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omments/modernComment_165_2E31CFF6.xml" ContentType="application/vnd.ms-powerpoint.comments+xml"/>
  <Override PartName="/ppt/notesSlides/notesSlide2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75" r:id="rId4"/>
    <p:sldId id="332" r:id="rId5"/>
    <p:sldId id="333" r:id="rId6"/>
    <p:sldId id="334" r:id="rId7"/>
    <p:sldId id="335" r:id="rId8"/>
    <p:sldId id="337" r:id="rId9"/>
    <p:sldId id="338" r:id="rId10"/>
    <p:sldId id="339" r:id="rId11"/>
    <p:sldId id="340" r:id="rId12"/>
    <p:sldId id="341" r:id="rId13"/>
    <p:sldId id="342" r:id="rId14"/>
    <p:sldId id="343" r:id="rId15"/>
    <p:sldId id="344" r:id="rId16"/>
    <p:sldId id="345" r:id="rId17"/>
    <p:sldId id="346" r:id="rId18"/>
    <p:sldId id="347" r:id="rId19"/>
    <p:sldId id="348" r:id="rId20"/>
    <p:sldId id="349" r:id="rId21"/>
    <p:sldId id="350" r:id="rId22"/>
    <p:sldId id="357" r:id="rId23"/>
    <p:sldId id="352" r:id="rId24"/>
    <p:sldId id="438" r:id="rId2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8476CA3-1730-D9E7-2FB4-C4E27E0BA46E}" name="Kertzscher, Ulrich" initials="KU" userId="Kertzscher, Ulrich" providerId="None"/>
  <p188:author id="{F766BFEF-84B0-1C63-AF48-C8D4D918AA42}" name="Kertzscher, Ulrich" initials="KU" userId="S-1-5-21-1057563376-1269908281-367356602-90174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rtzscher, Ulrich" initials="KU" lastIdx="79" clrIdx="0">
    <p:extLst>
      <p:ext uri="{19B8F6BF-5375-455C-9EA6-DF929625EA0E}">
        <p15:presenceInfo xmlns:p15="http://schemas.microsoft.com/office/powerpoint/2012/main" userId="S-1-5-21-1057563376-1269908281-367356602-90174" providerId="AD"/>
      </p:ext>
    </p:extLst>
  </p:cmAuthor>
  <p:cmAuthor id="2" name="Krakowski, Sophia" initials="KS" lastIdx="35" clrIdx="1">
    <p:extLst>
      <p:ext uri="{19B8F6BF-5375-455C-9EA6-DF929625EA0E}">
        <p15:presenceInfo xmlns:p15="http://schemas.microsoft.com/office/powerpoint/2012/main" userId="S::sophia.krakowski@charite.de::cf9f74c8-33e5-4f7f-b2bb-2c69f9ab01b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Designformatvorlage 1 - Akz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414" autoAdjust="0"/>
  </p:normalViewPr>
  <p:slideViewPr>
    <p:cSldViewPr snapToGrid="0">
      <p:cViewPr varScale="1">
        <p:scale>
          <a:sx n="81" d="100"/>
          <a:sy n="81" d="100"/>
        </p:scale>
        <p:origin x="727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omments/modernComment_165_2E31CFF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1E67B44-4D3A-4A8C-9018-D6FAF294F9D8}" authorId="{F766BFEF-84B0-1C63-AF48-C8D4D918AA42}" created="2021-02-11T16:31:24.939">
    <pc:sldMkLst xmlns:pc="http://schemas.microsoft.com/office/powerpoint/2013/main/command">
      <pc:docMk/>
      <pc:sldMk cId="775016438" sldId="357"/>
    </pc:sldMkLst>
    <p188:pos x="15875" y="15875"/>
    <p188:txBody>
      <a:bodyPr/>
      <a:lstStyle/>
      <a:p>
        <a:r>
          <a:rPr lang="de-DE"/>
          <a:t>Bild und eventuell Film von S-Klappe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D9ED83-E1B7-4943-8589-13BAE761BD83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2D4F279C-9FDC-429B-8259-78E402AEC252}">
      <dgm:prSet phldrT="[Text]"/>
      <dgm:spPr/>
      <dgm:t>
        <a:bodyPr/>
        <a:lstStyle/>
        <a:p>
          <a:r>
            <a:rPr lang="de-DE" noProof="0" dirty="0"/>
            <a:t>Magnetresonanztomographie</a:t>
          </a:r>
        </a:p>
      </dgm:t>
    </dgm:pt>
    <dgm:pt modelId="{DC4C6FC9-59DB-4403-9307-C090E0FDD4B6}" type="parTrans" cxnId="{FB182324-926A-45BC-95B2-1E8C74CDCFA7}">
      <dgm:prSet/>
      <dgm:spPr/>
      <dgm:t>
        <a:bodyPr/>
        <a:lstStyle/>
        <a:p>
          <a:endParaRPr lang="de-DE" noProof="0" dirty="0"/>
        </a:p>
      </dgm:t>
    </dgm:pt>
    <dgm:pt modelId="{135912E7-281A-40D0-84A2-C88686929A19}" type="sibTrans" cxnId="{FB182324-926A-45BC-95B2-1E8C74CDCFA7}">
      <dgm:prSet/>
      <dgm:spPr/>
      <dgm:t>
        <a:bodyPr/>
        <a:lstStyle/>
        <a:p>
          <a:endParaRPr lang="de-DE" noProof="0" dirty="0"/>
        </a:p>
      </dgm:t>
    </dgm:pt>
    <dgm:pt modelId="{F5200417-1211-4E87-B15A-16E1A6174FAD}">
      <dgm:prSet phldrT="[Text]"/>
      <dgm:spPr/>
      <dgm:t>
        <a:bodyPr/>
        <a:lstStyle/>
        <a:p>
          <a:r>
            <a:rPr lang="de-DE" noProof="0" dirty="0"/>
            <a:t>Sonographie (</a:t>
          </a:r>
          <a:r>
            <a:rPr lang="de-DE" noProof="0" dirty="0" err="1"/>
            <a:t>Ultraschallbildgebung</a:t>
          </a:r>
          <a:r>
            <a:rPr lang="de-DE" noProof="0" dirty="0"/>
            <a:t>)</a:t>
          </a:r>
        </a:p>
      </dgm:t>
    </dgm:pt>
    <dgm:pt modelId="{C35A3F74-6B41-4524-BEC6-225E1BAC96F5}" type="parTrans" cxnId="{2E2A6B50-0F74-40A2-B885-6175989195B4}">
      <dgm:prSet/>
      <dgm:spPr/>
      <dgm:t>
        <a:bodyPr/>
        <a:lstStyle/>
        <a:p>
          <a:endParaRPr lang="de-DE"/>
        </a:p>
      </dgm:t>
    </dgm:pt>
    <dgm:pt modelId="{EC740E61-8F0F-469B-9534-FC8C2D60CF01}" type="sibTrans" cxnId="{2E2A6B50-0F74-40A2-B885-6175989195B4}">
      <dgm:prSet/>
      <dgm:spPr/>
      <dgm:t>
        <a:bodyPr/>
        <a:lstStyle/>
        <a:p>
          <a:endParaRPr lang="de-DE"/>
        </a:p>
      </dgm:t>
    </dgm:pt>
    <dgm:pt modelId="{B2939AAB-E63F-4614-8AD6-7FFFCBB73E92}">
      <dgm:prSet phldrT="[Text]"/>
      <dgm:spPr/>
      <dgm:t>
        <a:bodyPr/>
        <a:lstStyle/>
        <a:p>
          <a:r>
            <a:rPr lang="de-DE" noProof="0" dirty="0"/>
            <a:t>Szintigraphie</a:t>
          </a:r>
        </a:p>
      </dgm:t>
    </dgm:pt>
    <dgm:pt modelId="{7BB8321B-34B0-4682-AE52-60762573A1C4}" type="parTrans" cxnId="{DC7FB61D-7D00-4920-999D-524F342B4313}">
      <dgm:prSet/>
      <dgm:spPr/>
      <dgm:t>
        <a:bodyPr/>
        <a:lstStyle/>
        <a:p>
          <a:endParaRPr lang="de-DE"/>
        </a:p>
      </dgm:t>
    </dgm:pt>
    <dgm:pt modelId="{C6B9BEA0-FA9B-4065-AC15-50CD1D7BAF82}" type="sibTrans" cxnId="{DC7FB61D-7D00-4920-999D-524F342B4313}">
      <dgm:prSet/>
      <dgm:spPr/>
      <dgm:t>
        <a:bodyPr/>
        <a:lstStyle/>
        <a:p>
          <a:endParaRPr lang="de-DE"/>
        </a:p>
      </dgm:t>
    </dgm:pt>
    <dgm:pt modelId="{5BC27FEA-70DC-4A8F-9B21-A4B6B73B0D0E}">
      <dgm:prSet phldrT="[Text]"/>
      <dgm:spPr/>
      <dgm:t>
        <a:bodyPr/>
        <a:lstStyle/>
        <a:p>
          <a:r>
            <a:rPr lang="de-DE" noProof="0" dirty="0"/>
            <a:t>Positronen-Emissions-Tomographie</a:t>
          </a:r>
        </a:p>
      </dgm:t>
    </dgm:pt>
    <dgm:pt modelId="{35281CA3-E9A6-46A8-88C4-226D5549DA8D}" type="parTrans" cxnId="{2E039C31-22E7-4A3E-A936-99B46F1C1781}">
      <dgm:prSet/>
      <dgm:spPr/>
      <dgm:t>
        <a:bodyPr/>
        <a:lstStyle/>
        <a:p>
          <a:endParaRPr lang="de-DE"/>
        </a:p>
      </dgm:t>
    </dgm:pt>
    <dgm:pt modelId="{3CE16959-23B7-48D0-9F2D-E1391B0A00F0}" type="sibTrans" cxnId="{2E039C31-22E7-4A3E-A936-99B46F1C1781}">
      <dgm:prSet/>
      <dgm:spPr/>
      <dgm:t>
        <a:bodyPr/>
        <a:lstStyle/>
        <a:p>
          <a:endParaRPr lang="de-DE"/>
        </a:p>
      </dgm:t>
    </dgm:pt>
    <dgm:pt modelId="{CBF0EE91-0365-449B-9646-67DBD4C07B22}">
      <dgm:prSet phldrT="[Text]"/>
      <dgm:spPr/>
      <dgm:t>
        <a:bodyPr/>
        <a:lstStyle/>
        <a:p>
          <a:r>
            <a:rPr lang="de-DE" noProof="0" dirty="0" err="1"/>
            <a:t>Biplanare</a:t>
          </a:r>
          <a:r>
            <a:rPr lang="de-DE" noProof="0" dirty="0"/>
            <a:t> Angiographie</a:t>
          </a:r>
        </a:p>
      </dgm:t>
    </dgm:pt>
    <dgm:pt modelId="{94B1FBF8-66E4-47B8-81F3-98D72F43F273}" type="parTrans" cxnId="{78F90154-9832-4E25-85C5-9F3A56649159}">
      <dgm:prSet/>
      <dgm:spPr/>
      <dgm:t>
        <a:bodyPr/>
        <a:lstStyle/>
        <a:p>
          <a:endParaRPr lang="de-DE"/>
        </a:p>
      </dgm:t>
    </dgm:pt>
    <dgm:pt modelId="{ED704FC4-BE4F-48E1-A931-385AA820D369}" type="sibTrans" cxnId="{78F90154-9832-4E25-85C5-9F3A56649159}">
      <dgm:prSet/>
      <dgm:spPr/>
      <dgm:t>
        <a:bodyPr/>
        <a:lstStyle/>
        <a:p>
          <a:endParaRPr lang="de-DE"/>
        </a:p>
      </dgm:t>
    </dgm:pt>
    <dgm:pt modelId="{A676786C-29B4-44C4-99AA-82885F928D4A}" type="pres">
      <dgm:prSet presAssocID="{34D9ED83-E1B7-4943-8589-13BAE761BD83}" presName="Name0" presStyleCnt="0">
        <dgm:presLayoutVars>
          <dgm:chMax val="7"/>
          <dgm:chPref val="7"/>
          <dgm:dir/>
        </dgm:presLayoutVars>
      </dgm:prSet>
      <dgm:spPr/>
    </dgm:pt>
    <dgm:pt modelId="{300C104C-56BC-4622-A136-8289C74819BD}" type="pres">
      <dgm:prSet presAssocID="{34D9ED83-E1B7-4943-8589-13BAE761BD83}" presName="Name1" presStyleCnt="0"/>
      <dgm:spPr/>
    </dgm:pt>
    <dgm:pt modelId="{24D8690E-B6DE-43F6-A1F8-D06CF2663640}" type="pres">
      <dgm:prSet presAssocID="{34D9ED83-E1B7-4943-8589-13BAE761BD83}" presName="cycle" presStyleCnt="0"/>
      <dgm:spPr/>
    </dgm:pt>
    <dgm:pt modelId="{71ADA0E0-934D-45FA-91B4-7DCA3BA6ACE0}" type="pres">
      <dgm:prSet presAssocID="{34D9ED83-E1B7-4943-8589-13BAE761BD83}" presName="srcNode" presStyleLbl="node1" presStyleIdx="0" presStyleCnt="5"/>
      <dgm:spPr/>
    </dgm:pt>
    <dgm:pt modelId="{BE18204D-F515-4C44-95E9-0E65785FB00F}" type="pres">
      <dgm:prSet presAssocID="{34D9ED83-E1B7-4943-8589-13BAE761BD83}" presName="conn" presStyleLbl="parChTrans1D2" presStyleIdx="0" presStyleCnt="1"/>
      <dgm:spPr/>
    </dgm:pt>
    <dgm:pt modelId="{E63DABE7-9962-41C6-BA61-2BA7762726CA}" type="pres">
      <dgm:prSet presAssocID="{34D9ED83-E1B7-4943-8589-13BAE761BD83}" presName="extraNode" presStyleLbl="node1" presStyleIdx="0" presStyleCnt="5"/>
      <dgm:spPr/>
    </dgm:pt>
    <dgm:pt modelId="{38644FCB-323F-4B18-8A27-6DC9D38F10A5}" type="pres">
      <dgm:prSet presAssocID="{34D9ED83-E1B7-4943-8589-13BAE761BD83}" presName="dstNode" presStyleLbl="node1" presStyleIdx="0" presStyleCnt="5"/>
      <dgm:spPr/>
    </dgm:pt>
    <dgm:pt modelId="{69F58ADD-8E80-460A-A359-20430B3C5384}" type="pres">
      <dgm:prSet presAssocID="{CBF0EE91-0365-449B-9646-67DBD4C07B22}" presName="text_1" presStyleLbl="node1" presStyleIdx="0" presStyleCnt="5">
        <dgm:presLayoutVars>
          <dgm:bulletEnabled val="1"/>
        </dgm:presLayoutVars>
      </dgm:prSet>
      <dgm:spPr/>
    </dgm:pt>
    <dgm:pt modelId="{C27E8254-C8B2-474C-921F-7D713FDE3AD6}" type="pres">
      <dgm:prSet presAssocID="{CBF0EE91-0365-449B-9646-67DBD4C07B22}" presName="accent_1" presStyleCnt="0"/>
      <dgm:spPr/>
    </dgm:pt>
    <dgm:pt modelId="{786CAADF-02B3-439E-ADB1-432E219F2764}" type="pres">
      <dgm:prSet presAssocID="{CBF0EE91-0365-449B-9646-67DBD4C07B22}" presName="accentRepeatNode" presStyleLbl="solidFgAcc1" presStyleIdx="0" presStyleCnt="5"/>
      <dgm:spPr/>
    </dgm:pt>
    <dgm:pt modelId="{948CA736-CBCE-4DCC-A53B-81B095D83766}" type="pres">
      <dgm:prSet presAssocID="{2D4F279C-9FDC-429B-8259-78E402AEC252}" presName="text_2" presStyleLbl="node1" presStyleIdx="1" presStyleCnt="5">
        <dgm:presLayoutVars>
          <dgm:bulletEnabled val="1"/>
        </dgm:presLayoutVars>
      </dgm:prSet>
      <dgm:spPr/>
    </dgm:pt>
    <dgm:pt modelId="{88561325-E852-41ED-9DD8-170F575C10A8}" type="pres">
      <dgm:prSet presAssocID="{2D4F279C-9FDC-429B-8259-78E402AEC252}" presName="accent_2" presStyleCnt="0"/>
      <dgm:spPr/>
    </dgm:pt>
    <dgm:pt modelId="{2054A3FF-F70C-4B56-886E-9AD3BA8927DF}" type="pres">
      <dgm:prSet presAssocID="{2D4F279C-9FDC-429B-8259-78E402AEC252}" presName="accentRepeatNode" presStyleLbl="solidFgAcc1" presStyleIdx="1" presStyleCnt="5"/>
      <dgm:spPr/>
    </dgm:pt>
    <dgm:pt modelId="{88698F87-BAB7-4F1A-91A0-CF518F7EDA87}" type="pres">
      <dgm:prSet presAssocID="{F5200417-1211-4E87-B15A-16E1A6174FAD}" presName="text_3" presStyleLbl="node1" presStyleIdx="2" presStyleCnt="5">
        <dgm:presLayoutVars>
          <dgm:bulletEnabled val="1"/>
        </dgm:presLayoutVars>
      </dgm:prSet>
      <dgm:spPr/>
    </dgm:pt>
    <dgm:pt modelId="{42AA77D6-F84D-4E3B-8044-2DE638213DEF}" type="pres">
      <dgm:prSet presAssocID="{F5200417-1211-4E87-B15A-16E1A6174FAD}" presName="accent_3" presStyleCnt="0"/>
      <dgm:spPr/>
    </dgm:pt>
    <dgm:pt modelId="{92B574F2-C882-481F-82DE-74901C0CCAF5}" type="pres">
      <dgm:prSet presAssocID="{F5200417-1211-4E87-B15A-16E1A6174FAD}" presName="accentRepeatNode" presStyleLbl="solidFgAcc1" presStyleIdx="2" presStyleCnt="5"/>
      <dgm:spPr/>
    </dgm:pt>
    <dgm:pt modelId="{E2E42C83-AD2C-4514-8B23-8C2F34203EC9}" type="pres">
      <dgm:prSet presAssocID="{B2939AAB-E63F-4614-8AD6-7FFFCBB73E92}" presName="text_4" presStyleLbl="node1" presStyleIdx="3" presStyleCnt="5">
        <dgm:presLayoutVars>
          <dgm:bulletEnabled val="1"/>
        </dgm:presLayoutVars>
      </dgm:prSet>
      <dgm:spPr/>
    </dgm:pt>
    <dgm:pt modelId="{61333EE8-87E6-4D19-BECB-3AFA0EE574BF}" type="pres">
      <dgm:prSet presAssocID="{B2939AAB-E63F-4614-8AD6-7FFFCBB73E92}" presName="accent_4" presStyleCnt="0"/>
      <dgm:spPr/>
    </dgm:pt>
    <dgm:pt modelId="{961B75F5-99C8-4908-9177-17F5AA1E2563}" type="pres">
      <dgm:prSet presAssocID="{B2939AAB-E63F-4614-8AD6-7FFFCBB73E92}" presName="accentRepeatNode" presStyleLbl="solidFgAcc1" presStyleIdx="3" presStyleCnt="5"/>
      <dgm:spPr/>
    </dgm:pt>
    <dgm:pt modelId="{50ED7148-7143-441C-85F3-D95189A143F1}" type="pres">
      <dgm:prSet presAssocID="{5BC27FEA-70DC-4A8F-9B21-A4B6B73B0D0E}" presName="text_5" presStyleLbl="node1" presStyleIdx="4" presStyleCnt="5">
        <dgm:presLayoutVars>
          <dgm:bulletEnabled val="1"/>
        </dgm:presLayoutVars>
      </dgm:prSet>
      <dgm:spPr/>
    </dgm:pt>
    <dgm:pt modelId="{00C49D95-8798-4CEE-84AB-9037DB8EFEA8}" type="pres">
      <dgm:prSet presAssocID="{5BC27FEA-70DC-4A8F-9B21-A4B6B73B0D0E}" presName="accent_5" presStyleCnt="0"/>
      <dgm:spPr/>
    </dgm:pt>
    <dgm:pt modelId="{270F0403-101B-466C-BE0B-F30A1D84C728}" type="pres">
      <dgm:prSet presAssocID="{5BC27FEA-70DC-4A8F-9B21-A4B6B73B0D0E}" presName="accentRepeatNode" presStyleLbl="solidFgAcc1" presStyleIdx="4" presStyleCnt="5"/>
      <dgm:spPr/>
    </dgm:pt>
  </dgm:ptLst>
  <dgm:cxnLst>
    <dgm:cxn modelId="{00D50311-130F-46BC-959E-986173D1B4D8}" type="presOf" srcId="{ED704FC4-BE4F-48E1-A931-385AA820D369}" destId="{BE18204D-F515-4C44-95E9-0E65785FB00F}" srcOrd="0" destOrd="0" presId="urn:microsoft.com/office/officeart/2008/layout/VerticalCurvedList"/>
    <dgm:cxn modelId="{DC7FB61D-7D00-4920-999D-524F342B4313}" srcId="{34D9ED83-E1B7-4943-8589-13BAE761BD83}" destId="{B2939AAB-E63F-4614-8AD6-7FFFCBB73E92}" srcOrd="3" destOrd="0" parTransId="{7BB8321B-34B0-4682-AE52-60762573A1C4}" sibTransId="{C6B9BEA0-FA9B-4065-AC15-50CD1D7BAF82}"/>
    <dgm:cxn modelId="{3B372820-B7C2-4B5D-9649-4F0135B94BB9}" type="presOf" srcId="{B2939AAB-E63F-4614-8AD6-7FFFCBB73E92}" destId="{E2E42C83-AD2C-4514-8B23-8C2F34203EC9}" srcOrd="0" destOrd="0" presId="urn:microsoft.com/office/officeart/2008/layout/VerticalCurvedList"/>
    <dgm:cxn modelId="{FB182324-926A-45BC-95B2-1E8C74CDCFA7}" srcId="{34D9ED83-E1B7-4943-8589-13BAE761BD83}" destId="{2D4F279C-9FDC-429B-8259-78E402AEC252}" srcOrd="1" destOrd="0" parTransId="{DC4C6FC9-59DB-4403-9307-C090E0FDD4B6}" sibTransId="{135912E7-281A-40D0-84A2-C88686929A19}"/>
    <dgm:cxn modelId="{2E039C31-22E7-4A3E-A936-99B46F1C1781}" srcId="{34D9ED83-E1B7-4943-8589-13BAE761BD83}" destId="{5BC27FEA-70DC-4A8F-9B21-A4B6B73B0D0E}" srcOrd="4" destOrd="0" parTransId="{35281CA3-E9A6-46A8-88C4-226D5549DA8D}" sibTransId="{3CE16959-23B7-48D0-9F2D-E1391B0A00F0}"/>
    <dgm:cxn modelId="{98544C38-95E9-4E2E-B16B-6EBD55ABC7F7}" type="presOf" srcId="{F5200417-1211-4E87-B15A-16E1A6174FAD}" destId="{88698F87-BAB7-4F1A-91A0-CF518F7EDA87}" srcOrd="0" destOrd="0" presId="urn:microsoft.com/office/officeart/2008/layout/VerticalCurvedList"/>
    <dgm:cxn modelId="{2E2A6B50-0F74-40A2-B885-6175989195B4}" srcId="{34D9ED83-E1B7-4943-8589-13BAE761BD83}" destId="{F5200417-1211-4E87-B15A-16E1A6174FAD}" srcOrd="2" destOrd="0" parTransId="{C35A3F74-6B41-4524-BEC6-225E1BAC96F5}" sibTransId="{EC740E61-8F0F-469B-9534-FC8C2D60CF01}"/>
    <dgm:cxn modelId="{78F90154-9832-4E25-85C5-9F3A56649159}" srcId="{34D9ED83-E1B7-4943-8589-13BAE761BD83}" destId="{CBF0EE91-0365-449B-9646-67DBD4C07B22}" srcOrd="0" destOrd="0" parTransId="{94B1FBF8-66E4-47B8-81F3-98D72F43F273}" sibTransId="{ED704FC4-BE4F-48E1-A931-385AA820D369}"/>
    <dgm:cxn modelId="{EBC57D57-F1A9-43F7-B5A3-27B8B21E9FAA}" type="presOf" srcId="{5BC27FEA-70DC-4A8F-9B21-A4B6B73B0D0E}" destId="{50ED7148-7143-441C-85F3-D95189A143F1}" srcOrd="0" destOrd="0" presId="urn:microsoft.com/office/officeart/2008/layout/VerticalCurvedList"/>
    <dgm:cxn modelId="{AB8050B3-EC0C-485B-BD71-2A338B6309E8}" type="presOf" srcId="{34D9ED83-E1B7-4943-8589-13BAE761BD83}" destId="{A676786C-29B4-44C4-99AA-82885F928D4A}" srcOrd="0" destOrd="0" presId="urn:microsoft.com/office/officeart/2008/layout/VerticalCurvedList"/>
    <dgm:cxn modelId="{16FDACC6-C587-4581-B2BF-DE332A8DEAB5}" type="presOf" srcId="{2D4F279C-9FDC-429B-8259-78E402AEC252}" destId="{948CA736-CBCE-4DCC-A53B-81B095D83766}" srcOrd="0" destOrd="0" presId="urn:microsoft.com/office/officeart/2008/layout/VerticalCurvedList"/>
    <dgm:cxn modelId="{7F05DAF6-5CCB-43E5-8AC3-8F66CA9D9CEE}" type="presOf" srcId="{CBF0EE91-0365-449B-9646-67DBD4C07B22}" destId="{69F58ADD-8E80-460A-A359-20430B3C5384}" srcOrd="0" destOrd="0" presId="urn:microsoft.com/office/officeart/2008/layout/VerticalCurvedList"/>
    <dgm:cxn modelId="{05C48F40-51E0-49BD-9E42-F3123223E008}" type="presParOf" srcId="{A676786C-29B4-44C4-99AA-82885F928D4A}" destId="{300C104C-56BC-4622-A136-8289C74819BD}" srcOrd="0" destOrd="0" presId="urn:microsoft.com/office/officeart/2008/layout/VerticalCurvedList"/>
    <dgm:cxn modelId="{F0D92BCD-5411-43C0-8E47-416B874F1AB8}" type="presParOf" srcId="{300C104C-56BC-4622-A136-8289C74819BD}" destId="{24D8690E-B6DE-43F6-A1F8-D06CF2663640}" srcOrd="0" destOrd="0" presId="urn:microsoft.com/office/officeart/2008/layout/VerticalCurvedList"/>
    <dgm:cxn modelId="{370422C4-9820-439C-981F-F8B91E2C02D4}" type="presParOf" srcId="{24D8690E-B6DE-43F6-A1F8-D06CF2663640}" destId="{71ADA0E0-934D-45FA-91B4-7DCA3BA6ACE0}" srcOrd="0" destOrd="0" presId="urn:microsoft.com/office/officeart/2008/layout/VerticalCurvedList"/>
    <dgm:cxn modelId="{5CC523F2-1DBB-495C-B477-5D7EB15E494E}" type="presParOf" srcId="{24D8690E-B6DE-43F6-A1F8-D06CF2663640}" destId="{BE18204D-F515-4C44-95E9-0E65785FB00F}" srcOrd="1" destOrd="0" presId="urn:microsoft.com/office/officeart/2008/layout/VerticalCurvedList"/>
    <dgm:cxn modelId="{AA6E0E31-DBF1-4DF3-B8F1-113CDC65F911}" type="presParOf" srcId="{24D8690E-B6DE-43F6-A1F8-D06CF2663640}" destId="{E63DABE7-9962-41C6-BA61-2BA7762726CA}" srcOrd="2" destOrd="0" presId="urn:microsoft.com/office/officeart/2008/layout/VerticalCurvedList"/>
    <dgm:cxn modelId="{57A0E198-8F69-49BF-8598-FC30D25923A7}" type="presParOf" srcId="{24D8690E-B6DE-43F6-A1F8-D06CF2663640}" destId="{38644FCB-323F-4B18-8A27-6DC9D38F10A5}" srcOrd="3" destOrd="0" presId="urn:microsoft.com/office/officeart/2008/layout/VerticalCurvedList"/>
    <dgm:cxn modelId="{656D7403-0140-4012-ABFC-F3D80F6AD75D}" type="presParOf" srcId="{300C104C-56BC-4622-A136-8289C74819BD}" destId="{69F58ADD-8E80-460A-A359-20430B3C5384}" srcOrd="1" destOrd="0" presId="urn:microsoft.com/office/officeart/2008/layout/VerticalCurvedList"/>
    <dgm:cxn modelId="{645CC1A8-9EF8-4402-AEB1-84F183D2AD02}" type="presParOf" srcId="{300C104C-56BC-4622-A136-8289C74819BD}" destId="{C27E8254-C8B2-474C-921F-7D713FDE3AD6}" srcOrd="2" destOrd="0" presId="urn:microsoft.com/office/officeart/2008/layout/VerticalCurvedList"/>
    <dgm:cxn modelId="{CFE1EE51-8763-4ACF-A9AA-BCF46E5C33C7}" type="presParOf" srcId="{C27E8254-C8B2-474C-921F-7D713FDE3AD6}" destId="{786CAADF-02B3-439E-ADB1-432E219F2764}" srcOrd="0" destOrd="0" presId="urn:microsoft.com/office/officeart/2008/layout/VerticalCurvedList"/>
    <dgm:cxn modelId="{ACDDF0E5-60CD-4E06-BAFE-DF548AC8D3CC}" type="presParOf" srcId="{300C104C-56BC-4622-A136-8289C74819BD}" destId="{948CA736-CBCE-4DCC-A53B-81B095D83766}" srcOrd="3" destOrd="0" presId="urn:microsoft.com/office/officeart/2008/layout/VerticalCurvedList"/>
    <dgm:cxn modelId="{A1C82980-53D3-4258-8007-1124322B41E6}" type="presParOf" srcId="{300C104C-56BC-4622-A136-8289C74819BD}" destId="{88561325-E852-41ED-9DD8-170F575C10A8}" srcOrd="4" destOrd="0" presId="urn:microsoft.com/office/officeart/2008/layout/VerticalCurvedList"/>
    <dgm:cxn modelId="{B142CC93-4558-4EBF-B57B-E52F3A75DECD}" type="presParOf" srcId="{88561325-E852-41ED-9DD8-170F575C10A8}" destId="{2054A3FF-F70C-4B56-886E-9AD3BA8927DF}" srcOrd="0" destOrd="0" presId="urn:microsoft.com/office/officeart/2008/layout/VerticalCurvedList"/>
    <dgm:cxn modelId="{0F8F62B3-0DF8-4E61-955B-9B38885D23A4}" type="presParOf" srcId="{300C104C-56BC-4622-A136-8289C74819BD}" destId="{88698F87-BAB7-4F1A-91A0-CF518F7EDA87}" srcOrd="5" destOrd="0" presId="urn:microsoft.com/office/officeart/2008/layout/VerticalCurvedList"/>
    <dgm:cxn modelId="{C4EFEB2B-DE56-4791-AB2E-0B0F3D932347}" type="presParOf" srcId="{300C104C-56BC-4622-A136-8289C74819BD}" destId="{42AA77D6-F84D-4E3B-8044-2DE638213DEF}" srcOrd="6" destOrd="0" presId="urn:microsoft.com/office/officeart/2008/layout/VerticalCurvedList"/>
    <dgm:cxn modelId="{908A1E09-9726-4810-849A-45BDD3328998}" type="presParOf" srcId="{42AA77D6-F84D-4E3B-8044-2DE638213DEF}" destId="{92B574F2-C882-481F-82DE-74901C0CCAF5}" srcOrd="0" destOrd="0" presId="urn:microsoft.com/office/officeart/2008/layout/VerticalCurvedList"/>
    <dgm:cxn modelId="{A6C62685-B3E6-4407-8AD2-90D7FC41984A}" type="presParOf" srcId="{300C104C-56BC-4622-A136-8289C74819BD}" destId="{E2E42C83-AD2C-4514-8B23-8C2F34203EC9}" srcOrd="7" destOrd="0" presId="urn:microsoft.com/office/officeart/2008/layout/VerticalCurvedList"/>
    <dgm:cxn modelId="{F272232C-0081-4248-97C8-0FDEB91EA484}" type="presParOf" srcId="{300C104C-56BC-4622-A136-8289C74819BD}" destId="{61333EE8-87E6-4D19-BECB-3AFA0EE574BF}" srcOrd="8" destOrd="0" presId="urn:microsoft.com/office/officeart/2008/layout/VerticalCurvedList"/>
    <dgm:cxn modelId="{BED1F1F1-165B-4BF7-B17D-E279F6FBA3E0}" type="presParOf" srcId="{61333EE8-87E6-4D19-BECB-3AFA0EE574BF}" destId="{961B75F5-99C8-4908-9177-17F5AA1E2563}" srcOrd="0" destOrd="0" presId="urn:microsoft.com/office/officeart/2008/layout/VerticalCurvedList"/>
    <dgm:cxn modelId="{800A2E76-CB3F-4F28-8CE5-F6CC636FE9E1}" type="presParOf" srcId="{300C104C-56BC-4622-A136-8289C74819BD}" destId="{50ED7148-7143-441C-85F3-D95189A143F1}" srcOrd="9" destOrd="0" presId="urn:microsoft.com/office/officeart/2008/layout/VerticalCurvedList"/>
    <dgm:cxn modelId="{9892D4C4-4CF9-4D71-A8BE-7E8687FF0318}" type="presParOf" srcId="{300C104C-56BC-4622-A136-8289C74819BD}" destId="{00C49D95-8798-4CEE-84AB-9037DB8EFEA8}" srcOrd="10" destOrd="0" presId="urn:microsoft.com/office/officeart/2008/layout/VerticalCurvedList"/>
    <dgm:cxn modelId="{71547155-297A-4DA4-8D62-69A43387C3E8}" type="presParOf" srcId="{00C49D95-8798-4CEE-84AB-9037DB8EFEA8}" destId="{270F0403-101B-466C-BE0B-F30A1D84C72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ABE1C74-1D57-4C55-96D6-B8B73B8D4D6B}" type="doc">
      <dgm:prSet loTypeId="urn:microsoft.com/office/officeart/2009/3/layout/DescendingProcess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de-DE"/>
        </a:p>
      </dgm:t>
    </dgm:pt>
    <dgm:pt modelId="{7BBB5A2E-C6F0-4CAC-9072-55A74441E306}">
      <dgm:prSet phldrT="[Text]"/>
      <dgm:spPr/>
      <dgm:t>
        <a:bodyPr/>
        <a:lstStyle/>
        <a:p>
          <a:r>
            <a:rPr lang="de-DE" dirty="0"/>
            <a:t>Endothelzelle</a:t>
          </a:r>
        </a:p>
      </dgm:t>
    </dgm:pt>
    <dgm:pt modelId="{5A94D377-758B-45F4-AAE8-E42A8A410859}" type="parTrans" cxnId="{86800191-B3E2-4B10-90C3-F06390226890}">
      <dgm:prSet/>
      <dgm:spPr/>
      <dgm:t>
        <a:bodyPr/>
        <a:lstStyle/>
        <a:p>
          <a:endParaRPr lang="de-DE"/>
        </a:p>
      </dgm:t>
    </dgm:pt>
    <dgm:pt modelId="{E71E4364-05F0-4AFE-B9A5-8A4E4040BE30}" type="sibTrans" cxnId="{86800191-B3E2-4B10-90C3-F06390226890}">
      <dgm:prSet/>
      <dgm:spPr/>
      <dgm:t>
        <a:bodyPr/>
        <a:lstStyle/>
        <a:p>
          <a:endParaRPr lang="de-DE"/>
        </a:p>
      </dgm:t>
    </dgm:pt>
    <dgm:pt modelId="{B7454233-2966-4E74-8107-54273EAF080A}">
      <dgm:prSet phldrT="[Text]"/>
      <dgm:spPr/>
      <dgm:t>
        <a:bodyPr/>
        <a:lstStyle/>
        <a:p>
          <a:r>
            <a:rPr lang="de-DE" dirty="0"/>
            <a:t>Freisetzung von </a:t>
          </a:r>
          <a:r>
            <a:rPr lang="de-DE" dirty="0" err="1"/>
            <a:t>Prostacyclin</a:t>
          </a:r>
          <a:endParaRPr lang="de-DE" dirty="0"/>
        </a:p>
      </dgm:t>
    </dgm:pt>
    <dgm:pt modelId="{BB0F45A2-8DF3-4495-B96D-1A603ACC8F85}" type="parTrans" cxnId="{2DAEB862-419D-49E5-A76D-426DEBB7B3F5}">
      <dgm:prSet/>
      <dgm:spPr/>
      <dgm:t>
        <a:bodyPr/>
        <a:lstStyle/>
        <a:p>
          <a:endParaRPr lang="de-DE"/>
        </a:p>
      </dgm:t>
    </dgm:pt>
    <dgm:pt modelId="{A3D1A632-CD45-4B54-B24B-45606F483CE3}" type="sibTrans" cxnId="{2DAEB862-419D-49E5-A76D-426DEBB7B3F5}">
      <dgm:prSet/>
      <dgm:spPr/>
      <dgm:t>
        <a:bodyPr/>
        <a:lstStyle/>
        <a:p>
          <a:endParaRPr lang="de-DE"/>
        </a:p>
      </dgm:t>
    </dgm:pt>
    <dgm:pt modelId="{D656391C-AFF3-4F32-97A0-3BAC233E8CDE}">
      <dgm:prSet phldrT="[Text]"/>
      <dgm:spPr/>
      <dgm:t>
        <a:bodyPr/>
        <a:lstStyle/>
        <a:p>
          <a:r>
            <a:rPr lang="de-DE" dirty="0"/>
            <a:t>Andocken an Oberflächenrezeptor auf Thrombozyten</a:t>
          </a:r>
        </a:p>
      </dgm:t>
    </dgm:pt>
    <dgm:pt modelId="{5EF6CB05-8EB5-4FFF-8684-9AD089E0A9BB}" type="parTrans" cxnId="{5472F593-4976-4B79-BD64-E8BB698A4C78}">
      <dgm:prSet/>
      <dgm:spPr/>
      <dgm:t>
        <a:bodyPr/>
        <a:lstStyle/>
        <a:p>
          <a:endParaRPr lang="de-DE"/>
        </a:p>
      </dgm:t>
    </dgm:pt>
    <dgm:pt modelId="{7513EA13-A49A-41E4-B535-8815B901BBA4}" type="sibTrans" cxnId="{5472F593-4976-4B79-BD64-E8BB698A4C78}">
      <dgm:prSet/>
      <dgm:spPr/>
      <dgm:t>
        <a:bodyPr/>
        <a:lstStyle/>
        <a:p>
          <a:endParaRPr lang="de-DE"/>
        </a:p>
      </dgm:t>
    </dgm:pt>
    <dgm:pt modelId="{ECA644DF-26A2-459C-9425-F27EAFFBFC1C}">
      <dgm:prSet phldrT="[Text]"/>
      <dgm:spPr/>
      <dgm:t>
        <a:bodyPr/>
        <a:lstStyle/>
        <a:p>
          <a:r>
            <a:rPr lang="de-DE" dirty="0"/>
            <a:t>Anstieg cAMP-Spiegel in Zellen</a:t>
          </a:r>
        </a:p>
      </dgm:t>
    </dgm:pt>
    <dgm:pt modelId="{D87F5334-2165-483C-A0C4-7C5C64FC0A78}" type="parTrans" cxnId="{2E2A7519-95B3-4F9E-9A1E-1415C7C67D7E}">
      <dgm:prSet/>
      <dgm:spPr/>
      <dgm:t>
        <a:bodyPr/>
        <a:lstStyle/>
        <a:p>
          <a:endParaRPr lang="de-DE"/>
        </a:p>
      </dgm:t>
    </dgm:pt>
    <dgm:pt modelId="{EE1BD421-44D4-45BF-B9D0-BCFF4A83C560}" type="sibTrans" cxnId="{2E2A7519-95B3-4F9E-9A1E-1415C7C67D7E}">
      <dgm:prSet/>
      <dgm:spPr/>
      <dgm:t>
        <a:bodyPr/>
        <a:lstStyle/>
        <a:p>
          <a:endParaRPr lang="de-DE"/>
        </a:p>
      </dgm:t>
    </dgm:pt>
    <dgm:pt modelId="{9116B3CF-3E62-42A8-B47B-98EDBCAB8D81}">
      <dgm:prSet phldrT="[Text]"/>
      <dgm:spPr/>
      <dgm:t>
        <a:bodyPr/>
        <a:lstStyle/>
        <a:p>
          <a:r>
            <a:rPr lang="de-DE" dirty="0"/>
            <a:t>cAMP reduziert </a:t>
          </a:r>
          <a:r>
            <a:rPr lang="de-DE" dirty="0" err="1"/>
            <a:t>Thrombenaktivität</a:t>
          </a:r>
          <a:endParaRPr lang="de-DE" dirty="0"/>
        </a:p>
      </dgm:t>
    </dgm:pt>
    <dgm:pt modelId="{FFEE7A79-D98A-4DF9-AF8D-23C118F52876}" type="parTrans" cxnId="{86D61276-E1F7-4274-AE08-8DF3284412ED}">
      <dgm:prSet/>
      <dgm:spPr/>
      <dgm:t>
        <a:bodyPr/>
        <a:lstStyle/>
        <a:p>
          <a:endParaRPr lang="de-DE"/>
        </a:p>
      </dgm:t>
    </dgm:pt>
    <dgm:pt modelId="{F73CE918-6EC0-4CEE-B280-ACFCAC2644FA}" type="sibTrans" cxnId="{86D61276-E1F7-4274-AE08-8DF3284412ED}">
      <dgm:prSet/>
      <dgm:spPr/>
      <dgm:t>
        <a:bodyPr/>
        <a:lstStyle/>
        <a:p>
          <a:endParaRPr lang="de-DE"/>
        </a:p>
      </dgm:t>
    </dgm:pt>
    <dgm:pt modelId="{09A3DFDA-582A-4E8A-A12C-210A4643652B}" type="pres">
      <dgm:prSet presAssocID="{0ABE1C74-1D57-4C55-96D6-B8B73B8D4D6B}" presName="Name0" presStyleCnt="0">
        <dgm:presLayoutVars>
          <dgm:chMax val="7"/>
          <dgm:chPref val="5"/>
        </dgm:presLayoutVars>
      </dgm:prSet>
      <dgm:spPr/>
    </dgm:pt>
    <dgm:pt modelId="{BF923BB2-8873-457B-9639-EB09972B5237}" type="pres">
      <dgm:prSet presAssocID="{0ABE1C74-1D57-4C55-96D6-B8B73B8D4D6B}" presName="arrowNode" presStyleLbl="node1" presStyleIdx="0" presStyleCnt="1"/>
      <dgm:spPr/>
    </dgm:pt>
    <dgm:pt modelId="{389C578A-C448-42F3-8E80-9F22796FDCED}" type="pres">
      <dgm:prSet presAssocID="{7BBB5A2E-C6F0-4CAC-9072-55A74441E306}" presName="txNode1" presStyleLbl="revTx" presStyleIdx="0" presStyleCnt="5">
        <dgm:presLayoutVars>
          <dgm:bulletEnabled val="1"/>
        </dgm:presLayoutVars>
      </dgm:prSet>
      <dgm:spPr/>
    </dgm:pt>
    <dgm:pt modelId="{F60D4766-D6D9-4276-BA11-F24A79BFBF5A}" type="pres">
      <dgm:prSet presAssocID="{B7454233-2966-4E74-8107-54273EAF080A}" presName="txNode2" presStyleLbl="revTx" presStyleIdx="1" presStyleCnt="5" custLinFactNeighborX="-11279" custLinFactNeighborY="-37994">
        <dgm:presLayoutVars>
          <dgm:bulletEnabled val="1"/>
        </dgm:presLayoutVars>
      </dgm:prSet>
      <dgm:spPr/>
    </dgm:pt>
    <dgm:pt modelId="{29100359-2CDF-4C0E-ABB5-E59035BAEFCA}" type="pres">
      <dgm:prSet presAssocID="{A3D1A632-CD45-4B54-B24B-45606F483CE3}" presName="dotNode2" presStyleCnt="0"/>
      <dgm:spPr/>
    </dgm:pt>
    <dgm:pt modelId="{AF2A9435-412E-40C1-8B76-3693E379A6EA}" type="pres">
      <dgm:prSet presAssocID="{A3D1A632-CD45-4B54-B24B-45606F483CE3}" presName="dotRepeatNode" presStyleLbl="fgShp" presStyleIdx="0" presStyleCnt="3"/>
      <dgm:spPr/>
    </dgm:pt>
    <dgm:pt modelId="{A426AAEB-6787-44AE-A934-1D35C4E25153}" type="pres">
      <dgm:prSet presAssocID="{D656391C-AFF3-4F32-97A0-3BAC233E8CDE}" presName="txNode3" presStyleLbl="revTx" presStyleIdx="2" presStyleCnt="5" custScaleX="130688" custScaleY="179595" custLinFactNeighborX="-12755" custLinFactNeighborY="40049">
        <dgm:presLayoutVars>
          <dgm:bulletEnabled val="1"/>
        </dgm:presLayoutVars>
      </dgm:prSet>
      <dgm:spPr/>
    </dgm:pt>
    <dgm:pt modelId="{8A90176A-6D7F-4FCD-968A-6EC29A1F765C}" type="pres">
      <dgm:prSet presAssocID="{7513EA13-A49A-41E4-B535-8815B901BBA4}" presName="dotNode3" presStyleCnt="0"/>
      <dgm:spPr/>
    </dgm:pt>
    <dgm:pt modelId="{1706547D-5078-4799-B541-81D4A73A1D9C}" type="pres">
      <dgm:prSet presAssocID="{7513EA13-A49A-41E4-B535-8815B901BBA4}" presName="dotRepeatNode" presStyleLbl="fgShp" presStyleIdx="1" presStyleCnt="3"/>
      <dgm:spPr/>
    </dgm:pt>
    <dgm:pt modelId="{1B8672F5-180F-4A34-AD9C-5A6FCAF149A3}" type="pres">
      <dgm:prSet presAssocID="{ECA644DF-26A2-459C-9425-F27EAFFBFC1C}" presName="txNode4" presStyleLbl="revTx" presStyleIdx="3" presStyleCnt="5" custScaleX="123027" custScaleY="137505" custLinFactNeighborX="10547" custLinFactNeighborY="-31062">
        <dgm:presLayoutVars>
          <dgm:bulletEnabled val="1"/>
        </dgm:presLayoutVars>
      </dgm:prSet>
      <dgm:spPr/>
    </dgm:pt>
    <dgm:pt modelId="{2FAA1260-1DDA-4A82-A919-1A831AC21B75}" type="pres">
      <dgm:prSet presAssocID="{EE1BD421-44D4-45BF-B9D0-BCFF4A83C560}" presName="dotNode4" presStyleCnt="0"/>
      <dgm:spPr/>
    </dgm:pt>
    <dgm:pt modelId="{0282FDA5-249A-4DAB-AAE0-8E5A6D7B33DD}" type="pres">
      <dgm:prSet presAssocID="{EE1BD421-44D4-45BF-B9D0-BCFF4A83C560}" presName="dotRepeatNode" presStyleLbl="fgShp" presStyleIdx="2" presStyleCnt="3"/>
      <dgm:spPr/>
    </dgm:pt>
    <dgm:pt modelId="{7C2017CC-CBED-4C7B-9387-8C5C5B5E1036}" type="pres">
      <dgm:prSet presAssocID="{9116B3CF-3E62-42A8-B47B-98EDBCAB8D81}" presName="txNode5" presStyleLbl="revTx" presStyleIdx="4" presStyleCnt="5" custLinFactNeighborX="545" custLinFactNeighborY="9447">
        <dgm:presLayoutVars>
          <dgm:bulletEnabled val="1"/>
        </dgm:presLayoutVars>
      </dgm:prSet>
      <dgm:spPr/>
    </dgm:pt>
  </dgm:ptLst>
  <dgm:cxnLst>
    <dgm:cxn modelId="{DFD1DB06-A178-465B-819D-BA87635F650C}" type="presOf" srcId="{7BBB5A2E-C6F0-4CAC-9072-55A74441E306}" destId="{389C578A-C448-42F3-8E80-9F22796FDCED}" srcOrd="0" destOrd="0" presId="urn:microsoft.com/office/officeart/2009/3/layout/DescendingProcess"/>
    <dgm:cxn modelId="{B9270B0F-F108-429F-82FB-7CADB6E6AB20}" type="presOf" srcId="{0ABE1C74-1D57-4C55-96D6-B8B73B8D4D6B}" destId="{09A3DFDA-582A-4E8A-A12C-210A4643652B}" srcOrd="0" destOrd="0" presId="urn:microsoft.com/office/officeart/2009/3/layout/DescendingProcess"/>
    <dgm:cxn modelId="{2E2A7519-95B3-4F9E-9A1E-1415C7C67D7E}" srcId="{0ABE1C74-1D57-4C55-96D6-B8B73B8D4D6B}" destId="{ECA644DF-26A2-459C-9425-F27EAFFBFC1C}" srcOrd="3" destOrd="0" parTransId="{D87F5334-2165-483C-A0C4-7C5C64FC0A78}" sibTransId="{EE1BD421-44D4-45BF-B9D0-BCFF4A83C560}"/>
    <dgm:cxn modelId="{9053633D-C64B-4C59-BD6D-070000F1EDC2}" type="presOf" srcId="{9116B3CF-3E62-42A8-B47B-98EDBCAB8D81}" destId="{7C2017CC-CBED-4C7B-9387-8C5C5B5E1036}" srcOrd="0" destOrd="0" presId="urn:microsoft.com/office/officeart/2009/3/layout/DescendingProcess"/>
    <dgm:cxn modelId="{2DAEB862-419D-49E5-A76D-426DEBB7B3F5}" srcId="{0ABE1C74-1D57-4C55-96D6-B8B73B8D4D6B}" destId="{B7454233-2966-4E74-8107-54273EAF080A}" srcOrd="1" destOrd="0" parTransId="{BB0F45A2-8DF3-4495-B96D-1A603ACC8F85}" sibTransId="{A3D1A632-CD45-4B54-B24B-45606F483CE3}"/>
    <dgm:cxn modelId="{86D61276-E1F7-4274-AE08-8DF3284412ED}" srcId="{0ABE1C74-1D57-4C55-96D6-B8B73B8D4D6B}" destId="{9116B3CF-3E62-42A8-B47B-98EDBCAB8D81}" srcOrd="4" destOrd="0" parTransId="{FFEE7A79-D98A-4DF9-AF8D-23C118F52876}" sibTransId="{F73CE918-6EC0-4CEE-B280-ACFCAC2644FA}"/>
    <dgm:cxn modelId="{1194A17D-9D99-4196-9F90-F49462FC1F57}" type="presOf" srcId="{D656391C-AFF3-4F32-97A0-3BAC233E8CDE}" destId="{A426AAEB-6787-44AE-A934-1D35C4E25153}" srcOrd="0" destOrd="0" presId="urn:microsoft.com/office/officeart/2009/3/layout/DescendingProcess"/>
    <dgm:cxn modelId="{A2F82789-38ED-44E2-A4EF-EA808DB6C99A}" type="presOf" srcId="{ECA644DF-26A2-459C-9425-F27EAFFBFC1C}" destId="{1B8672F5-180F-4A34-AD9C-5A6FCAF149A3}" srcOrd="0" destOrd="0" presId="urn:microsoft.com/office/officeart/2009/3/layout/DescendingProcess"/>
    <dgm:cxn modelId="{FBE9F88D-34A4-4CD0-87A3-A2D9CFD47F84}" type="presOf" srcId="{EE1BD421-44D4-45BF-B9D0-BCFF4A83C560}" destId="{0282FDA5-249A-4DAB-AAE0-8E5A6D7B33DD}" srcOrd="0" destOrd="0" presId="urn:microsoft.com/office/officeart/2009/3/layout/DescendingProcess"/>
    <dgm:cxn modelId="{BC56E38F-6668-4BC8-9D83-7E4B7A2C0BE2}" type="presOf" srcId="{7513EA13-A49A-41E4-B535-8815B901BBA4}" destId="{1706547D-5078-4799-B541-81D4A73A1D9C}" srcOrd="0" destOrd="0" presId="urn:microsoft.com/office/officeart/2009/3/layout/DescendingProcess"/>
    <dgm:cxn modelId="{86800191-B3E2-4B10-90C3-F06390226890}" srcId="{0ABE1C74-1D57-4C55-96D6-B8B73B8D4D6B}" destId="{7BBB5A2E-C6F0-4CAC-9072-55A74441E306}" srcOrd="0" destOrd="0" parTransId="{5A94D377-758B-45F4-AAE8-E42A8A410859}" sibTransId="{E71E4364-05F0-4AFE-B9A5-8A4E4040BE30}"/>
    <dgm:cxn modelId="{5472F593-4976-4B79-BD64-E8BB698A4C78}" srcId="{0ABE1C74-1D57-4C55-96D6-B8B73B8D4D6B}" destId="{D656391C-AFF3-4F32-97A0-3BAC233E8CDE}" srcOrd="2" destOrd="0" parTransId="{5EF6CB05-8EB5-4FFF-8684-9AD089E0A9BB}" sibTransId="{7513EA13-A49A-41E4-B535-8815B901BBA4}"/>
    <dgm:cxn modelId="{C1A36CC1-BEAC-4D90-A687-2C8495534648}" type="presOf" srcId="{B7454233-2966-4E74-8107-54273EAF080A}" destId="{F60D4766-D6D9-4276-BA11-F24A79BFBF5A}" srcOrd="0" destOrd="0" presId="urn:microsoft.com/office/officeart/2009/3/layout/DescendingProcess"/>
    <dgm:cxn modelId="{5A1E3DCE-4540-4CD8-B82A-AC1E9C9D91CB}" type="presOf" srcId="{A3D1A632-CD45-4B54-B24B-45606F483CE3}" destId="{AF2A9435-412E-40C1-8B76-3693E379A6EA}" srcOrd="0" destOrd="0" presId="urn:microsoft.com/office/officeart/2009/3/layout/DescendingProcess"/>
    <dgm:cxn modelId="{B52C3965-9CCA-4504-A588-D54293DAED45}" type="presParOf" srcId="{09A3DFDA-582A-4E8A-A12C-210A4643652B}" destId="{BF923BB2-8873-457B-9639-EB09972B5237}" srcOrd="0" destOrd="0" presId="urn:microsoft.com/office/officeart/2009/3/layout/DescendingProcess"/>
    <dgm:cxn modelId="{FCA7F3B3-2017-4565-BDA6-6A57799250AD}" type="presParOf" srcId="{09A3DFDA-582A-4E8A-A12C-210A4643652B}" destId="{389C578A-C448-42F3-8E80-9F22796FDCED}" srcOrd="1" destOrd="0" presId="urn:microsoft.com/office/officeart/2009/3/layout/DescendingProcess"/>
    <dgm:cxn modelId="{141A8FCD-213B-4FAE-B651-AE9D436DC777}" type="presParOf" srcId="{09A3DFDA-582A-4E8A-A12C-210A4643652B}" destId="{F60D4766-D6D9-4276-BA11-F24A79BFBF5A}" srcOrd="2" destOrd="0" presId="urn:microsoft.com/office/officeart/2009/3/layout/DescendingProcess"/>
    <dgm:cxn modelId="{7A362CCA-306F-409F-B120-21D56E6EEE77}" type="presParOf" srcId="{09A3DFDA-582A-4E8A-A12C-210A4643652B}" destId="{29100359-2CDF-4C0E-ABB5-E59035BAEFCA}" srcOrd="3" destOrd="0" presId="urn:microsoft.com/office/officeart/2009/3/layout/DescendingProcess"/>
    <dgm:cxn modelId="{51EF62DD-0925-43CF-AC13-C7BCDF55E6EE}" type="presParOf" srcId="{29100359-2CDF-4C0E-ABB5-E59035BAEFCA}" destId="{AF2A9435-412E-40C1-8B76-3693E379A6EA}" srcOrd="0" destOrd="0" presId="urn:microsoft.com/office/officeart/2009/3/layout/DescendingProcess"/>
    <dgm:cxn modelId="{F8234F83-5E2F-4AFD-8A7D-55BBD66ED727}" type="presParOf" srcId="{09A3DFDA-582A-4E8A-A12C-210A4643652B}" destId="{A426AAEB-6787-44AE-A934-1D35C4E25153}" srcOrd="4" destOrd="0" presId="urn:microsoft.com/office/officeart/2009/3/layout/DescendingProcess"/>
    <dgm:cxn modelId="{AE7FF320-A7AE-413C-84C1-2E1D232D670A}" type="presParOf" srcId="{09A3DFDA-582A-4E8A-A12C-210A4643652B}" destId="{8A90176A-6D7F-4FCD-968A-6EC29A1F765C}" srcOrd="5" destOrd="0" presId="urn:microsoft.com/office/officeart/2009/3/layout/DescendingProcess"/>
    <dgm:cxn modelId="{F751A41A-0BA6-46FB-80F8-2AD647CBD6FD}" type="presParOf" srcId="{8A90176A-6D7F-4FCD-968A-6EC29A1F765C}" destId="{1706547D-5078-4799-B541-81D4A73A1D9C}" srcOrd="0" destOrd="0" presId="urn:microsoft.com/office/officeart/2009/3/layout/DescendingProcess"/>
    <dgm:cxn modelId="{0B6A28A7-2B1F-49EC-BF4B-FF1184D695F8}" type="presParOf" srcId="{09A3DFDA-582A-4E8A-A12C-210A4643652B}" destId="{1B8672F5-180F-4A34-AD9C-5A6FCAF149A3}" srcOrd="6" destOrd="0" presId="urn:microsoft.com/office/officeart/2009/3/layout/DescendingProcess"/>
    <dgm:cxn modelId="{29761D11-7E8A-4A49-8A25-E301B7475EB4}" type="presParOf" srcId="{09A3DFDA-582A-4E8A-A12C-210A4643652B}" destId="{2FAA1260-1DDA-4A82-A919-1A831AC21B75}" srcOrd="7" destOrd="0" presId="urn:microsoft.com/office/officeart/2009/3/layout/DescendingProcess"/>
    <dgm:cxn modelId="{FA858483-02B1-4A1B-8C1D-4BEEC3BED7BC}" type="presParOf" srcId="{2FAA1260-1DDA-4A82-A919-1A831AC21B75}" destId="{0282FDA5-249A-4DAB-AAE0-8E5A6D7B33DD}" srcOrd="0" destOrd="0" presId="urn:microsoft.com/office/officeart/2009/3/layout/DescendingProcess"/>
    <dgm:cxn modelId="{214A896D-4B71-4E69-99F7-1EC00887465A}" type="presParOf" srcId="{09A3DFDA-582A-4E8A-A12C-210A4643652B}" destId="{7C2017CC-CBED-4C7B-9387-8C5C5B5E1036}" srcOrd="8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4D9ED83-E1B7-4943-8589-13BAE761BD83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DD22FE04-8E29-42D2-A3CD-CDCA89EE9830}">
      <dgm:prSet phldrT="[Text]"/>
      <dgm:spPr/>
      <dgm:t>
        <a:bodyPr/>
        <a:lstStyle/>
        <a:p>
          <a:r>
            <a:rPr lang="en-GB" dirty="0" err="1"/>
            <a:t>Virschowsche</a:t>
          </a:r>
          <a:r>
            <a:rPr lang="en-GB" dirty="0"/>
            <a:t> </a:t>
          </a:r>
          <a:r>
            <a:rPr lang="en-GB" dirty="0" err="1"/>
            <a:t>Trias</a:t>
          </a:r>
          <a:endParaRPr lang="en-GB" dirty="0"/>
        </a:p>
      </dgm:t>
    </dgm:pt>
    <dgm:pt modelId="{F2DEB430-7B58-4F4F-8BA7-AFDEDB3D8190}" type="parTrans" cxnId="{BF53285E-03D3-4772-B2F2-47059A12F3D6}">
      <dgm:prSet/>
      <dgm:spPr/>
      <dgm:t>
        <a:bodyPr/>
        <a:lstStyle/>
        <a:p>
          <a:endParaRPr lang="en-GB"/>
        </a:p>
      </dgm:t>
    </dgm:pt>
    <dgm:pt modelId="{EA138A95-4D1F-4A9E-9D53-3750E3AAF3C2}" type="sibTrans" cxnId="{BF53285E-03D3-4772-B2F2-47059A12F3D6}">
      <dgm:prSet/>
      <dgm:spPr/>
      <dgm:t>
        <a:bodyPr/>
        <a:lstStyle/>
        <a:p>
          <a:endParaRPr lang="en-GB"/>
        </a:p>
      </dgm:t>
    </dgm:pt>
    <dgm:pt modelId="{C4BC03CB-39AA-4C6D-AA16-8C722D3B03B3}">
      <dgm:prSet phldrT="[Text]"/>
      <dgm:spPr/>
      <dgm:t>
        <a:bodyPr/>
        <a:lstStyle/>
        <a:p>
          <a:r>
            <a:rPr lang="en-GB" dirty="0" err="1"/>
            <a:t>Thrombenentstehung</a:t>
          </a:r>
          <a:endParaRPr lang="en-GB" dirty="0"/>
        </a:p>
      </dgm:t>
    </dgm:pt>
    <dgm:pt modelId="{277AEF6F-1CD3-4807-B0AC-7612517B4416}" type="parTrans" cxnId="{A3950CBC-3B0E-42D1-AC89-C9B5F325F1EE}">
      <dgm:prSet/>
      <dgm:spPr/>
      <dgm:t>
        <a:bodyPr/>
        <a:lstStyle/>
        <a:p>
          <a:endParaRPr lang="en-GB"/>
        </a:p>
      </dgm:t>
    </dgm:pt>
    <dgm:pt modelId="{B433D5E8-13B7-4D94-B603-174FCBF7BAEA}" type="sibTrans" cxnId="{A3950CBC-3B0E-42D1-AC89-C9B5F325F1EE}">
      <dgm:prSet/>
      <dgm:spPr/>
      <dgm:t>
        <a:bodyPr/>
        <a:lstStyle/>
        <a:p>
          <a:endParaRPr lang="en-GB"/>
        </a:p>
      </dgm:t>
    </dgm:pt>
    <dgm:pt modelId="{20CE9004-0EA9-4F93-85F2-50145A94B6A4}">
      <dgm:prSet phldrT="[Text]"/>
      <dgm:spPr/>
      <dgm:t>
        <a:bodyPr/>
        <a:lstStyle/>
        <a:p>
          <a:r>
            <a:rPr lang="en-GB" dirty="0" err="1"/>
            <a:t>Anforderungen</a:t>
          </a:r>
          <a:r>
            <a:rPr lang="en-GB" dirty="0"/>
            <a:t> an </a:t>
          </a:r>
          <a:r>
            <a:rPr lang="en-GB" dirty="0" err="1"/>
            <a:t>künstliche</a:t>
          </a:r>
          <a:r>
            <a:rPr lang="en-GB" dirty="0"/>
            <a:t> </a:t>
          </a:r>
          <a:r>
            <a:rPr lang="en-GB" dirty="0" err="1"/>
            <a:t>Herzklappen</a:t>
          </a:r>
          <a:endParaRPr lang="en-GB" dirty="0"/>
        </a:p>
      </dgm:t>
    </dgm:pt>
    <dgm:pt modelId="{140B583E-D5D6-416B-87BA-C092D7ACDA1A}" type="parTrans" cxnId="{42EEA402-FB40-4160-B149-754B501CA66C}">
      <dgm:prSet/>
      <dgm:spPr/>
      <dgm:t>
        <a:bodyPr/>
        <a:lstStyle/>
        <a:p>
          <a:endParaRPr lang="en-GB"/>
        </a:p>
      </dgm:t>
    </dgm:pt>
    <dgm:pt modelId="{7B9C0DE6-434C-43DC-AF53-32291C3BEF64}" type="sibTrans" cxnId="{42EEA402-FB40-4160-B149-754B501CA66C}">
      <dgm:prSet/>
      <dgm:spPr/>
      <dgm:t>
        <a:bodyPr/>
        <a:lstStyle/>
        <a:p>
          <a:endParaRPr lang="en-GB"/>
        </a:p>
      </dgm:t>
    </dgm:pt>
    <dgm:pt modelId="{2D4F279C-9FDC-429B-8259-78E402AEC252}">
      <dgm:prSet phldrT="[Text]"/>
      <dgm:spPr/>
      <dgm:t>
        <a:bodyPr/>
        <a:lstStyle/>
        <a:p>
          <a:r>
            <a:rPr lang="en-GB" dirty="0" err="1"/>
            <a:t>Künstliche</a:t>
          </a:r>
          <a:r>
            <a:rPr lang="en-GB" dirty="0"/>
            <a:t> </a:t>
          </a:r>
          <a:r>
            <a:rPr lang="en-GB" dirty="0" err="1"/>
            <a:t>Herzklappenmodelle</a:t>
          </a:r>
          <a:endParaRPr lang="en-GB" dirty="0"/>
        </a:p>
      </dgm:t>
    </dgm:pt>
    <dgm:pt modelId="{DC4C6FC9-59DB-4403-9307-C090E0FDD4B6}" type="parTrans" cxnId="{FB182324-926A-45BC-95B2-1E8C74CDCFA7}">
      <dgm:prSet/>
      <dgm:spPr/>
    </dgm:pt>
    <dgm:pt modelId="{135912E7-281A-40D0-84A2-C88686929A19}" type="sibTrans" cxnId="{FB182324-926A-45BC-95B2-1E8C74CDCFA7}">
      <dgm:prSet/>
      <dgm:spPr/>
    </dgm:pt>
    <dgm:pt modelId="{A676786C-29B4-44C4-99AA-82885F928D4A}" type="pres">
      <dgm:prSet presAssocID="{34D9ED83-E1B7-4943-8589-13BAE761BD83}" presName="Name0" presStyleCnt="0">
        <dgm:presLayoutVars>
          <dgm:chMax val="7"/>
          <dgm:chPref val="7"/>
          <dgm:dir/>
        </dgm:presLayoutVars>
      </dgm:prSet>
      <dgm:spPr/>
    </dgm:pt>
    <dgm:pt modelId="{300C104C-56BC-4622-A136-8289C74819BD}" type="pres">
      <dgm:prSet presAssocID="{34D9ED83-E1B7-4943-8589-13BAE761BD83}" presName="Name1" presStyleCnt="0"/>
      <dgm:spPr/>
    </dgm:pt>
    <dgm:pt modelId="{24D8690E-B6DE-43F6-A1F8-D06CF2663640}" type="pres">
      <dgm:prSet presAssocID="{34D9ED83-E1B7-4943-8589-13BAE761BD83}" presName="cycle" presStyleCnt="0"/>
      <dgm:spPr/>
    </dgm:pt>
    <dgm:pt modelId="{71ADA0E0-934D-45FA-91B4-7DCA3BA6ACE0}" type="pres">
      <dgm:prSet presAssocID="{34D9ED83-E1B7-4943-8589-13BAE761BD83}" presName="srcNode" presStyleLbl="node1" presStyleIdx="0" presStyleCnt="4"/>
      <dgm:spPr/>
    </dgm:pt>
    <dgm:pt modelId="{BE18204D-F515-4C44-95E9-0E65785FB00F}" type="pres">
      <dgm:prSet presAssocID="{34D9ED83-E1B7-4943-8589-13BAE761BD83}" presName="conn" presStyleLbl="parChTrans1D2" presStyleIdx="0" presStyleCnt="1"/>
      <dgm:spPr/>
    </dgm:pt>
    <dgm:pt modelId="{E63DABE7-9962-41C6-BA61-2BA7762726CA}" type="pres">
      <dgm:prSet presAssocID="{34D9ED83-E1B7-4943-8589-13BAE761BD83}" presName="extraNode" presStyleLbl="node1" presStyleIdx="0" presStyleCnt="4"/>
      <dgm:spPr/>
    </dgm:pt>
    <dgm:pt modelId="{38644FCB-323F-4B18-8A27-6DC9D38F10A5}" type="pres">
      <dgm:prSet presAssocID="{34D9ED83-E1B7-4943-8589-13BAE761BD83}" presName="dstNode" presStyleLbl="node1" presStyleIdx="0" presStyleCnt="4"/>
      <dgm:spPr/>
    </dgm:pt>
    <dgm:pt modelId="{1B249531-A574-4E3F-AABB-0BC0D9AE5F77}" type="pres">
      <dgm:prSet presAssocID="{DD22FE04-8E29-42D2-A3CD-CDCA89EE9830}" presName="text_1" presStyleLbl="node1" presStyleIdx="0" presStyleCnt="4">
        <dgm:presLayoutVars>
          <dgm:bulletEnabled val="1"/>
        </dgm:presLayoutVars>
      </dgm:prSet>
      <dgm:spPr/>
    </dgm:pt>
    <dgm:pt modelId="{84B2C597-C2DA-4DDA-B290-1FE83714631B}" type="pres">
      <dgm:prSet presAssocID="{DD22FE04-8E29-42D2-A3CD-CDCA89EE9830}" presName="accent_1" presStyleCnt="0"/>
      <dgm:spPr/>
    </dgm:pt>
    <dgm:pt modelId="{08D83F4F-1159-4D4E-9A73-1E75C6777144}" type="pres">
      <dgm:prSet presAssocID="{DD22FE04-8E29-42D2-A3CD-CDCA89EE9830}" presName="accentRepeatNode" presStyleLbl="solidFgAcc1" presStyleIdx="0" presStyleCnt="4"/>
      <dgm:spPr/>
    </dgm:pt>
    <dgm:pt modelId="{1C541381-2ABF-4AB1-B3E5-34233C076C41}" type="pres">
      <dgm:prSet presAssocID="{C4BC03CB-39AA-4C6D-AA16-8C722D3B03B3}" presName="text_2" presStyleLbl="node1" presStyleIdx="1" presStyleCnt="4">
        <dgm:presLayoutVars>
          <dgm:bulletEnabled val="1"/>
        </dgm:presLayoutVars>
      </dgm:prSet>
      <dgm:spPr/>
    </dgm:pt>
    <dgm:pt modelId="{35AFA5E9-E88A-44D8-A827-BA3E33215CAF}" type="pres">
      <dgm:prSet presAssocID="{C4BC03CB-39AA-4C6D-AA16-8C722D3B03B3}" presName="accent_2" presStyleCnt="0"/>
      <dgm:spPr/>
    </dgm:pt>
    <dgm:pt modelId="{47E96C9C-654A-4D37-84F0-B4B9996A141B}" type="pres">
      <dgm:prSet presAssocID="{C4BC03CB-39AA-4C6D-AA16-8C722D3B03B3}" presName="accentRepeatNode" presStyleLbl="solidFgAcc1" presStyleIdx="1" presStyleCnt="4"/>
      <dgm:spPr/>
    </dgm:pt>
    <dgm:pt modelId="{70CEBDB0-6C2F-4F2F-BD90-E9E52D5B87C6}" type="pres">
      <dgm:prSet presAssocID="{20CE9004-0EA9-4F93-85F2-50145A94B6A4}" presName="text_3" presStyleLbl="node1" presStyleIdx="2" presStyleCnt="4">
        <dgm:presLayoutVars>
          <dgm:bulletEnabled val="1"/>
        </dgm:presLayoutVars>
      </dgm:prSet>
      <dgm:spPr/>
    </dgm:pt>
    <dgm:pt modelId="{763910B9-E4B2-4B1D-AC4D-32B8871B36EE}" type="pres">
      <dgm:prSet presAssocID="{20CE9004-0EA9-4F93-85F2-50145A94B6A4}" presName="accent_3" presStyleCnt="0"/>
      <dgm:spPr/>
    </dgm:pt>
    <dgm:pt modelId="{EAC0B7CD-0E97-4C12-A6AA-432646E113FD}" type="pres">
      <dgm:prSet presAssocID="{20CE9004-0EA9-4F93-85F2-50145A94B6A4}" presName="accentRepeatNode" presStyleLbl="solidFgAcc1" presStyleIdx="2" presStyleCnt="4"/>
      <dgm:spPr/>
    </dgm:pt>
    <dgm:pt modelId="{AB07AE3F-47CE-4E0D-94EF-A1B7E06D48C2}" type="pres">
      <dgm:prSet presAssocID="{2D4F279C-9FDC-429B-8259-78E402AEC252}" presName="text_4" presStyleLbl="node1" presStyleIdx="3" presStyleCnt="4">
        <dgm:presLayoutVars>
          <dgm:bulletEnabled val="1"/>
        </dgm:presLayoutVars>
      </dgm:prSet>
      <dgm:spPr/>
    </dgm:pt>
    <dgm:pt modelId="{95678868-6AD0-4D17-91CB-E73CCCBDEA3A}" type="pres">
      <dgm:prSet presAssocID="{2D4F279C-9FDC-429B-8259-78E402AEC252}" presName="accent_4" presStyleCnt="0"/>
      <dgm:spPr/>
    </dgm:pt>
    <dgm:pt modelId="{2054A3FF-F70C-4B56-886E-9AD3BA8927DF}" type="pres">
      <dgm:prSet presAssocID="{2D4F279C-9FDC-429B-8259-78E402AEC252}" presName="accentRepeatNode" presStyleLbl="solidFgAcc1" presStyleIdx="3" presStyleCnt="4"/>
      <dgm:spPr/>
    </dgm:pt>
  </dgm:ptLst>
  <dgm:cxnLst>
    <dgm:cxn modelId="{1F9ECF00-76AD-4126-93AA-6AC1839CA70E}" type="presOf" srcId="{2D4F279C-9FDC-429B-8259-78E402AEC252}" destId="{AB07AE3F-47CE-4E0D-94EF-A1B7E06D48C2}" srcOrd="0" destOrd="0" presId="urn:microsoft.com/office/officeart/2008/layout/VerticalCurvedList"/>
    <dgm:cxn modelId="{42EEA402-FB40-4160-B149-754B501CA66C}" srcId="{34D9ED83-E1B7-4943-8589-13BAE761BD83}" destId="{20CE9004-0EA9-4F93-85F2-50145A94B6A4}" srcOrd="2" destOrd="0" parTransId="{140B583E-D5D6-416B-87BA-C092D7ACDA1A}" sibTransId="{7B9C0DE6-434C-43DC-AF53-32291C3BEF64}"/>
    <dgm:cxn modelId="{13E3BA09-C5A7-4D56-974B-9006BB730A86}" type="presOf" srcId="{DD22FE04-8E29-42D2-A3CD-CDCA89EE9830}" destId="{1B249531-A574-4E3F-AABB-0BC0D9AE5F77}" srcOrd="0" destOrd="0" presId="urn:microsoft.com/office/officeart/2008/layout/VerticalCurvedList"/>
    <dgm:cxn modelId="{6DBA361F-51C4-4AC2-8A4A-CF8618380ECD}" type="presOf" srcId="{20CE9004-0EA9-4F93-85F2-50145A94B6A4}" destId="{70CEBDB0-6C2F-4F2F-BD90-E9E52D5B87C6}" srcOrd="0" destOrd="0" presId="urn:microsoft.com/office/officeart/2008/layout/VerticalCurvedList"/>
    <dgm:cxn modelId="{FB182324-926A-45BC-95B2-1E8C74CDCFA7}" srcId="{34D9ED83-E1B7-4943-8589-13BAE761BD83}" destId="{2D4F279C-9FDC-429B-8259-78E402AEC252}" srcOrd="3" destOrd="0" parTransId="{DC4C6FC9-59DB-4403-9307-C090E0FDD4B6}" sibTransId="{135912E7-281A-40D0-84A2-C88686929A19}"/>
    <dgm:cxn modelId="{BCCEB733-25A3-499B-9FE6-6E92F8847D9D}" type="presOf" srcId="{EA138A95-4D1F-4A9E-9D53-3750E3AAF3C2}" destId="{BE18204D-F515-4C44-95E9-0E65785FB00F}" srcOrd="0" destOrd="0" presId="urn:microsoft.com/office/officeart/2008/layout/VerticalCurvedList"/>
    <dgm:cxn modelId="{BF53285E-03D3-4772-B2F2-47059A12F3D6}" srcId="{34D9ED83-E1B7-4943-8589-13BAE761BD83}" destId="{DD22FE04-8E29-42D2-A3CD-CDCA89EE9830}" srcOrd="0" destOrd="0" parTransId="{F2DEB430-7B58-4F4F-8BA7-AFDEDB3D8190}" sibTransId="{EA138A95-4D1F-4A9E-9D53-3750E3AAF3C2}"/>
    <dgm:cxn modelId="{A1F26B92-2AD3-48DA-8304-3AD606DAA76F}" type="presOf" srcId="{C4BC03CB-39AA-4C6D-AA16-8C722D3B03B3}" destId="{1C541381-2ABF-4AB1-B3E5-34233C076C41}" srcOrd="0" destOrd="0" presId="urn:microsoft.com/office/officeart/2008/layout/VerticalCurvedList"/>
    <dgm:cxn modelId="{AB8050B3-EC0C-485B-BD71-2A338B6309E8}" type="presOf" srcId="{34D9ED83-E1B7-4943-8589-13BAE761BD83}" destId="{A676786C-29B4-44C4-99AA-82885F928D4A}" srcOrd="0" destOrd="0" presId="urn:microsoft.com/office/officeart/2008/layout/VerticalCurvedList"/>
    <dgm:cxn modelId="{A3950CBC-3B0E-42D1-AC89-C9B5F325F1EE}" srcId="{34D9ED83-E1B7-4943-8589-13BAE761BD83}" destId="{C4BC03CB-39AA-4C6D-AA16-8C722D3B03B3}" srcOrd="1" destOrd="0" parTransId="{277AEF6F-1CD3-4807-B0AC-7612517B4416}" sibTransId="{B433D5E8-13B7-4D94-B603-174FCBF7BAEA}"/>
    <dgm:cxn modelId="{05C48F40-51E0-49BD-9E42-F3123223E008}" type="presParOf" srcId="{A676786C-29B4-44C4-99AA-82885F928D4A}" destId="{300C104C-56BC-4622-A136-8289C74819BD}" srcOrd="0" destOrd="0" presId="urn:microsoft.com/office/officeart/2008/layout/VerticalCurvedList"/>
    <dgm:cxn modelId="{F0D92BCD-5411-43C0-8E47-416B874F1AB8}" type="presParOf" srcId="{300C104C-56BC-4622-A136-8289C74819BD}" destId="{24D8690E-B6DE-43F6-A1F8-D06CF2663640}" srcOrd="0" destOrd="0" presId="urn:microsoft.com/office/officeart/2008/layout/VerticalCurvedList"/>
    <dgm:cxn modelId="{370422C4-9820-439C-981F-F8B91E2C02D4}" type="presParOf" srcId="{24D8690E-B6DE-43F6-A1F8-D06CF2663640}" destId="{71ADA0E0-934D-45FA-91B4-7DCA3BA6ACE0}" srcOrd="0" destOrd="0" presId="urn:microsoft.com/office/officeart/2008/layout/VerticalCurvedList"/>
    <dgm:cxn modelId="{5CC523F2-1DBB-495C-B477-5D7EB15E494E}" type="presParOf" srcId="{24D8690E-B6DE-43F6-A1F8-D06CF2663640}" destId="{BE18204D-F515-4C44-95E9-0E65785FB00F}" srcOrd="1" destOrd="0" presId="urn:microsoft.com/office/officeart/2008/layout/VerticalCurvedList"/>
    <dgm:cxn modelId="{AA6E0E31-DBF1-4DF3-B8F1-113CDC65F911}" type="presParOf" srcId="{24D8690E-B6DE-43F6-A1F8-D06CF2663640}" destId="{E63DABE7-9962-41C6-BA61-2BA7762726CA}" srcOrd="2" destOrd="0" presId="urn:microsoft.com/office/officeart/2008/layout/VerticalCurvedList"/>
    <dgm:cxn modelId="{57A0E198-8F69-49BF-8598-FC30D25923A7}" type="presParOf" srcId="{24D8690E-B6DE-43F6-A1F8-D06CF2663640}" destId="{38644FCB-323F-4B18-8A27-6DC9D38F10A5}" srcOrd="3" destOrd="0" presId="urn:microsoft.com/office/officeart/2008/layout/VerticalCurvedList"/>
    <dgm:cxn modelId="{4B3073FD-4C76-4199-958E-3880B6B28B71}" type="presParOf" srcId="{300C104C-56BC-4622-A136-8289C74819BD}" destId="{1B249531-A574-4E3F-AABB-0BC0D9AE5F77}" srcOrd="1" destOrd="0" presId="urn:microsoft.com/office/officeart/2008/layout/VerticalCurvedList"/>
    <dgm:cxn modelId="{6696B4F6-531B-4980-A18F-D1D9655AE072}" type="presParOf" srcId="{300C104C-56BC-4622-A136-8289C74819BD}" destId="{84B2C597-C2DA-4DDA-B290-1FE83714631B}" srcOrd="2" destOrd="0" presId="urn:microsoft.com/office/officeart/2008/layout/VerticalCurvedList"/>
    <dgm:cxn modelId="{25F2C4B8-38A7-42D9-8D0A-350E3FB84F47}" type="presParOf" srcId="{84B2C597-C2DA-4DDA-B290-1FE83714631B}" destId="{08D83F4F-1159-4D4E-9A73-1E75C6777144}" srcOrd="0" destOrd="0" presId="urn:microsoft.com/office/officeart/2008/layout/VerticalCurvedList"/>
    <dgm:cxn modelId="{6940FAA2-6248-44C2-829A-E5F31C39DB98}" type="presParOf" srcId="{300C104C-56BC-4622-A136-8289C74819BD}" destId="{1C541381-2ABF-4AB1-B3E5-34233C076C41}" srcOrd="3" destOrd="0" presId="urn:microsoft.com/office/officeart/2008/layout/VerticalCurvedList"/>
    <dgm:cxn modelId="{D57C4004-40DC-4F89-ADD2-EC1100005E12}" type="presParOf" srcId="{300C104C-56BC-4622-A136-8289C74819BD}" destId="{35AFA5E9-E88A-44D8-A827-BA3E33215CAF}" srcOrd="4" destOrd="0" presId="urn:microsoft.com/office/officeart/2008/layout/VerticalCurvedList"/>
    <dgm:cxn modelId="{6B76682C-60E9-4F92-AC75-518C32C29C70}" type="presParOf" srcId="{35AFA5E9-E88A-44D8-A827-BA3E33215CAF}" destId="{47E96C9C-654A-4D37-84F0-B4B9996A141B}" srcOrd="0" destOrd="0" presId="urn:microsoft.com/office/officeart/2008/layout/VerticalCurvedList"/>
    <dgm:cxn modelId="{65912556-DBA2-40B0-B13E-519A28EC9906}" type="presParOf" srcId="{300C104C-56BC-4622-A136-8289C74819BD}" destId="{70CEBDB0-6C2F-4F2F-BD90-E9E52D5B87C6}" srcOrd="5" destOrd="0" presId="urn:microsoft.com/office/officeart/2008/layout/VerticalCurvedList"/>
    <dgm:cxn modelId="{DC5D3908-EC1A-4A66-AAD5-0AFF544F0111}" type="presParOf" srcId="{300C104C-56BC-4622-A136-8289C74819BD}" destId="{763910B9-E4B2-4B1D-AC4D-32B8871B36EE}" srcOrd="6" destOrd="0" presId="urn:microsoft.com/office/officeart/2008/layout/VerticalCurvedList"/>
    <dgm:cxn modelId="{2DAA0B09-7F7D-44C8-8EB3-F9D765684219}" type="presParOf" srcId="{763910B9-E4B2-4B1D-AC4D-32B8871B36EE}" destId="{EAC0B7CD-0E97-4C12-A6AA-432646E113FD}" srcOrd="0" destOrd="0" presId="urn:microsoft.com/office/officeart/2008/layout/VerticalCurvedList"/>
    <dgm:cxn modelId="{82CD72AE-B367-40E3-B662-16FD4291038F}" type="presParOf" srcId="{300C104C-56BC-4622-A136-8289C74819BD}" destId="{AB07AE3F-47CE-4E0D-94EF-A1B7E06D48C2}" srcOrd="7" destOrd="0" presId="urn:microsoft.com/office/officeart/2008/layout/VerticalCurvedList"/>
    <dgm:cxn modelId="{8E700BF1-4072-4605-90A6-C03CA950F45D}" type="presParOf" srcId="{300C104C-56BC-4622-A136-8289C74819BD}" destId="{95678868-6AD0-4D17-91CB-E73CCCBDEA3A}" srcOrd="8" destOrd="0" presId="urn:microsoft.com/office/officeart/2008/layout/VerticalCurvedList"/>
    <dgm:cxn modelId="{0D2526A3-5469-4AF7-82A7-220C4D813B8A}" type="presParOf" srcId="{95678868-6AD0-4D17-91CB-E73CCCBDEA3A}" destId="{2054A3FF-F70C-4B56-886E-9AD3BA8927D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18204D-F515-4C44-95E9-0E65785FB00F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F58ADD-8E80-460A-A359-20430B3C5384}">
      <dsp:nvSpPr>
        <dsp:cNvPr id="0" name=""/>
        <dsp:cNvSpPr/>
      </dsp:nvSpPr>
      <dsp:spPr>
        <a:xfrm>
          <a:off x="509717" y="338558"/>
          <a:ext cx="8524839" cy="67755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88900" rIns="88900" bIns="8890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500" kern="1200" noProof="0" dirty="0" err="1"/>
            <a:t>Biplanare</a:t>
          </a:r>
          <a:r>
            <a:rPr lang="de-DE" sz="3500" kern="1200" noProof="0" dirty="0"/>
            <a:t> Angiographie</a:t>
          </a:r>
        </a:p>
      </dsp:txBody>
      <dsp:txXfrm>
        <a:off x="509717" y="338558"/>
        <a:ext cx="8524839" cy="677550"/>
      </dsp:txXfrm>
    </dsp:sp>
    <dsp:sp modelId="{786CAADF-02B3-439E-ADB1-432E219F2764}">
      <dsp:nvSpPr>
        <dsp:cNvPr id="0" name=""/>
        <dsp:cNvSpPr/>
      </dsp:nvSpPr>
      <dsp:spPr>
        <a:xfrm>
          <a:off x="86248" y="253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8CA736-CBCE-4DCC-A53B-81B095D83766}">
      <dsp:nvSpPr>
        <dsp:cNvPr id="0" name=""/>
        <dsp:cNvSpPr/>
      </dsp:nvSpPr>
      <dsp:spPr>
        <a:xfrm>
          <a:off x="995230" y="1354558"/>
          <a:ext cx="8039326" cy="677550"/>
        </a:xfrm>
        <a:prstGeom prst="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88900" rIns="88900" bIns="8890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500" kern="1200" noProof="0" dirty="0"/>
            <a:t>Magnetresonanztomographie</a:t>
          </a:r>
        </a:p>
      </dsp:txBody>
      <dsp:txXfrm>
        <a:off x="995230" y="1354558"/>
        <a:ext cx="8039326" cy="677550"/>
      </dsp:txXfrm>
    </dsp:sp>
    <dsp:sp modelId="{2054A3FF-F70C-4B56-886E-9AD3BA8927DF}">
      <dsp:nvSpPr>
        <dsp:cNvPr id="0" name=""/>
        <dsp:cNvSpPr/>
      </dsp:nvSpPr>
      <dsp:spPr>
        <a:xfrm>
          <a:off x="571761" y="1269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689636"/>
              <a:satOff val="-4355"/>
              <a:lumOff val="-29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698F87-BAB7-4F1A-91A0-CF518F7EDA87}">
      <dsp:nvSpPr>
        <dsp:cNvPr id="0" name=""/>
        <dsp:cNvSpPr/>
      </dsp:nvSpPr>
      <dsp:spPr>
        <a:xfrm>
          <a:off x="1144243" y="2370558"/>
          <a:ext cx="7890313" cy="677550"/>
        </a:xfrm>
        <a:prstGeom prst="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88900" rIns="88900" bIns="8890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500" kern="1200" noProof="0" dirty="0"/>
            <a:t>Sonographie (</a:t>
          </a:r>
          <a:r>
            <a:rPr lang="de-DE" sz="3500" kern="1200" noProof="0" dirty="0" err="1"/>
            <a:t>Ultraschallbildgebung</a:t>
          </a:r>
          <a:r>
            <a:rPr lang="de-DE" sz="3500" kern="1200" noProof="0" dirty="0"/>
            <a:t>)</a:t>
          </a:r>
        </a:p>
      </dsp:txBody>
      <dsp:txXfrm>
        <a:off x="1144243" y="2370558"/>
        <a:ext cx="7890313" cy="677550"/>
      </dsp:txXfrm>
    </dsp:sp>
    <dsp:sp modelId="{92B574F2-C882-481F-82DE-74901C0CCAF5}">
      <dsp:nvSpPr>
        <dsp:cNvPr id="0" name=""/>
        <dsp:cNvSpPr/>
      </dsp:nvSpPr>
      <dsp:spPr>
        <a:xfrm>
          <a:off x="720774" y="2285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E42C83-AD2C-4514-8B23-8C2F34203EC9}">
      <dsp:nvSpPr>
        <dsp:cNvPr id="0" name=""/>
        <dsp:cNvSpPr/>
      </dsp:nvSpPr>
      <dsp:spPr>
        <a:xfrm>
          <a:off x="995230" y="3386558"/>
          <a:ext cx="8039326" cy="677550"/>
        </a:xfrm>
        <a:prstGeom prst="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88900" rIns="88900" bIns="8890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500" kern="1200" noProof="0" dirty="0"/>
            <a:t>Szintigraphie</a:t>
          </a:r>
        </a:p>
      </dsp:txBody>
      <dsp:txXfrm>
        <a:off x="995230" y="3386558"/>
        <a:ext cx="8039326" cy="677550"/>
      </dsp:txXfrm>
    </dsp:sp>
    <dsp:sp modelId="{961B75F5-99C8-4908-9177-17F5AA1E2563}">
      <dsp:nvSpPr>
        <dsp:cNvPr id="0" name=""/>
        <dsp:cNvSpPr/>
      </dsp:nvSpPr>
      <dsp:spPr>
        <a:xfrm>
          <a:off x="571761" y="3301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5068907"/>
              <a:satOff val="-13064"/>
              <a:lumOff val="-88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ED7148-7143-441C-85F3-D95189A143F1}">
      <dsp:nvSpPr>
        <dsp:cNvPr id="0" name=""/>
        <dsp:cNvSpPr/>
      </dsp:nvSpPr>
      <dsp:spPr>
        <a:xfrm>
          <a:off x="509717" y="4402558"/>
          <a:ext cx="8524839" cy="677550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88900" rIns="88900" bIns="8890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500" kern="1200" noProof="0" dirty="0"/>
            <a:t>Positronen-Emissions-Tomographie</a:t>
          </a:r>
        </a:p>
      </dsp:txBody>
      <dsp:txXfrm>
        <a:off x="509717" y="4402558"/>
        <a:ext cx="8524839" cy="677550"/>
      </dsp:txXfrm>
    </dsp:sp>
    <dsp:sp modelId="{270F0403-101B-466C-BE0B-F30A1D84C728}">
      <dsp:nvSpPr>
        <dsp:cNvPr id="0" name=""/>
        <dsp:cNvSpPr/>
      </dsp:nvSpPr>
      <dsp:spPr>
        <a:xfrm>
          <a:off x="86248" y="4317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923BB2-8873-457B-9639-EB09972B5237}">
      <dsp:nvSpPr>
        <dsp:cNvPr id="0" name=""/>
        <dsp:cNvSpPr/>
      </dsp:nvSpPr>
      <dsp:spPr>
        <a:xfrm rot="4396374">
          <a:off x="650062" y="678050"/>
          <a:ext cx="2941490" cy="2051322"/>
        </a:xfrm>
        <a:prstGeom prst="swooshArrow">
          <a:avLst>
            <a:gd name="adj1" fmla="val 16310"/>
            <a:gd name="adj2" fmla="val 313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2A9435-412E-40C1-8B76-3693E379A6EA}">
      <dsp:nvSpPr>
        <dsp:cNvPr id="0" name=""/>
        <dsp:cNvSpPr/>
      </dsp:nvSpPr>
      <dsp:spPr>
        <a:xfrm>
          <a:off x="1751953" y="945900"/>
          <a:ext cx="74281" cy="74281"/>
        </a:xfrm>
        <a:prstGeom prst="ellipse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06547D-5078-4799-B541-81D4A73A1D9C}">
      <dsp:nvSpPr>
        <dsp:cNvPr id="0" name=""/>
        <dsp:cNvSpPr/>
      </dsp:nvSpPr>
      <dsp:spPr>
        <a:xfrm>
          <a:off x="2260579" y="1356154"/>
          <a:ext cx="74281" cy="74281"/>
        </a:xfrm>
        <a:prstGeom prst="ellipse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82FDA5-249A-4DAB-AAE0-8E5A6D7B33DD}">
      <dsp:nvSpPr>
        <dsp:cNvPr id="0" name=""/>
        <dsp:cNvSpPr/>
      </dsp:nvSpPr>
      <dsp:spPr>
        <a:xfrm>
          <a:off x="2641768" y="1835920"/>
          <a:ext cx="74281" cy="74281"/>
        </a:xfrm>
        <a:prstGeom prst="ellipse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9C578A-C448-42F3-8E80-9F22796FDCED}">
      <dsp:nvSpPr>
        <dsp:cNvPr id="0" name=""/>
        <dsp:cNvSpPr/>
      </dsp:nvSpPr>
      <dsp:spPr>
        <a:xfrm>
          <a:off x="452873" y="0"/>
          <a:ext cx="1386821" cy="545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b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Endothelzelle</a:t>
          </a:r>
        </a:p>
      </dsp:txBody>
      <dsp:txXfrm>
        <a:off x="452873" y="0"/>
        <a:ext cx="1386821" cy="545187"/>
      </dsp:txXfrm>
    </dsp:sp>
    <dsp:sp modelId="{F60D4766-D6D9-4276-BA11-F24A79BFBF5A}">
      <dsp:nvSpPr>
        <dsp:cNvPr id="0" name=""/>
        <dsp:cNvSpPr/>
      </dsp:nvSpPr>
      <dsp:spPr>
        <a:xfrm>
          <a:off x="1948741" y="503309"/>
          <a:ext cx="2024009" cy="545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Freisetzung von </a:t>
          </a:r>
          <a:r>
            <a:rPr lang="de-DE" sz="1600" kern="1200" dirty="0" err="1"/>
            <a:t>Prostacyclin</a:t>
          </a:r>
          <a:endParaRPr lang="de-DE" sz="1600" kern="1200" dirty="0"/>
        </a:p>
      </dsp:txBody>
      <dsp:txXfrm>
        <a:off x="1948741" y="503309"/>
        <a:ext cx="2024009" cy="545187"/>
      </dsp:txXfrm>
    </dsp:sp>
    <dsp:sp modelId="{A426AAEB-6787-44AE-A934-1D35C4E25153}">
      <dsp:nvSpPr>
        <dsp:cNvPr id="0" name=""/>
        <dsp:cNvSpPr/>
      </dsp:nvSpPr>
      <dsp:spPr>
        <a:xfrm>
          <a:off x="0" y="1122072"/>
          <a:ext cx="2106313" cy="9791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/>
            <a:t>Andocken an Oberflächenrezeptor auf Thrombozyten</a:t>
          </a:r>
        </a:p>
      </dsp:txBody>
      <dsp:txXfrm>
        <a:off x="0" y="1122072"/>
        <a:ext cx="2106313" cy="979130"/>
      </dsp:txXfrm>
    </dsp:sp>
    <dsp:sp modelId="{1B8672F5-180F-4A34-AD9C-5A6FCAF149A3}">
      <dsp:nvSpPr>
        <dsp:cNvPr id="0" name=""/>
        <dsp:cNvSpPr/>
      </dsp:nvSpPr>
      <dsp:spPr>
        <a:xfrm>
          <a:off x="2952190" y="1328884"/>
          <a:ext cx="1521714" cy="7496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/>
            <a:t>Anstieg cAMP-Spiegel in Zellen</a:t>
          </a:r>
        </a:p>
      </dsp:txBody>
      <dsp:txXfrm>
        <a:off x="2952190" y="1328884"/>
        <a:ext cx="1521714" cy="749660"/>
      </dsp:txXfrm>
    </dsp:sp>
    <dsp:sp modelId="{7C2017CC-CBED-4C7B-9387-8C5C5B5E1036}">
      <dsp:nvSpPr>
        <dsp:cNvPr id="0" name=""/>
        <dsp:cNvSpPr/>
      </dsp:nvSpPr>
      <dsp:spPr>
        <a:xfrm>
          <a:off x="2337170" y="2862236"/>
          <a:ext cx="1874083" cy="545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/>
            <a:t>cAMP reduziert </a:t>
          </a:r>
          <a:r>
            <a:rPr lang="de-DE" sz="1500" kern="1200" dirty="0" err="1"/>
            <a:t>Thrombenaktivität</a:t>
          </a:r>
          <a:endParaRPr lang="de-DE" sz="1500" kern="1200" dirty="0"/>
        </a:p>
      </dsp:txBody>
      <dsp:txXfrm>
        <a:off x="2337170" y="2862236"/>
        <a:ext cx="1874083" cy="54518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18204D-F515-4C44-95E9-0E65785FB00F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249531-A574-4E3F-AABB-0BC0D9AE5F77}">
      <dsp:nvSpPr>
        <dsp:cNvPr id="0" name=""/>
        <dsp:cNvSpPr/>
      </dsp:nvSpPr>
      <dsp:spPr>
        <a:xfrm>
          <a:off x="610504" y="416587"/>
          <a:ext cx="8424052" cy="83360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83820" rIns="83820" bIns="8382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 dirty="0" err="1"/>
            <a:t>Virschowsche</a:t>
          </a:r>
          <a:r>
            <a:rPr lang="en-GB" sz="3300" kern="1200" dirty="0"/>
            <a:t> </a:t>
          </a:r>
          <a:r>
            <a:rPr lang="en-GB" sz="3300" kern="1200" dirty="0" err="1"/>
            <a:t>Trias</a:t>
          </a:r>
          <a:endParaRPr lang="en-GB" sz="3300" kern="1200" dirty="0"/>
        </a:p>
      </dsp:txBody>
      <dsp:txXfrm>
        <a:off x="610504" y="416587"/>
        <a:ext cx="8424052" cy="833607"/>
      </dsp:txXfrm>
    </dsp:sp>
    <dsp:sp modelId="{08D83F4F-1159-4D4E-9A73-1E75C6777144}">
      <dsp:nvSpPr>
        <dsp:cNvPr id="0" name=""/>
        <dsp:cNvSpPr/>
      </dsp:nvSpPr>
      <dsp:spPr>
        <a:xfrm>
          <a:off x="89500" y="312386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541381-2ABF-4AB1-B3E5-34233C076C41}">
      <dsp:nvSpPr>
        <dsp:cNvPr id="0" name=""/>
        <dsp:cNvSpPr/>
      </dsp:nvSpPr>
      <dsp:spPr>
        <a:xfrm>
          <a:off x="1088431" y="1667215"/>
          <a:ext cx="7946125" cy="833607"/>
        </a:xfrm>
        <a:prstGeom prst="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83820" rIns="83820" bIns="8382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 dirty="0" err="1"/>
            <a:t>Thrombenentstehung</a:t>
          </a:r>
          <a:endParaRPr lang="en-GB" sz="3300" kern="1200" dirty="0"/>
        </a:p>
      </dsp:txBody>
      <dsp:txXfrm>
        <a:off x="1088431" y="1667215"/>
        <a:ext cx="7946125" cy="833607"/>
      </dsp:txXfrm>
    </dsp:sp>
    <dsp:sp modelId="{47E96C9C-654A-4D37-84F0-B4B9996A141B}">
      <dsp:nvSpPr>
        <dsp:cNvPr id="0" name=""/>
        <dsp:cNvSpPr/>
      </dsp:nvSpPr>
      <dsp:spPr>
        <a:xfrm>
          <a:off x="567426" y="1563014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CEBDB0-6C2F-4F2F-BD90-E9E52D5B87C6}">
      <dsp:nvSpPr>
        <dsp:cNvPr id="0" name=""/>
        <dsp:cNvSpPr/>
      </dsp:nvSpPr>
      <dsp:spPr>
        <a:xfrm>
          <a:off x="1088431" y="2917843"/>
          <a:ext cx="7946125" cy="833607"/>
        </a:xfrm>
        <a:prstGeom prst="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83820" rIns="83820" bIns="8382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 dirty="0" err="1"/>
            <a:t>Anforderungen</a:t>
          </a:r>
          <a:r>
            <a:rPr lang="en-GB" sz="3300" kern="1200" dirty="0"/>
            <a:t> an </a:t>
          </a:r>
          <a:r>
            <a:rPr lang="en-GB" sz="3300" kern="1200" dirty="0" err="1"/>
            <a:t>künstliche</a:t>
          </a:r>
          <a:r>
            <a:rPr lang="en-GB" sz="3300" kern="1200" dirty="0"/>
            <a:t> </a:t>
          </a:r>
          <a:r>
            <a:rPr lang="en-GB" sz="3300" kern="1200" dirty="0" err="1"/>
            <a:t>Herzklappen</a:t>
          </a:r>
          <a:endParaRPr lang="en-GB" sz="3300" kern="1200" dirty="0"/>
        </a:p>
      </dsp:txBody>
      <dsp:txXfrm>
        <a:off x="1088431" y="2917843"/>
        <a:ext cx="7946125" cy="833607"/>
      </dsp:txXfrm>
    </dsp:sp>
    <dsp:sp modelId="{EAC0B7CD-0E97-4C12-A6AA-432646E113FD}">
      <dsp:nvSpPr>
        <dsp:cNvPr id="0" name=""/>
        <dsp:cNvSpPr/>
      </dsp:nvSpPr>
      <dsp:spPr>
        <a:xfrm>
          <a:off x="567426" y="2813642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07AE3F-47CE-4E0D-94EF-A1B7E06D48C2}">
      <dsp:nvSpPr>
        <dsp:cNvPr id="0" name=""/>
        <dsp:cNvSpPr/>
      </dsp:nvSpPr>
      <dsp:spPr>
        <a:xfrm>
          <a:off x="610504" y="4168472"/>
          <a:ext cx="8424052" cy="833607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83820" rIns="83820" bIns="8382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 dirty="0" err="1"/>
            <a:t>Künstliche</a:t>
          </a:r>
          <a:r>
            <a:rPr lang="en-GB" sz="3300" kern="1200" dirty="0"/>
            <a:t> </a:t>
          </a:r>
          <a:r>
            <a:rPr lang="en-GB" sz="3300" kern="1200" dirty="0" err="1"/>
            <a:t>Herzklappenmodelle</a:t>
          </a:r>
          <a:endParaRPr lang="en-GB" sz="3300" kern="1200" dirty="0"/>
        </a:p>
      </dsp:txBody>
      <dsp:txXfrm>
        <a:off x="610504" y="4168472"/>
        <a:ext cx="8424052" cy="833607"/>
      </dsp:txXfrm>
    </dsp:sp>
    <dsp:sp modelId="{2054A3FF-F70C-4B56-886E-9AD3BA8927DF}">
      <dsp:nvSpPr>
        <dsp:cNvPr id="0" name=""/>
        <dsp:cNvSpPr/>
      </dsp:nvSpPr>
      <dsp:spPr>
        <a:xfrm>
          <a:off x="89500" y="4064271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86C511-AA08-4069-9839-3D2151A70248}" type="datetimeFigureOut">
              <a:rPr lang="en-GB" smtClean="0"/>
              <a:t>10/07/2025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063DA2-B10B-476C-9B58-D843336D797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4119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Mitbringen:</a:t>
            </a:r>
            <a:r>
              <a:rPr lang="de-DE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72127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96180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40289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62273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24908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21255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86007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1566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57935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70395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Bioprothesen (Segelklappen aus denaturierten Rinderperikard oder von Leichen)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Nachteile?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Vorteile?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705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19690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95718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36776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4276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3978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4885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6840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94474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56407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8485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3046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8562D0-73C3-4334-9540-85B5B9A28A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FBF8D08-0054-461F-9100-52E8354AEC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47AAAC9-3DC3-40A6-8569-77EC7E9D3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38FBD-D4C7-4C4E-A411-17C363B6CE46}" type="datetime1">
              <a:rPr lang="en-GB" smtClean="0"/>
              <a:t>10/07/2025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8091BE-93C3-4DD3-A4E4-F1450C57B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0C41A5C-2F5F-42FC-85D0-E38571FE5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547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D53FE5-4447-4D5B-AD2F-7F535D929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D64AF60-971B-4246-A3E9-808527D7E8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FD3DA9F-BD61-4C79-A47B-22A8EDE0C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16975-2E92-4F3C-B3C5-215CE18B8BAB}" type="datetime1">
              <a:rPr lang="en-GB" smtClean="0"/>
              <a:t>10/07/2025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50002FA-ACEE-499F-AB51-DE2742FBE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CB2325E-9B29-4F79-8475-31DD1C91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5450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C5971022-7DA9-499D-81DA-B1E1A6DCF1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AFDC04B-BD2C-425A-B7FE-35CB3C1BCC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4291E41-8343-4E17-AEAB-1F29BEDC2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04E95-46D4-4051-B87C-29F4FC7705A7}" type="datetime1">
              <a:rPr lang="en-GB" smtClean="0"/>
              <a:t>10/07/2025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39BEDEC-B0CC-4D7F-B5C2-37C669019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67D6363-BFBE-482B-A9DF-68E69817D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456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010BF9-525E-45C6-A465-70E49FED1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BB2618C-5162-4FEC-88DE-35CF925724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A2A11C0-4FA8-407F-9560-4857B0CF4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C5C2E-E036-4C90-A7C5-52F31B410879}" type="datetime1">
              <a:rPr lang="en-GB" smtClean="0"/>
              <a:t>10/07/2025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70C260B-6D27-47D4-A32D-E9A2642F1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8045F1C-3EAF-4407-BD79-D9E609432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2480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B394E4-2D83-4275-9D11-3182EC5DB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FE690E3-2DB4-4989-977B-57F0EAB97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3775161-32E6-4284-A5AB-19C783C6E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2A29B-D91F-4C88-9918-190A2390100E}" type="datetime1">
              <a:rPr lang="en-GB" smtClean="0"/>
              <a:t>10/07/2025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80602AE-7D4C-48D6-9852-9BA4A4EBF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AB984B9-D832-49A7-B1CA-9B3A50FFD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6695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5AD2F2-D05A-456B-8FFE-00EF2D951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D0E9184-53CE-4B7E-9703-694D8F1658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2063EB6-E99A-4A42-98C1-96B7AF4A7E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4379897-294E-475E-974E-24B039A2F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CA65B-98FC-4E90-9741-FEF7C9E85C28}" type="datetime1">
              <a:rPr lang="en-GB" smtClean="0"/>
              <a:t>10/07/2025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0B6FBEA-2379-49C3-BC8D-68AB42184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58E3FC0-C043-4F6F-BE6D-0B0FEF561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3954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7A62D7-2C0E-40F6-B682-5315DD3FB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D831E9B-812C-48F5-AAF1-3B52497DCE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2E99EEE-E61B-4C7C-816F-2F3D8B3DF7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CCDDC9D-2F53-4614-9297-D00B881CCD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C100751-6A24-4F43-8D5E-314A32EE64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E8D4B3B-60BB-4074-83DE-F92560B4D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7B3C9-BF0F-4152-9657-EE1C70E8B34F}" type="datetime1">
              <a:rPr lang="en-GB" smtClean="0"/>
              <a:t>10/07/2025</a:t>
            </a:fld>
            <a:endParaRPr lang="en-GB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A1CABB0-1A5B-4AE4-B61B-2B661B66D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640A1FA-F54D-4FB9-BCBE-4C41A7091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9543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FC0CD2-E307-4162-83B0-4B7A15491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8EE91F5-65BC-45ED-9D30-917C17ED0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A0F6A-14FB-433A-AA6F-C084BCC08940}" type="datetime1">
              <a:rPr lang="en-GB" smtClean="0"/>
              <a:t>10/07/2025</a:t>
            </a:fld>
            <a:endParaRPr lang="en-GB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DACAFBA-97FE-4458-BF1A-01317AC88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392CCD6-E7F1-44D8-A394-2E3DF56C3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6037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EEC17CA-4A24-4954-AA9C-AF8790D89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1C438-426F-44F0-84F7-40AEEED819CC}" type="datetime1">
              <a:rPr lang="en-GB" smtClean="0"/>
              <a:t>10/07/2025</a:t>
            </a:fld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07954B1-26A4-41F8-8B37-9CED5BE7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4E3D6D1-CCE1-4F08-9E24-BDA2332A7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6022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22C558-CE80-4DC0-9DB4-3FB21E891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7D758D4-3838-41B4-A85B-37D2D5F78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CD90F4E-BE48-4CE3-8FA5-61AAA7FB03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86504CA-34B3-4BDD-B78E-43DDFAF2C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2B6D0-23E3-42B6-9A04-04EF7CDA659A}" type="datetime1">
              <a:rPr lang="en-GB" smtClean="0"/>
              <a:t>10/07/2025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275FD24-AC31-4208-8267-0DFE214D7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1E074FF-80FA-4960-BF77-19D146600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2272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EC724F-95EA-4F08-9F71-734DF0857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173ED21-3D76-4E6C-8E0A-7CE617E2CE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D62334C-A003-44C6-A011-CE5E2B07A7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EB928E3-4370-4E25-B880-A08BD0AC7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4ED56-9309-4345-9754-315919C2BE59}" type="datetime1">
              <a:rPr lang="en-GB" smtClean="0"/>
              <a:t>10/07/2025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280BBBF-8E79-4692-8436-07F5E9B51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223E80-1291-4D3B-BCB8-B9CFA9ECD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5777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E9A1D54-6988-4637-AA1E-1446BC533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C59EFDD-B857-47E5-8BFE-6FA62CE97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CC4E2F-3530-4F9A-8E19-B469E47B93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CBECA5-2E62-49BD-9377-0CB955F44614}" type="datetime1">
              <a:rPr lang="en-GB" smtClean="0"/>
              <a:t>10/07/2025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B65240-DFFE-4726-BD1A-9FB90904C0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B14446A-0A8A-4636-8C51-4FE25AEA80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220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3.wmf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wmf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65_2E31CFF6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emf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8.png"/><Relationship Id="rId4" Type="http://schemas.openxmlformats.org/officeDocument/2006/relationships/image" Target="../media/image6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.emf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9.png"/><Relationship Id="rId9" Type="http://schemas.microsoft.com/office/2007/relationships/diagramDrawing" Target="../diagrams/drawin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C11D1B-ED30-4B67-9B98-7F79128A4C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/>
              <a:t>Strömungsmechanik</a:t>
            </a:r>
            <a:r>
              <a:rPr lang="en-GB" dirty="0"/>
              <a:t> in der </a:t>
            </a:r>
            <a:r>
              <a:rPr lang="en-GB" dirty="0" err="1"/>
              <a:t>Medizin</a:t>
            </a:r>
            <a:endParaRPr lang="en-GB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B78D9B9-9E16-4DAA-9B04-E01BF8B205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Prof. </a:t>
            </a:r>
            <a:r>
              <a:rPr lang="en-GB" dirty="0" err="1"/>
              <a:t>Dr.</a:t>
            </a:r>
            <a:r>
              <a:rPr lang="en-GB" dirty="0"/>
              <a:t>-Ing. Leonid Goubergrits</a:t>
            </a:r>
          </a:p>
          <a:p>
            <a:r>
              <a:rPr lang="en-GB" dirty="0"/>
              <a:t>PD Dr.-</a:t>
            </a:r>
            <a:r>
              <a:rPr lang="en-GB" dirty="0" err="1"/>
              <a:t>Ing</a:t>
            </a:r>
            <a:r>
              <a:rPr lang="en-GB" dirty="0"/>
              <a:t>. Ulrich Kertzscher</a:t>
            </a:r>
          </a:p>
          <a:p>
            <a:endParaRPr lang="en-GB" dirty="0"/>
          </a:p>
          <a:p>
            <a:r>
              <a:rPr lang="en-GB" dirty="0" err="1"/>
              <a:t>SoSe</a:t>
            </a:r>
            <a:r>
              <a:rPr lang="en-GB" dirty="0"/>
              <a:t> 2025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35D298A-5DB4-42F9-A9BA-7B80BE894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25557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de-DE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Kap. 8.1 Blut-Wand Interaktion: Strömungseinfluss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10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712192" y="1325563"/>
            <a:ext cx="5922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de-DE" b="1" dirty="0">
                <a:ea typeface="Times New Roman" panose="02020603050405020304" pitchFamily="18" charset="0"/>
              </a:rPr>
              <a:t>Wie kann die Strömung die </a:t>
            </a:r>
            <a:r>
              <a:rPr lang="de-DE" b="1" dirty="0" err="1">
                <a:ea typeface="Times New Roman" panose="02020603050405020304" pitchFamily="18" charset="0"/>
              </a:rPr>
              <a:t>Thrombenbildung</a:t>
            </a:r>
            <a:r>
              <a:rPr lang="de-DE" b="1" dirty="0">
                <a:ea typeface="Times New Roman" panose="02020603050405020304" pitchFamily="18" charset="0"/>
              </a:rPr>
              <a:t> beeinflussen? </a:t>
            </a:r>
            <a:endParaRPr lang="de-DE" sz="1100" b="1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759749" y="1866296"/>
            <a:ext cx="1067250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de-DE" dirty="0">
                <a:ea typeface="Times New Roman" panose="02020603050405020304" pitchFamily="18" charset="0"/>
              </a:rPr>
              <a:t>durch </a:t>
            </a:r>
            <a:r>
              <a:rPr lang="de-DE" b="1" dirty="0">
                <a:ea typeface="Times New Roman" panose="02020603050405020304" pitchFamily="18" charset="0"/>
              </a:rPr>
              <a:t>Ablösung</a:t>
            </a:r>
            <a:r>
              <a:rPr lang="de-DE" dirty="0">
                <a:ea typeface="Times New Roman" panose="02020603050405020304" pitchFamily="18" charset="0"/>
              </a:rPr>
              <a:t>, da dann die Aufenthaltszeit der Blutplättchen erhöht ist</a:t>
            </a:r>
            <a:br>
              <a:rPr lang="de-DE" dirty="0">
                <a:ea typeface="Times New Roman" panose="02020603050405020304" pitchFamily="18" charset="0"/>
              </a:rPr>
            </a:br>
            <a:r>
              <a:rPr lang="de-DE" dirty="0">
                <a:ea typeface="Times New Roman" panose="02020603050405020304" pitchFamily="18" charset="0"/>
              </a:rPr>
              <a:t>insbesondere kritisch in Nähe von künstlichen Oberflächen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>
                <a:ea typeface="Times New Roman" panose="02020603050405020304" pitchFamily="18" charset="0"/>
              </a:rPr>
              <a:t>durch </a:t>
            </a:r>
            <a:r>
              <a:rPr lang="de-DE" b="1" dirty="0">
                <a:ea typeface="Times New Roman" panose="02020603050405020304" pitchFamily="18" charset="0"/>
              </a:rPr>
              <a:t>wechselnde Schubspannungen</a:t>
            </a:r>
            <a:r>
              <a:rPr lang="de-DE" dirty="0">
                <a:ea typeface="Times New Roman" panose="02020603050405020304" pitchFamily="18" charset="0"/>
              </a:rPr>
              <a:t>, da das die Endothelzellen von ihrer beruhigenden Funktion abhält zusätzlich erhöht sich die </a:t>
            </a:r>
            <a:r>
              <a:rPr lang="de-DE" dirty="0" err="1">
                <a:ea typeface="Times New Roman" panose="02020603050405020304" pitchFamily="18" charset="0"/>
              </a:rPr>
              <a:t>Arteriosklerosegefahr</a:t>
            </a:r>
            <a:r>
              <a:rPr lang="de-DE" dirty="0">
                <a:ea typeface="Times New Roman" panose="02020603050405020304" pitchFamily="18" charset="0"/>
              </a:rPr>
              <a:t> (Einlagerungen in Gefäßwand)</a:t>
            </a:r>
          </a:p>
          <a:p>
            <a:pPr marL="342900" indent="-342900">
              <a:buFont typeface="+mj-lt"/>
              <a:buAutoNum type="arabicPeriod"/>
            </a:pPr>
            <a:r>
              <a:rPr lang="de-DE" b="1" dirty="0">
                <a:ea typeface="Times New Roman" panose="02020603050405020304" pitchFamily="18" charset="0"/>
              </a:rPr>
              <a:t>hohe Schubspannung</a:t>
            </a:r>
            <a:r>
              <a:rPr lang="de-DE" dirty="0">
                <a:ea typeface="Times New Roman" panose="02020603050405020304" pitchFamily="18" charset="0"/>
              </a:rPr>
              <a:t>, dadurch werden Plättchen aktiviert bzw. der Von Willebrand Faktoren vWF entfaltet</a:t>
            </a:r>
            <a:endParaRPr lang="de-DE" dirty="0"/>
          </a:p>
        </p:txBody>
      </p:sp>
      <p:pic>
        <p:nvPicPr>
          <p:cNvPr id="2050" name="Bild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812" y="4176790"/>
            <a:ext cx="4149465" cy="1850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D0E89E4-9614-45E7-945E-00C46C17FCD8}"/>
              </a:ext>
            </a:extLst>
          </p:cNvPr>
          <p:cNvSpPr txBox="1"/>
          <p:nvPr/>
        </p:nvSpPr>
        <p:spPr>
          <a:xfrm>
            <a:off x="7632409" y="5918497"/>
            <a:ext cx="5307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Entfaltung des vWF durch Schubspannungen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8B8F2FF-7FFB-4739-BDFE-2C9F7B8E24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1015"/>
          <a:stretch/>
        </p:blipFill>
        <p:spPr>
          <a:xfrm>
            <a:off x="832769" y="3635828"/>
            <a:ext cx="3308901" cy="199046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526A281-1891-48AA-AD1C-357775E258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9729"/>
          <a:stretch/>
        </p:blipFill>
        <p:spPr>
          <a:xfrm>
            <a:off x="4184956" y="3635829"/>
            <a:ext cx="3224264" cy="1990465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40BA97F3-51B0-4A02-9271-2102D6D444C6}"/>
              </a:ext>
            </a:extLst>
          </p:cNvPr>
          <p:cNvSpPr txBox="1"/>
          <p:nvPr/>
        </p:nvSpPr>
        <p:spPr>
          <a:xfrm>
            <a:off x="772480" y="5918497"/>
            <a:ext cx="58022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Ablösungsgebiet, rechts: Geschwindigkeitsverteilung</a:t>
            </a:r>
          </a:p>
        </p:txBody>
      </p:sp>
    </p:spTree>
    <p:extLst>
      <p:ext uri="{BB962C8B-B14F-4D97-AF65-F5344CB8AC3E}">
        <p14:creationId xmlns:p14="http://schemas.microsoft.com/office/powerpoint/2010/main" val="157790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de-DE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Kap. 8.1 Blut-Wand Interaktion: Strömungseinfluss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11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pic>
        <p:nvPicPr>
          <p:cNvPr id="3074" name="Bild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962" y="3580407"/>
            <a:ext cx="3722687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Bild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"/>
          <a:stretch>
            <a:fillRect/>
          </a:stretch>
        </p:blipFill>
        <p:spPr bwMode="auto">
          <a:xfrm>
            <a:off x="831101" y="2881498"/>
            <a:ext cx="6726325" cy="3319605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6"/>
          <p:cNvSpPr/>
          <p:nvPr/>
        </p:nvSpPr>
        <p:spPr>
          <a:xfrm>
            <a:off x="713450" y="1310643"/>
            <a:ext cx="101962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de-DE" b="1" dirty="0">
                <a:ea typeface="Times New Roman" panose="02020603050405020304" pitchFamily="18" charset="0"/>
              </a:rPr>
              <a:t>Von Willebrand Faktor vWF</a:t>
            </a:r>
          </a:p>
          <a:p>
            <a:pPr>
              <a:spcAft>
                <a:spcPts val="0"/>
              </a:spcAft>
            </a:pPr>
            <a:r>
              <a:rPr lang="de-DE" dirty="0">
                <a:ea typeface="Times New Roman" panose="02020603050405020304" pitchFamily="18" charset="0"/>
              </a:rPr>
              <a:t>Moleküle ohne Scherströmung (links) und unter Strömungseinfluss</a:t>
            </a:r>
          </a:p>
          <a:p>
            <a:pPr>
              <a:spcAft>
                <a:spcPts val="0"/>
              </a:spcAft>
            </a:pPr>
            <a:r>
              <a:rPr lang="de-DE" dirty="0">
                <a:ea typeface="Times New Roman" panose="02020603050405020304" pitchFamily="18" charset="0"/>
              </a:rPr>
              <a:t>Wenn diese Moleküle netzartige Strukturen bilden (rechts), können sie Plättchen fangen. </a:t>
            </a:r>
            <a:endParaRPr lang="de-DE" sz="14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47BC7A6-5229-46B8-B981-1941A440B860}"/>
              </a:ext>
            </a:extLst>
          </p:cNvPr>
          <p:cNvSpPr txBox="1"/>
          <p:nvPr/>
        </p:nvSpPr>
        <p:spPr>
          <a:xfrm>
            <a:off x="7861738" y="5240932"/>
            <a:ext cx="5307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Entfaltung des vWF durch Schubspannungen</a:t>
            </a:r>
          </a:p>
        </p:txBody>
      </p:sp>
    </p:spTree>
    <p:extLst>
      <p:ext uri="{BB962C8B-B14F-4D97-AF65-F5344CB8AC3E}">
        <p14:creationId xmlns:p14="http://schemas.microsoft.com/office/powerpoint/2010/main" val="29371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de-DE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Kap. 8.1 Blut-Wand Interaktion: Strömungseinfluss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24819"/>
            <a:ext cx="2743200" cy="365125"/>
          </a:xfrm>
        </p:spPr>
        <p:txBody>
          <a:bodyPr/>
          <a:lstStyle/>
          <a:p>
            <a:fld id="{C6E05448-C963-4910-96F2-13A1B15C893E}" type="slidenum">
              <a:rPr lang="en-GB" smtClean="0"/>
              <a:t>12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pic>
        <p:nvPicPr>
          <p:cNvPr id="3074" name="Picture 2" descr="Bildergebnis für Karotidbifurkation">
            <a:extLst>
              <a:ext uri="{FF2B5EF4-FFF2-40B4-BE49-F238E27FC236}">
                <a16:creationId xmlns:a16="http://schemas.microsoft.com/office/drawing/2014/main" id="{78355F98-F828-4091-A571-AACEB7F40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1964644"/>
            <a:ext cx="3780944" cy="3574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D996014-71A6-42CE-AB76-86FA6E8B9553}"/>
              </a:ext>
            </a:extLst>
          </p:cNvPr>
          <p:cNvSpPr txBox="1"/>
          <p:nvPr/>
        </p:nvSpPr>
        <p:spPr>
          <a:xfrm>
            <a:off x="3808514" y="5658118"/>
            <a:ext cx="4372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Karotisbifurkation</a:t>
            </a:r>
            <a:r>
              <a:rPr lang="de-DE" sz="1400" dirty="0"/>
              <a:t>, rechts mit Stenose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89575BC-0969-424E-B373-7074889A91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547"/>
          <a:stretch/>
        </p:blipFill>
        <p:spPr>
          <a:xfrm>
            <a:off x="7488651" y="3074962"/>
            <a:ext cx="4139626" cy="1889643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142E36C-F03E-4615-A89A-ED3C0AD31167}"/>
              </a:ext>
            </a:extLst>
          </p:cNvPr>
          <p:cNvSpPr txBox="1"/>
          <p:nvPr/>
        </p:nvSpPr>
        <p:spPr>
          <a:xfrm>
            <a:off x="483475" y="1180223"/>
            <a:ext cx="6516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ungünstige Strömungsverhältnisse an Bifurkationen</a:t>
            </a:r>
          </a:p>
          <a:p>
            <a:r>
              <a:rPr lang="de-DE" dirty="0"/>
              <a:t>-&gt; Risiko Arteriosklerose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99B7173-09DB-46E8-8817-78A9BCB5D27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218" t="-753" r="1169" b="51474"/>
          <a:stretch/>
        </p:blipFill>
        <p:spPr>
          <a:xfrm>
            <a:off x="676432" y="2796619"/>
            <a:ext cx="2251825" cy="2234828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069D8B2B-1D86-4CEB-B4D2-3EBF348F3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432" y="5658084"/>
            <a:ext cx="3447393" cy="40524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de-DE" sz="1400" dirty="0">
                <a:solidFill>
                  <a:srgbClr val="202124"/>
                </a:solidFill>
              </a:rPr>
              <a:t>t</a:t>
            </a:r>
            <a: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ypische Stellen der Bildung von atherosklerotischen Plaques</a:t>
            </a:r>
            <a:r>
              <a:rPr kumimoji="0" lang="de-DE" altLang="de-D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EBD78A36-F9DA-4250-BFB0-C030566543A4}"/>
              </a:ext>
            </a:extLst>
          </p:cNvPr>
          <p:cNvSpPr txBox="1"/>
          <p:nvPr/>
        </p:nvSpPr>
        <p:spPr>
          <a:xfrm>
            <a:off x="8530632" y="5658118"/>
            <a:ext cx="2501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Stadien der Arteriosklerose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D1A0B366-2DC8-45BF-A97C-B3AB2CF0FE42}"/>
              </a:ext>
            </a:extLst>
          </p:cNvPr>
          <p:cNvSpPr/>
          <p:nvPr/>
        </p:nvSpPr>
        <p:spPr>
          <a:xfrm>
            <a:off x="483474" y="2718102"/>
            <a:ext cx="304801" cy="32673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988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de-DE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Kap. 8.1 Blut-Wand Interaktion: Strömungseinfluss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13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606710" y="1325563"/>
            <a:ext cx="85267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de-DE" b="1" dirty="0">
                <a:ea typeface="Times New Roman" panose="02020603050405020304" pitchFamily="18" charset="0"/>
              </a:rPr>
              <a:t>Forschungsziele in der Biofluidmechanik</a:t>
            </a:r>
            <a:r>
              <a:rPr lang="de-DE" dirty="0">
                <a:ea typeface="Times New Roman" panose="02020603050405020304" pitchFamily="18" charset="0"/>
              </a:rPr>
              <a:t>: </a:t>
            </a:r>
          </a:p>
          <a:p>
            <a:pPr>
              <a:spcAft>
                <a:spcPts val="0"/>
              </a:spcAft>
            </a:pPr>
            <a:endParaRPr lang="de-DE" dirty="0">
              <a:ea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dirty="0">
                <a:ea typeface="Times New Roman" panose="02020603050405020304" pitchFamily="18" charset="0"/>
              </a:rPr>
              <a:t>ablösefreie Strömung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dirty="0">
                <a:ea typeface="Times New Roman" panose="02020603050405020304" pitchFamily="18" charset="0"/>
              </a:rPr>
              <a:t>keine wechselnden Schubspannungen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dirty="0">
                <a:ea typeface="Times New Roman" panose="02020603050405020304" pitchFamily="18" charset="0"/>
              </a:rPr>
              <a:t>keine zu hohen Schubspannungen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de-DE" dirty="0"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de-DE" dirty="0"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de-DE" b="1" dirty="0">
                <a:ea typeface="Times New Roman" panose="02020603050405020304" pitchFamily="18" charset="0"/>
              </a:rPr>
              <a:t>Forschungsziel in den Werkstoffwissenschaften: </a:t>
            </a:r>
          </a:p>
          <a:p>
            <a:pPr>
              <a:spcAft>
                <a:spcPts val="0"/>
              </a:spcAft>
            </a:pPr>
            <a:endParaRPr lang="de-DE" b="1" dirty="0"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de-DE" dirty="0">
                <a:ea typeface="Times New Roman" panose="02020603050405020304" pitchFamily="18" charset="0"/>
              </a:rPr>
              <a:t>Biokompatible, </a:t>
            </a:r>
            <a:r>
              <a:rPr lang="de-DE" b="1" dirty="0">
                <a:ea typeface="Times New Roman" panose="02020603050405020304" pitchFamily="18" charset="0"/>
              </a:rPr>
              <a:t>bioaktive </a:t>
            </a:r>
            <a:r>
              <a:rPr lang="de-DE" dirty="0">
                <a:ea typeface="Times New Roman" panose="02020603050405020304" pitchFamily="18" charset="0"/>
              </a:rPr>
              <a:t>Oberflächen: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dirty="0">
                <a:ea typeface="Times New Roman" panose="02020603050405020304" pitchFamily="18" charset="0"/>
              </a:rPr>
              <a:t>Endothelbeschichtung eventuell in Kombination mit Nanostrukturen 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dirty="0">
                <a:ea typeface="Times New Roman" panose="02020603050405020304" pitchFamily="18" charset="0"/>
              </a:rPr>
              <a:t>Oberflächen, die Stoffe abgeben, z. B. Stickstoffoxid oder Heparin</a:t>
            </a:r>
            <a:endParaRPr lang="de-DE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5129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de-DE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Kap. 8.2 Künstliche Herzklappen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14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11480" y="1249570"/>
            <a:ext cx="416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Wann sind diese nötig?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064676C-7CD4-427A-9BC6-F52AC98C88F4}"/>
              </a:ext>
            </a:extLst>
          </p:cNvPr>
          <p:cNvSpPr txBox="1"/>
          <p:nvPr/>
        </p:nvSpPr>
        <p:spPr>
          <a:xfrm>
            <a:off x="2060028" y="2014552"/>
            <a:ext cx="3058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Klappenstenose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C69172D-1198-45F3-B6FA-8FF599B34860}"/>
              </a:ext>
            </a:extLst>
          </p:cNvPr>
          <p:cNvSpPr txBox="1"/>
          <p:nvPr/>
        </p:nvSpPr>
        <p:spPr>
          <a:xfrm>
            <a:off x="7299435" y="2014552"/>
            <a:ext cx="3058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Klappeninsuffizienz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91360B4-3501-4E49-A66E-B6768DD68A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025"/>
          <a:stretch/>
        </p:blipFill>
        <p:spPr>
          <a:xfrm>
            <a:off x="6096000" y="3072874"/>
            <a:ext cx="4441798" cy="273858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8A9900DD-6167-48E8-B5AF-6B37A11E34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409" y="2958023"/>
            <a:ext cx="4435391" cy="2853435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8E3389D6-9D6B-48AC-93AD-E17591900D38}"/>
              </a:ext>
            </a:extLst>
          </p:cNvPr>
          <p:cNvSpPr txBox="1"/>
          <p:nvPr/>
        </p:nvSpPr>
        <p:spPr>
          <a:xfrm>
            <a:off x="822409" y="6059036"/>
            <a:ext cx="44353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Aortenklappenstenose; links: regelrecht, rechts: Stenose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3C1D7902-0BC8-4F1D-A1C5-2C50DCCB4E6D}"/>
              </a:ext>
            </a:extLst>
          </p:cNvPr>
          <p:cNvSpPr txBox="1"/>
          <p:nvPr/>
        </p:nvSpPr>
        <p:spPr>
          <a:xfrm>
            <a:off x="6206345" y="6059035"/>
            <a:ext cx="49406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Aortenklappeninsuffizienz; links: regelrecht, rechts: Insuffizienz 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3E4DF0B-69DA-4FE8-B570-E19C0C94C5F7}"/>
              </a:ext>
            </a:extLst>
          </p:cNvPr>
          <p:cNvSpPr/>
          <p:nvPr/>
        </p:nvSpPr>
        <p:spPr>
          <a:xfrm>
            <a:off x="10174014" y="5519706"/>
            <a:ext cx="51500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999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4" grpId="0"/>
      <p:bldP spid="15" grpId="0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de-DE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Kap. 8.2 Künstliche Herzklappen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15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513168" y="1228923"/>
            <a:ext cx="7932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Welche Anforderungen werden an künstliche Herzklappen gestellt?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13168" y="1861908"/>
            <a:ext cx="92583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steril, nicht toxisch, biokompatibel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keine Thrombenbildung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geringe Blutschädigung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geringe Rückströmung im geschlossenen Zustand (</a:t>
            </a:r>
            <a:r>
              <a:rPr lang="de-DE" dirty="0" err="1"/>
              <a:t>Leckvolumen</a:t>
            </a:r>
            <a:r>
              <a:rPr lang="de-DE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geringer Strömungswiderstand (Druckverlust) im geöffneten Zustand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lange Haltbarkeit (dauerfest)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geräuscharm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schnelles Schließen (Schließvolum) und Öffnen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einfache Handhabung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anpassbar (Größe und Form)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sichtbar im Röntgenbild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Fixierbar (nahtreißfest)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745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de-DE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Künstliche Herzklappen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16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1" y="1756221"/>
            <a:ext cx="3343218" cy="357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1665102" y="5576103"/>
            <a:ext cx="4251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Starr-Edwards Klappe mit einem offenen Käfig; </a:t>
            </a:r>
            <a:br>
              <a:rPr lang="de-DE" sz="1400" dirty="0"/>
            </a:br>
            <a:r>
              <a:rPr lang="de-DE" sz="1400" dirty="0"/>
              <a:t>Pfeil zeigt einen Thrombus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5935752" y="1756221"/>
            <a:ext cx="472455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laut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hohe Hämolyse beim Auftreffen der Kugel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lang (ragt weit in die Aorta)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hoher Druckverlust</a:t>
            </a:r>
          </a:p>
          <a:p>
            <a:endParaRPr lang="de-DE" dirty="0"/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geringe </a:t>
            </a:r>
            <a:r>
              <a:rPr lang="de-DE" dirty="0" err="1"/>
              <a:t>Thrombogenität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(zwar Ablösung im Kugelnachlauf, aber Kugel dreht sich. Außerdem wird am Klappenring, wo häufig Thromben entstehen, die Strömung nach außen gedrängt, d. h. ganz gute Ausspülung)</a:t>
            </a:r>
          </a:p>
          <a:p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43A07EE-3A1B-452A-B087-0D4C8B5E6760}"/>
              </a:ext>
            </a:extLst>
          </p:cNvPr>
          <p:cNvSpPr txBox="1"/>
          <p:nvPr/>
        </p:nvSpPr>
        <p:spPr>
          <a:xfrm>
            <a:off x="478221" y="1140897"/>
            <a:ext cx="2070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Kugelklappe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D73CBEA-4070-4B8C-81A6-09C805BD547A}"/>
              </a:ext>
            </a:extLst>
          </p:cNvPr>
          <p:cNvSpPr txBox="1"/>
          <p:nvPr/>
        </p:nvSpPr>
        <p:spPr>
          <a:xfrm>
            <a:off x="5935752" y="1746704"/>
            <a:ext cx="2564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Nachteile: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00AA090-25A1-4E3F-9D62-82A5B0399E2E}"/>
              </a:ext>
            </a:extLst>
          </p:cNvPr>
          <p:cNvSpPr txBox="1"/>
          <p:nvPr/>
        </p:nvSpPr>
        <p:spPr>
          <a:xfrm>
            <a:off x="5935752" y="3407980"/>
            <a:ext cx="2564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Vorteil:</a:t>
            </a:r>
          </a:p>
        </p:txBody>
      </p:sp>
    </p:spTree>
    <p:extLst>
      <p:ext uri="{BB962C8B-B14F-4D97-AF65-F5344CB8AC3E}">
        <p14:creationId xmlns:p14="http://schemas.microsoft.com/office/powerpoint/2010/main" val="424756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de-DE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Künstliche Herzklappen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17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6248321" y="1802875"/>
            <a:ext cx="47245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Laut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ungünstiges Strömungsverhalten (Ablösungen, Hämolyse)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Druckverlust</a:t>
            </a:r>
          </a:p>
          <a:p>
            <a:pPr marL="285750" indent="-285750">
              <a:buFontTx/>
              <a:buChar char="-"/>
            </a:pPr>
            <a:endParaRPr lang="de-DE" dirty="0"/>
          </a:p>
          <a:p>
            <a:endParaRPr lang="de-DE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deutlich kürzer als Starr-Edwards-Klappe (Vorteile bei Operation)</a:t>
            </a:r>
          </a:p>
          <a:p>
            <a:endParaRPr lang="de-DE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793" y="1802875"/>
            <a:ext cx="3777118" cy="3326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1920240" y="5298583"/>
            <a:ext cx="3337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Kippscheibenklappe(„Björk-</a:t>
            </a:r>
            <a:r>
              <a:rPr lang="de-DE" sz="1400" dirty="0" err="1"/>
              <a:t>Shiley</a:t>
            </a:r>
            <a:r>
              <a:rPr lang="de-DE" sz="1400" dirty="0"/>
              <a:t>“, „Sorin“)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267F62A-D7C8-4074-B369-0C872A0BF891}"/>
              </a:ext>
            </a:extLst>
          </p:cNvPr>
          <p:cNvSpPr txBox="1"/>
          <p:nvPr/>
        </p:nvSpPr>
        <p:spPr>
          <a:xfrm>
            <a:off x="478221" y="1140897"/>
            <a:ext cx="2070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Kippscheibe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BCFC75A-9B20-40D4-8059-316B8BC2580C}"/>
              </a:ext>
            </a:extLst>
          </p:cNvPr>
          <p:cNvSpPr txBox="1"/>
          <p:nvPr/>
        </p:nvSpPr>
        <p:spPr>
          <a:xfrm>
            <a:off x="6248321" y="1801807"/>
            <a:ext cx="2564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Nachteile: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2AC8947-6819-40CF-A3D3-24836CEB9B73}"/>
              </a:ext>
            </a:extLst>
          </p:cNvPr>
          <p:cNvSpPr txBox="1"/>
          <p:nvPr/>
        </p:nvSpPr>
        <p:spPr>
          <a:xfrm>
            <a:off x="6248321" y="3429000"/>
            <a:ext cx="2564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Vorteil:</a:t>
            </a:r>
          </a:p>
        </p:txBody>
      </p:sp>
    </p:spTree>
    <p:extLst>
      <p:ext uri="{BB962C8B-B14F-4D97-AF65-F5344CB8AC3E}">
        <p14:creationId xmlns:p14="http://schemas.microsoft.com/office/powerpoint/2010/main" val="325479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de-DE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Künstliche Herzklappen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18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746186" y="2229804"/>
            <a:ext cx="472455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sensibel auf Störungen (z. B. Thrombus am Gelenk führt zur Fehlfunktion)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vorhandenes </a:t>
            </a:r>
            <a:r>
              <a:rPr lang="de-DE" dirty="0" err="1"/>
              <a:t>Thrombenrisiko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bessere Strömungsdynamik als Single-Kippscheibe (kaum Ablösungen, kürzerer Öffnungs- und Schließvorgang)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sehr kurzes Modell, ragt nicht in den Ventrikel und in die Aorta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721257" y="3441305"/>
            <a:ext cx="3337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mechanischen Herzklappen Medtronic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D43C715-8C5D-4257-B3C9-42D4666BC389}"/>
              </a:ext>
            </a:extLst>
          </p:cNvPr>
          <p:cNvSpPr txBox="1"/>
          <p:nvPr/>
        </p:nvSpPr>
        <p:spPr>
          <a:xfrm>
            <a:off x="478221" y="1140897"/>
            <a:ext cx="2070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Doppelkippscheibe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44E3597-78E4-48B7-9851-F80EE277AE71}"/>
              </a:ext>
            </a:extLst>
          </p:cNvPr>
          <p:cNvSpPr txBox="1"/>
          <p:nvPr/>
        </p:nvSpPr>
        <p:spPr>
          <a:xfrm>
            <a:off x="5746186" y="2222813"/>
            <a:ext cx="2564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Nachteile: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8F37FD9-349F-4688-ABFB-6179F00EBC7A}"/>
              </a:ext>
            </a:extLst>
          </p:cNvPr>
          <p:cNvSpPr txBox="1"/>
          <p:nvPr/>
        </p:nvSpPr>
        <p:spPr>
          <a:xfrm>
            <a:off x="5746186" y="3611303"/>
            <a:ext cx="2564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Vorteile:</a:t>
            </a:r>
          </a:p>
        </p:txBody>
      </p:sp>
      <p:pic>
        <p:nvPicPr>
          <p:cNvPr id="6" name="doppelflügelprothese herzklappe">
            <a:hlinkClick r:id="" action="ppaction://media"/>
            <a:extLst>
              <a:ext uri="{FF2B5EF4-FFF2-40B4-BE49-F238E27FC236}">
                <a16:creationId xmlns:a16="http://schemas.microsoft.com/office/drawing/2014/main" id="{5F25E93F-DA58-4A8C-BC3F-B09F2B2B70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4163"/>
          <a:stretch/>
        </p:blipFill>
        <p:spPr>
          <a:xfrm>
            <a:off x="1950754" y="3934741"/>
            <a:ext cx="2420470" cy="1586173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0031D145-B31F-4275-BF75-1832CA9792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7777" y="1452547"/>
            <a:ext cx="2343150" cy="195262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9E11FFC-0BC7-45A5-95C5-5CCED2500504}"/>
              </a:ext>
            </a:extLst>
          </p:cNvPr>
          <p:cNvSpPr txBox="1"/>
          <p:nvPr/>
        </p:nvSpPr>
        <p:spPr>
          <a:xfrm>
            <a:off x="1887777" y="5603214"/>
            <a:ext cx="3300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künstliche Mitralklappe:</a:t>
            </a:r>
            <a:br>
              <a:rPr lang="de-DE" sz="1400" dirty="0"/>
            </a:br>
            <a:r>
              <a:rPr lang="de-DE" sz="1400" dirty="0"/>
              <a:t>Einsetzen und Funktion</a:t>
            </a:r>
          </a:p>
        </p:txBody>
      </p:sp>
    </p:spTree>
    <p:extLst>
      <p:ext uri="{BB962C8B-B14F-4D97-AF65-F5344CB8AC3E}">
        <p14:creationId xmlns:p14="http://schemas.microsoft.com/office/powerpoint/2010/main" val="1904188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9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de-DE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Künstliche Herzklappen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19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6190436" y="2147515"/>
            <a:ext cx="472455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Thrombenbildung möglich durch Stagnationszonen in </a:t>
            </a:r>
            <a:r>
              <a:rPr lang="de-DE" dirty="0" err="1"/>
              <a:t>Bulben</a:t>
            </a:r>
            <a:r>
              <a:rPr lang="de-DE" dirty="0"/>
              <a:t> (</a:t>
            </a:r>
            <a:r>
              <a:rPr lang="de-DE" dirty="0" err="1"/>
              <a:t>künstl</a:t>
            </a:r>
            <a:r>
              <a:rPr lang="de-DE" dirty="0"/>
              <a:t>. Oberfläche!)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begrenzte Haltbarkeit</a:t>
            </a:r>
          </a:p>
          <a:p>
            <a:r>
              <a:rPr lang="de-DE" dirty="0"/>
              <a:t> 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leise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“natürliche“ Hämodynamik (Öffnungs- und Schließverhalten etc.)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912883" y="5193883"/>
            <a:ext cx="3337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Dreisegelklappe aus Polyurethan</a:t>
            </a:r>
          </a:p>
          <a:p>
            <a:r>
              <a:rPr lang="de-DE" sz="1400" dirty="0"/>
              <a:t>(Helmholtz Institute)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67483B0-F838-445B-83CE-D24CEE18A874}"/>
              </a:ext>
            </a:extLst>
          </p:cNvPr>
          <p:cNvSpPr txBox="1"/>
          <p:nvPr/>
        </p:nvSpPr>
        <p:spPr>
          <a:xfrm>
            <a:off x="478221" y="1140897"/>
            <a:ext cx="2070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Dreisegelklappe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E7D2E97-7286-448A-93CE-B81D032C9984}"/>
              </a:ext>
            </a:extLst>
          </p:cNvPr>
          <p:cNvSpPr txBox="1"/>
          <p:nvPr/>
        </p:nvSpPr>
        <p:spPr>
          <a:xfrm>
            <a:off x="6190436" y="1809663"/>
            <a:ext cx="2564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Nachteile: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AD9FF3D-BBA5-4F36-BDC5-8C8CD5C15941}"/>
              </a:ext>
            </a:extLst>
          </p:cNvPr>
          <p:cNvSpPr txBox="1"/>
          <p:nvPr/>
        </p:nvSpPr>
        <p:spPr>
          <a:xfrm>
            <a:off x="6190436" y="3466875"/>
            <a:ext cx="2564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Vorteile: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53CB68D-0141-4F1A-BDAC-B1333AE01D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58" t="52896" r="11935" b="4561"/>
          <a:stretch/>
        </p:blipFill>
        <p:spPr>
          <a:xfrm>
            <a:off x="1912883" y="1809663"/>
            <a:ext cx="3586088" cy="319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91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0402E58-10AA-4B81-9FE2-527C620BC9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628" y="1783959"/>
            <a:ext cx="4645250" cy="2889114"/>
          </a:xfrm>
        </p:spPr>
        <p:txBody>
          <a:bodyPr anchor="b">
            <a:normAutofit/>
          </a:bodyPr>
          <a:lstStyle/>
          <a:p>
            <a:pPr algn="l"/>
            <a:r>
              <a:rPr lang="en-GB" dirty="0" err="1">
                <a:solidFill>
                  <a:schemeClr val="bg1"/>
                </a:solidFill>
              </a:rPr>
              <a:t>Vorlesung</a:t>
            </a:r>
            <a:r>
              <a:rPr lang="en-GB" dirty="0">
                <a:solidFill>
                  <a:schemeClr val="bg1"/>
                </a:solidFill>
              </a:rPr>
              <a:t> 13 2. Teil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FEBB1E5-60AA-462E-928D-7DA382EB84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6627" y="4750893"/>
            <a:ext cx="4645250" cy="1147863"/>
          </a:xfrm>
        </p:spPr>
        <p:txBody>
          <a:bodyPr anchor="t">
            <a:normAutofit/>
          </a:bodyPr>
          <a:lstStyle/>
          <a:p>
            <a:pPr algn="l"/>
            <a:r>
              <a:rPr lang="de-DE" sz="2000" dirty="0">
                <a:solidFill>
                  <a:schemeClr val="bg1"/>
                </a:solidFill>
              </a:rPr>
              <a:t>Blut/Wand Interaktion</a:t>
            </a:r>
          </a:p>
          <a:p>
            <a:pPr algn="l"/>
            <a:r>
              <a:rPr lang="de-DE" sz="2000" dirty="0">
                <a:solidFill>
                  <a:schemeClr val="bg1"/>
                </a:solidFill>
              </a:rPr>
              <a:t>09</a:t>
            </a:r>
            <a:r>
              <a:rPr lang="en-GB" sz="2000" dirty="0">
                <a:solidFill>
                  <a:schemeClr val="bg1"/>
                </a:solidFill>
              </a:rPr>
              <a:t>.07.2025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6DFE924-E392-4ABA-8206-AE0038627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48" y="489204"/>
            <a:ext cx="3704910" cy="4511421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0B9C454-B8DD-4F5B-90AB-EE87B1D0F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3280" y="603504"/>
            <a:ext cx="548640" cy="548640"/>
          </a:xfrm>
          <a:prstGeom prst="ellipse">
            <a:avLst/>
          </a:prstGeom>
          <a:solidFill>
            <a:srgbClr val="7F7F7F"/>
          </a:solidFill>
        </p:spPr>
        <p:txBody>
          <a:bodyPr anchor="ctr">
            <a:normAutofit/>
          </a:bodyPr>
          <a:lstStyle/>
          <a:p>
            <a:pPr algn="ctr">
              <a:spcAft>
                <a:spcPts val="600"/>
              </a:spcAft>
            </a:pPr>
            <a:fld id="{C6E05448-C963-4910-96F2-13A1B15C893E}" type="slidenum">
              <a:rPr lang="en-GB" sz="1500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2</a:t>
            </a:fld>
            <a:endParaRPr lang="en-GB" sz="15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0999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de-DE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Künstliche Herzklappen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20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6096000" y="2991481"/>
            <a:ext cx="47245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kurze Lebensdauer (</a:t>
            </a:r>
            <a:r>
              <a:rPr lang="de-DE" dirty="0" err="1"/>
              <a:t>Kalzifizierung</a:t>
            </a:r>
            <a:r>
              <a:rPr lang="de-DE" dirty="0"/>
              <a:t>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leise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sehr gute </a:t>
            </a:r>
            <a:r>
              <a:rPr lang="de-DE" dirty="0" err="1"/>
              <a:t>Antithrombogenität</a:t>
            </a:r>
            <a:r>
              <a:rPr lang="de-DE" dirty="0"/>
              <a:t> und Hämodynamik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981116" y="3487451"/>
            <a:ext cx="3337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Segelklappen aus denaturiertem Rinderperikard oder von Leichen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265" y="1592899"/>
            <a:ext cx="2171012" cy="183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E00D963E-53F5-4B18-ADEC-D75212EB8AEC}"/>
              </a:ext>
            </a:extLst>
          </p:cNvPr>
          <p:cNvSpPr txBox="1"/>
          <p:nvPr/>
        </p:nvSpPr>
        <p:spPr>
          <a:xfrm>
            <a:off x="6096000" y="2622149"/>
            <a:ext cx="2564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Nachteil: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F4E5BC7-2DE5-49D0-A925-AA091679EBE5}"/>
              </a:ext>
            </a:extLst>
          </p:cNvPr>
          <p:cNvSpPr txBox="1"/>
          <p:nvPr/>
        </p:nvSpPr>
        <p:spPr>
          <a:xfrm>
            <a:off x="6096000" y="3499312"/>
            <a:ext cx="2564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Vorteile: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22F17AB-A0E5-425B-94EF-ED696A137CC2}"/>
              </a:ext>
            </a:extLst>
          </p:cNvPr>
          <p:cNvSpPr txBox="1"/>
          <p:nvPr/>
        </p:nvSpPr>
        <p:spPr>
          <a:xfrm>
            <a:off x="478221" y="1140897"/>
            <a:ext cx="2070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Bioprothese</a:t>
            </a:r>
          </a:p>
        </p:txBody>
      </p:sp>
      <p:pic>
        <p:nvPicPr>
          <p:cNvPr id="6" name="bioprothese klappe">
            <a:hlinkClick r:id="" action="ppaction://media"/>
            <a:extLst>
              <a:ext uri="{FF2B5EF4-FFF2-40B4-BE49-F238E27FC236}">
                <a16:creationId xmlns:a16="http://schemas.microsoft.com/office/drawing/2014/main" id="{E0C95E73-2499-406C-BDD6-03FDE0B6CC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8490" r="11719"/>
          <a:stretch/>
        </p:blipFill>
        <p:spPr>
          <a:xfrm>
            <a:off x="2135266" y="4164872"/>
            <a:ext cx="2171012" cy="1749771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5854E578-E1A0-4619-8A9F-5E639A0E4959}"/>
              </a:ext>
            </a:extLst>
          </p:cNvPr>
          <p:cNvSpPr txBox="1"/>
          <p:nvPr/>
        </p:nvSpPr>
        <p:spPr>
          <a:xfrm>
            <a:off x="2074831" y="5987893"/>
            <a:ext cx="3300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künstliche Mitralklappe:</a:t>
            </a:r>
            <a:br>
              <a:rPr lang="de-DE" sz="1400" dirty="0"/>
            </a:br>
            <a:r>
              <a:rPr lang="de-DE" sz="1400" dirty="0"/>
              <a:t>Einsetzen und Funktion</a:t>
            </a:r>
          </a:p>
        </p:txBody>
      </p:sp>
    </p:spTree>
    <p:extLst>
      <p:ext uri="{BB962C8B-B14F-4D97-AF65-F5344CB8AC3E}">
        <p14:creationId xmlns:p14="http://schemas.microsoft.com/office/powerpoint/2010/main" val="212160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3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de-DE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Künstliche Herzklappen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21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018978" y="1616621"/>
            <a:ext cx="33375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Thrombenbildung:</a:t>
            </a:r>
          </a:p>
          <a:p>
            <a:r>
              <a:rPr lang="de-DE" dirty="0"/>
              <a:t>biologische Herzklappe mit  Thrombus nach einem Einsatz im Herzunterstützungssystem</a:t>
            </a:r>
          </a:p>
          <a:p>
            <a:endParaRPr lang="de-DE" dirty="0"/>
          </a:p>
          <a:p>
            <a:endParaRPr lang="de-DE" b="1" dirty="0"/>
          </a:p>
          <a:p>
            <a:r>
              <a:rPr lang="de-DE" b="1" dirty="0"/>
              <a:t>Mögliche Ursache:</a:t>
            </a:r>
          </a:p>
          <a:p>
            <a:r>
              <a:rPr lang="de-DE" dirty="0"/>
              <a:t>ungünstige Strömung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091" y="1612352"/>
            <a:ext cx="4605360" cy="4179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81082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de-DE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Künstliche Herzklappen (Entwicklungen Labor für Biofluidmechanik)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22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78220" y="3679193"/>
            <a:ext cx="39090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Nachteil: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nur für Herzunterstützungssysteme, da Strömungskanal gestaltet werden muss (S-förmig)</a:t>
            </a:r>
          </a:p>
          <a:p>
            <a:endParaRPr lang="de-DE" dirty="0"/>
          </a:p>
          <a:p>
            <a:pPr marL="285750" indent="-285750">
              <a:buFontTx/>
              <a:buChar char="-"/>
            </a:pPr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A39DCBA-FF5C-43BD-AE98-5F8282689912}"/>
              </a:ext>
            </a:extLst>
          </p:cNvPr>
          <p:cNvSpPr txBox="1"/>
          <p:nvPr/>
        </p:nvSpPr>
        <p:spPr>
          <a:xfrm>
            <a:off x="478220" y="1571820"/>
            <a:ext cx="3957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Kippscheibenklappe als S-Klappe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F3DE59A-96A4-46BE-84E2-A6B5471E3301}"/>
              </a:ext>
            </a:extLst>
          </p:cNvPr>
          <p:cNvSpPr txBox="1"/>
          <p:nvPr/>
        </p:nvSpPr>
        <p:spPr>
          <a:xfrm>
            <a:off x="478220" y="2223846"/>
            <a:ext cx="61905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durch einen S-förmigen Kanal </a:t>
            </a:r>
            <a:r>
              <a:rPr lang="de-DE" dirty="0"/>
              <a:t>ist</a:t>
            </a:r>
            <a:r>
              <a:rPr lang="de-DE" sz="18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Strömung nahezu ohne Ablösung, da die Klappe voll geöffnet ist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0CF9DD5-715B-42E6-A8EB-83DE079E65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4222"/>
          <a:stretch/>
        </p:blipFill>
        <p:spPr>
          <a:xfrm>
            <a:off x="6096000" y="1437915"/>
            <a:ext cx="5342191" cy="3016961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30E2E404-926B-4549-BBA5-5FFC896F594F}"/>
              </a:ext>
            </a:extLst>
          </p:cNvPr>
          <p:cNvSpPr txBox="1"/>
          <p:nvPr/>
        </p:nvSpPr>
        <p:spPr>
          <a:xfrm>
            <a:off x="8792949" y="1437915"/>
            <a:ext cx="21717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100" dirty="0"/>
              <a:t>Rückströmungsrichtung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ECF7FC7-322B-4E70-B394-C2A8B2AEEDCC}"/>
              </a:ext>
            </a:extLst>
          </p:cNvPr>
          <p:cNvSpPr txBox="1"/>
          <p:nvPr/>
        </p:nvSpPr>
        <p:spPr>
          <a:xfrm>
            <a:off x="6607541" y="4768383"/>
            <a:ext cx="478030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/>
              <a:t>1: </a:t>
            </a:r>
            <a:r>
              <a:rPr lang="de-DE" sz="1400" dirty="0"/>
              <a:t>Kippscheibe geöffnet, parallel zur Strömung</a:t>
            </a:r>
          </a:p>
          <a:p>
            <a:r>
              <a:rPr lang="de-DE" sz="1400" b="1" dirty="0"/>
              <a:t>2: </a:t>
            </a:r>
            <a:r>
              <a:rPr lang="de-DE" sz="1400" dirty="0"/>
              <a:t>Kippscheibe geschlossen, quer zur Strömung</a:t>
            </a:r>
          </a:p>
          <a:p>
            <a:r>
              <a:rPr lang="de-DE" sz="1400" b="1" dirty="0"/>
              <a:t>3: </a:t>
            </a:r>
            <a:r>
              <a:rPr lang="de-DE" sz="1400" dirty="0"/>
              <a:t>Scheibe erfährt ein Drehmoment bei Rückströmung durch exzentrische Lagerung und Strömungsführung im S-Kanal</a:t>
            </a:r>
          </a:p>
          <a:p>
            <a:r>
              <a:rPr lang="de-DE" sz="1400" b="1" dirty="0"/>
              <a:t>4: </a:t>
            </a:r>
            <a:r>
              <a:rPr lang="de-DE" sz="1400" dirty="0"/>
              <a:t>Scheibe bewegt sich über 4 zur Schließposition</a:t>
            </a:r>
          </a:p>
        </p:txBody>
      </p:sp>
    </p:spTree>
    <p:extLst>
      <p:ext uri="{BB962C8B-B14F-4D97-AF65-F5344CB8AC3E}">
        <p14:creationId xmlns:p14="http://schemas.microsoft.com/office/powerpoint/2010/main" val="77501643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de-DE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Künstliche Herzklappen (Entwicklungen Labor für Biofluidmechanik)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23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7237911" y="2817298"/>
            <a:ext cx="39090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Nachteile: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komplexe Fertigung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Druckverlust durch Spülstrom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r>
              <a:rPr lang="de-DE" b="1" dirty="0"/>
              <a:t>Vorteil: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Thrombenbildung eingeschränkt durch Reduzierung der Verweilzeiten an künstlichen Oberflächen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32BE934-62B5-4657-B7BE-07091E52DD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861"/>
          <a:stretch/>
        </p:blipFill>
        <p:spPr>
          <a:xfrm>
            <a:off x="1613579" y="2031650"/>
            <a:ext cx="4965897" cy="3349647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73552717-2643-4D43-917A-66131EC4F712}"/>
              </a:ext>
            </a:extLst>
          </p:cNvPr>
          <p:cNvSpPr txBox="1"/>
          <p:nvPr/>
        </p:nvSpPr>
        <p:spPr>
          <a:xfrm>
            <a:off x="478220" y="1372129"/>
            <a:ext cx="3957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Spülstromklappe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F6B8475-4A27-4675-84EB-D80FB0409912}"/>
              </a:ext>
            </a:extLst>
          </p:cNvPr>
          <p:cNvSpPr txBox="1"/>
          <p:nvPr/>
        </p:nvSpPr>
        <p:spPr>
          <a:xfrm>
            <a:off x="1868214" y="5617686"/>
            <a:ext cx="4227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Schema des Prinzips des Spülstroms durch aktive Vermischung im Klappensinus einer </a:t>
            </a:r>
            <a:r>
              <a:rPr lang="de-DE" sz="1400" dirty="0" err="1"/>
              <a:t>Einsegelklappe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40826242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Zusammenfassung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24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C1EC2FF3-3904-4CD7-973A-06B2A4FEC8DC}"/>
              </a:ext>
            </a:extLst>
          </p:cNvPr>
          <p:cNvGraphicFramePr/>
          <p:nvPr/>
        </p:nvGraphicFramePr>
        <p:xfrm>
          <a:off x="810411" y="1081771"/>
          <a:ext cx="911113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8184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E18204D-F515-4C44-95E9-0E65785FB0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8D83F4F-1159-4D4E-9A73-1E75C67771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B249531-A574-4E3F-AABB-0BC0D9AE5F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7E96C9C-654A-4D37-84F0-B4B9996A14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C541381-2ABF-4AB1-B3E5-34233C076C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AC0B7CD-0E97-4C12-A6AA-432646E11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0CEBDB0-6C2F-4F2F-BD90-E9E52D5B87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054A3FF-F70C-4B56-886E-9AD3BA8927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B07AE3F-47CE-4E0D-94EF-A1B7E06D48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Zusammenfassung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VL 13 (1.Teil)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3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C1EC2FF3-3904-4CD7-973A-06B2A4FEC8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5717668"/>
              </p:ext>
            </p:extLst>
          </p:nvPr>
        </p:nvGraphicFramePr>
        <p:xfrm>
          <a:off x="810411" y="1081771"/>
          <a:ext cx="911113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6391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E18204D-F515-4C44-95E9-0E65785FB0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86CAADF-02B3-439E-ADB1-432E219F27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9F58ADD-8E80-460A-A359-20430B3C53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054A3FF-F70C-4B56-886E-9AD3BA8927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48CA736-CBCE-4DCC-A53B-81B095D837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2B574F2-C882-481F-82DE-74901C0CCA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8698F87-BAB7-4F1A-91A0-CF518F7ED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61B75F5-99C8-4908-9177-17F5AA1E25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2E42C83-AD2C-4514-8B23-8C2F34203E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70F0403-101B-466C-BE0B-F30A1D84C7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0ED7148-7143-441C-85F3-D95189A143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de-DE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Kap. 8.1 Blut-Wand Interaktion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4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716846" y="1399339"/>
            <a:ext cx="7504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Thrombenbildung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602" y="2178254"/>
            <a:ext cx="7305688" cy="2025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/>
          <p:nvPr/>
        </p:nvSpPr>
        <p:spPr>
          <a:xfrm>
            <a:off x="4584482" y="5089329"/>
            <a:ext cx="1990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>
                <a:ea typeface="Times New Roman" panose="02020603050405020304" pitchFamily="18" charset="0"/>
              </a:rPr>
              <a:t>Virchow´sche</a:t>
            </a:r>
            <a:r>
              <a:rPr lang="de-DE" dirty="0">
                <a:ea typeface="Times New Roman" panose="02020603050405020304" pitchFamily="18" charset="0"/>
              </a:rPr>
              <a:t> Trias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52801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de-DE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Kap. 8.1 Blut-Wand Interaktion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5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520376" y="1431480"/>
            <a:ext cx="9014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cs typeface="Times New Roman" panose="02020603050405020304" pitchFamily="18" charset="0"/>
              </a:rPr>
              <a:t>Wird die </a:t>
            </a:r>
            <a:r>
              <a:rPr lang="de-DE" b="1" dirty="0" err="1">
                <a:cs typeface="Times New Roman" panose="02020603050405020304" pitchFamily="18" charset="0"/>
              </a:rPr>
              <a:t>Thrombenentstehung</a:t>
            </a:r>
            <a:r>
              <a:rPr lang="de-DE" b="1" dirty="0">
                <a:cs typeface="Times New Roman" panose="02020603050405020304" pitchFamily="18" charset="0"/>
              </a:rPr>
              <a:t> durch Kollision der Plättchen mit der Wand verursacht?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176" y="3690599"/>
            <a:ext cx="4118548" cy="2388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/>
          <p:cNvSpPr/>
          <p:nvPr/>
        </p:nvSpPr>
        <p:spPr>
          <a:xfrm>
            <a:off x="2254584" y="6111878"/>
            <a:ext cx="8140148" cy="349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400"/>
              </a:spcBef>
              <a:spcAft>
                <a:spcPts val="400"/>
              </a:spcAft>
            </a:pPr>
            <a:r>
              <a:rPr lang="de-DE" sz="1400" dirty="0">
                <a:ea typeface="Times" panose="02020603050405020304" pitchFamily="18" charset="0"/>
                <a:cs typeface="Times New Roman" panose="02020603050405020304" pitchFamily="18" charset="0"/>
              </a:rPr>
              <a:t>Staupunktkammer - Stromlinien der Stauströmung. Simulation mit dem CFD Programm </a:t>
            </a:r>
            <a:r>
              <a:rPr lang="de-DE" sz="1400" dirty="0" err="1">
                <a:ea typeface="Times" panose="02020603050405020304" pitchFamily="18" charset="0"/>
                <a:cs typeface="Times New Roman" panose="02020603050405020304" pitchFamily="18" charset="0"/>
              </a:rPr>
              <a:t>Fluent</a:t>
            </a:r>
            <a:endParaRPr lang="de-DE" sz="1400" dirty="0">
              <a:effectLst/>
              <a:ea typeface="Times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20376" y="1951672"/>
            <a:ext cx="91071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cs typeface="Times New Roman" panose="02020603050405020304" pitchFamily="18" charset="0"/>
              </a:rPr>
              <a:t>Praktisch </a:t>
            </a:r>
            <a:r>
              <a:rPr lang="de-DE" b="1" dirty="0">
                <a:cs typeface="Times New Roman" panose="02020603050405020304" pitchFamily="18" charset="0"/>
              </a:rPr>
              <a:t>ausgeschlossen</a:t>
            </a:r>
            <a:r>
              <a:rPr lang="de-DE" dirty="0">
                <a:cs typeface="Times New Roman" panose="02020603050405020304" pitchFamily="18" charset="0"/>
              </a:rPr>
              <a:t> wegen </a:t>
            </a:r>
          </a:p>
          <a:p>
            <a:endParaRPr lang="de-DE" dirty="0"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cs typeface="Times New Roman" panose="02020603050405020304" pitchFamily="18" charset="0"/>
              </a:rPr>
              <a:t>wandparalleler Stromlinien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cs typeface="Times New Roman" panose="02020603050405020304" pitchFamily="18" charset="0"/>
              </a:rPr>
              <a:t>geringer Dichtedifferenz von Plasma und Thrombozyten (Blutplättchen)</a:t>
            </a:r>
            <a:br>
              <a:rPr lang="de-DE" dirty="0">
                <a:cs typeface="Times New Roman" panose="02020603050405020304" pitchFamily="18" charset="0"/>
              </a:rPr>
            </a:br>
            <a:r>
              <a:rPr lang="de-DE" dirty="0">
                <a:cs typeface="Times New Roman" panose="02020603050405020304" pitchFamily="18" charset="0"/>
              </a:rPr>
              <a:t>-&gt; Thrombozyten folgen den Stromlinien</a:t>
            </a:r>
          </a:p>
        </p:txBody>
      </p:sp>
    </p:spTree>
    <p:extLst>
      <p:ext uri="{BB962C8B-B14F-4D97-AF65-F5344CB8AC3E}">
        <p14:creationId xmlns:p14="http://schemas.microsoft.com/office/powerpoint/2010/main" val="2585598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de-DE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Kap. 8.1 Blut-Wand Interaktion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6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93FB70E-2343-426E-9842-7AE8428AC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3196" y="1784222"/>
            <a:ext cx="5425081" cy="3972646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A93CD31-5917-4585-99C7-C16BF87160EB}"/>
              </a:ext>
            </a:extLst>
          </p:cNvPr>
          <p:cNvSpPr txBox="1"/>
          <p:nvPr/>
        </p:nvSpPr>
        <p:spPr>
          <a:xfrm>
            <a:off x="563723" y="1784222"/>
            <a:ext cx="85767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/>
              <a:t>Plättchenaktivierung</a:t>
            </a:r>
            <a:r>
              <a:rPr lang="de-DE" b="1" dirty="0"/>
              <a:t> durch:</a:t>
            </a:r>
          </a:p>
          <a:p>
            <a:endParaRPr lang="de-DE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Kontakt mit Von Willebrand Faktor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Kontakt mit Kollagenfasern im Endothel (Verletzung)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Kontakt mit Fremdoberflächen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Strömung (hohe Schubspannungen)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EF00F6E-549C-43DE-B772-17802A832AF9}"/>
              </a:ext>
            </a:extLst>
          </p:cNvPr>
          <p:cNvSpPr txBox="1"/>
          <p:nvPr/>
        </p:nvSpPr>
        <p:spPr>
          <a:xfrm>
            <a:off x="563723" y="4002542"/>
            <a:ext cx="58789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Vorgänge der Aktivierung:</a:t>
            </a:r>
          </a:p>
          <a:p>
            <a:endParaRPr lang="de-DE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Adhäsion an Oberfläche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Formwandel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Freisetzung Botenstoffe (Aktivierung anderer Thromben)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Aggregation (Bindung anderer Thrombozyten)</a:t>
            </a:r>
          </a:p>
        </p:txBody>
      </p:sp>
    </p:spTree>
    <p:extLst>
      <p:ext uri="{BB962C8B-B14F-4D97-AF65-F5344CB8AC3E}">
        <p14:creationId xmlns:p14="http://schemas.microsoft.com/office/powerpoint/2010/main" val="996435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feld 13">
            <a:extLst>
              <a:ext uri="{FF2B5EF4-FFF2-40B4-BE49-F238E27FC236}">
                <a16:creationId xmlns:a16="http://schemas.microsoft.com/office/drawing/2014/main" id="{271ED780-D0FE-454A-85DA-899C9340D743}"/>
              </a:ext>
            </a:extLst>
          </p:cNvPr>
          <p:cNvSpPr txBox="1"/>
          <p:nvPr/>
        </p:nvSpPr>
        <p:spPr>
          <a:xfrm>
            <a:off x="666287" y="1097169"/>
            <a:ext cx="1002161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Botenstoffe werden konvektiv transportiert</a:t>
            </a:r>
          </a:p>
          <a:p>
            <a:r>
              <a:rPr lang="de-DE" dirty="0"/>
              <a:t>-&gt; Blutgeschwindigkeit beeinflusst Konvektion bzw. Erreichbarkeit anderer, inaktiver Thrombozyten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Scherrate = 0:    nur Aktivierung in unmittelbarer Nähe, keine Strömung</a:t>
            </a:r>
          </a:p>
          <a:p>
            <a:r>
              <a:rPr lang="de-DE" dirty="0"/>
              <a:t>Scherrate hoch: nur wenige Botenstoffe erreichen Thrombozyten in der Peripherie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67CB4C5-D5F2-4515-8D7C-40D8D1FD8F21}"/>
              </a:ext>
            </a:extLst>
          </p:cNvPr>
          <p:cNvSpPr txBox="1"/>
          <p:nvPr/>
        </p:nvSpPr>
        <p:spPr>
          <a:xfrm>
            <a:off x="7076458" y="2482163"/>
            <a:ext cx="44492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cs typeface="Times New Roman" panose="02020603050405020304" pitchFamily="18" charset="0"/>
              </a:rPr>
              <a:t>Scherrate</a:t>
            </a:r>
          </a:p>
          <a:p>
            <a:endParaRPr lang="de-DE" dirty="0">
              <a:cs typeface="Times New Roman" panose="02020603050405020304" pitchFamily="18" charset="0"/>
            </a:endParaRPr>
          </a:p>
          <a:p>
            <a:endParaRPr lang="de-DE" dirty="0">
              <a:cs typeface="Times New Roman" panose="02020603050405020304" pitchFamily="18" charset="0"/>
            </a:endParaRPr>
          </a:p>
          <a:p>
            <a:pPr lvl="1"/>
            <a:endParaRPr lang="de-DE" dirty="0">
              <a:cs typeface="Times New Roman" panose="02020603050405020304" pitchFamily="18" charset="0"/>
            </a:endParaRPr>
          </a:p>
          <a:p>
            <a:pPr lvl="1"/>
            <a:endParaRPr lang="de-DE" b="1" dirty="0">
              <a:cs typeface="Times New Roman" panose="02020603050405020304" pitchFamily="18" charset="0"/>
            </a:endParaRPr>
          </a:p>
          <a:p>
            <a:r>
              <a:rPr lang="de-DE" b="1" dirty="0">
                <a:cs typeface="Times New Roman" panose="02020603050405020304" pitchFamily="18" charset="0"/>
              </a:rPr>
              <a:t>du</a:t>
            </a:r>
            <a:r>
              <a:rPr lang="de-DE" dirty="0">
                <a:cs typeface="Times New Roman" panose="02020603050405020304" pitchFamily="18" charset="0"/>
              </a:rPr>
              <a:t>: </a:t>
            </a:r>
            <a:r>
              <a:rPr lang="de-DE" altLang="de-DE" dirty="0">
                <a:solidFill>
                  <a:srgbClr val="202122"/>
                </a:solidFill>
                <a:cs typeface="Times New Roman" panose="02020603050405020304" pitchFamily="18" charset="0"/>
              </a:rPr>
              <a:t>Geschwindigkeitsunterschied zweier </a:t>
            </a:r>
            <a:br>
              <a:rPr lang="de-DE" altLang="de-DE" dirty="0">
                <a:solidFill>
                  <a:srgbClr val="202122"/>
                </a:solidFill>
                <a:cs typeface="Times New Roman" panose="02020603050405020304" pitchFamily="18" charset="0"/>
              </a:rPr>
            </a:br>
            <a:r>
              <a:rPr lang="de-DE" altLang="de-DE" dirty="0">
                <a:solidFill>
                  <a:srgbClr val="202122"/>
                </a:solidFill>
                <a:cs typeface="Times New Roman" panose="02020603050405020304" pitchFamily="18" charset="0"/>
              </a:rPr>
              <a:t>       Flüssigkeitsschichten</a:t>
            </a:r>
            <a:r>
              <a:rPr lang="de-DE" altLang="de-DE" dirty="0">
                <a:cs typeface="Times New Roman" panose="02020603050405020304" pitchFamily="18" charset="0"/>
              </a:rPr>
              <a:t> </a:t>
            </a:r>
            <a:r>
              <a:rPr lang="de-DE" dirty="0">
                <a:cs typeface="Times New Roman" panose="02020603050405020304" pitchFamily="18" charset="0"/>
              </a:rPr>
              <a:t> </a:t>
            </a:r>
          </a:p>
          <a:p>
            <a:r>
              <a:rPr lang="de-DE" b="1" dirty="0" err="1">
                <a:cs typeface="Times New Roman" panose="02020603050405020304" pitchFamily="18" charset="0"/>
              </a:rPr>
              <a:t>dy</a:t>
            </a:r>
            <a:r>
              <a:rPr lang="de-DE" b="1" dirty="0">
                <a:cs typeface="Times New Roman" panose="02020603050405020304" pitchFamily="18" charset="0"/>
              </a:rPr>
              <a:t>:</a:t>
            </a:r>
            <a:r>
              <a:rPr lang="de-DE" altLang="de-DE" dirty="0">
                <a:solidFill>
                  <a:srgbClr val="202122"/>
                </a:solidFill>
                <a:cs typeface="Times New Roman" panose="02020603050405020304" pitchFamily="18" charset="0"/>
              </a:rPr>
              <a:t> Abstand zwischen zwei </a:t>
            </a:r>
            <a:br>
              <a:rPr lang="de-DE" altLang="de-DE" dirty="0">
                <a:solidFill>
                  <a:srgbClr val="202122"/>
                </a:solidFill>
                <a:cs typeface="Times New Roman" panose="02020603050405020304" pitchFamily="18" charset="0"/>
              </a:rPr>
            </a:br>
            <a:r>
              <a:rPr lang="de-DE" altLang="de-DE" dirty="0">
                <a:solidFill>
                  <a:srgbClr val="202122"/>
                </a:solidFill>
                <a:cs typeface="Times New Roman" panose="02020603050405020304" pitchFamily="18" charset="0"/>
              </a:rPr>
              <a:t>       Flüssigkeitsschichten</a:t>
            </a:r>
            <a:r>
              <a:rPr lang="de-DE" altLang="de-DE" dirty="0">
                <a:cs typeface="Times New Roman" panose="02020603050405020304" pitchFamily="18" charset="0"/>
              </a:rPr>
              <a:t> </a:t>
            </a:r>
            <a:r>
              <a:rPr lang="de-DE" dirty="0">
                <a:cs typeface="Times New Roman" panose="02020603050405020304" pitchFamily="18" charset="0"/>
              </a:rPr>
              <a:t> </a:t>
            </a:r>
          </a:p>
          <a:p>
            <a:endParaRPr lang="de-DE" b="1" dirty="0">
              <a:cs typeface="Times New Roman" panose="02020603050405020304" pitchFamily="18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de-DE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Kap. 8.1 Blut-Wand Interaktion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7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C7684DC-3BB3-4525-80E2-35AF579662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412" y="1994622"/>
            <a:ext cx="4801681" cy="3713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8A3579D5-458D-49F0-B2DF-AD596E4EF4EB}"/>
                  </a:ext>
                </a:extLst>
              </p:cNvPr>
              <p:cNvSpPr txBox="1"/>
              <p:nvPr/>
            </p:nvSpPr>
            <p:spPr>
              <a:xfrm>
                <a:off x="7153926" y="2995941"/>
                <a:ext cx="1425137" cy="57317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de-DE" sz="2400" dirty="0"/>
                  <a:t>   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de-DE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</m:acc>
                  </m:oMath>
                </a14:m>
                <a:r>
                  <a:rPr lang="de-DE" sz="24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𝑑𝑢</m:t>
                        </m:r>
                      </m:num>
                      <m:den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𝑑𝑦</m:t>
                        </m:r>
                      </m:den>
                    </m:f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de-DE" sz="2400" dirty="0"/>
              </a:p>
            </p:txBody>
          </p:sp>
        </mc:Choice>
        <mc:Fallback xmlns="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8A3579D5-458D-49F0-B2DF-AD596E4EF4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3926" y="2995941"/>
                <a:ext cx="1425137" cy="573170"/>
              </a:xfrm>
              <a:prstGeom prst="rect">
                <a:avLst/>
              </a:prstGeom>
              <a:blipFill>
                <a:blip r:embed="rId5"/>
                <a:stretch>
                  <a:fillRect b="-1041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5">
            <a:extLst>
              <a:ext uri="{FF2B5EF4-FFF2-40B4-BE49-F238E27FC236}">
                <a16:creationId xmlns:a16="http://schemas.microsoft.com/office/drawing/2014/main" id="{F446862A-0177-42E4-911F-145974EEE5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21" y="966122"/>
            <a:ext cx="21993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AutoShape 6" descr="{\displaystyle \mathrm {d} u}">
            <a:extLst>
              <a:ext uri="{FF2B5EF4-FFF2-40B4-BE49-F238E27FC236}">
                <a16:creationId xmlns:a16="http://schemas.microsoft.com/office/drawing/2014/main" id="{4D59D06D-B7EF-4588-96C7-A31B88721BF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32734" y="94476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0885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de-DE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Kap. 8.1 Blut-Wand Interaktion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8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03" y="2061284"/>
            <a:ext cx="3653548" cy="319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/>
          <p:cNvSpPr/>
          <p:nvPr/>
        </p:nvSpPr>
        <p:spPr>
          <a:xfrm>
            <a:off x="392120" y="5417579"/>
            <a:ext cx="503377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de-DE" sz="1400" dirty="0" err="1">
                <a:ea typeface="Times New Roman" panose="02020603050405020304" pitchFamily="18" charset="0"/>
              </a:rPr>
              <a:t>Plättchenanhaftungen</a:t>
            </a:r>
            <a:r>
              <a:rPr lang="de-DE" sz="1400" dirty="0">
                <a:ea typeface="Times New Roman" panose="02020603050405020304" pitchFamily="18" charset="0"/>
              </a:rPr>
              <a:t> bei der Staupunktströmung</a:t>
            </a:r>
            <a:br>
              <a:rPr lang="de-DE" sz="1400" dirty="0">
                <a:ea typeface="Times New Roman" panose="02020603050405020304" pitchFamily="18" charset="0"/>
              </a:rPr>
            </a:br>
            <a:r>
              <a:rPr lang="de-DE" sz="1400" dirty="0">
                <a:ea typeface="Times New Roman" panose="02020603050405020304" pitchFamily="18" charset="0"/>
              </a:rPr>
              <a:t>mit </a:t>
            </a:r>
            <a:r>
              <a:rPr lang="de-DE" sz="1400" dirty="0" err="1">
                <a:ea typeface="Times New Roman" panose="02020603050405020304" pitchFamily="18" charset="0"/>
              </a:rPr>
              <a:t>plättchenreichem</a:t>
            </a:r>
            <a:r>
              <a:rPr lang="de-DE" sz="1400" dirty="0">
                <a:ea typeface="Times New Roman" panose="02020603050405020304" pitchFamily="18" charset="0"/>
              </a:rPr>
              <a:t> Plasma zu verschiedenen</a:t>
            </a:r>
            <a:br>
              <a:rPr lang="de-DE" sz="1400" dirty="0">
                <a:ea typeface="Times New Roman" panose="02020603050405020304" pitchFamily="18" charset="0"/>
              </a:rPr>
            </a:br>
            <a:r>
              <a:rPr lang="de-DE" sz="1400" dirty="0">
                <a:ea typeface="Times New Roman" panose="02020603050405020304" pitchFamily="18" charset="0"/>
              </a:rPr>
              <a:t>Zeitpunkten</a:t>
            </a:r>
            <a:endParaRPr lang="de-DE" sz="14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82031A2-AFCE-4B63-9790-0CC95C8A83B1}"/>
              </a:ext>
            </a:extLst>
          </p:cNvPr>
          <p:cNvSpPr txBox="1"/>
          <p:nvPr/>
        </p:nvSpPr>
        <p:spPr>
          <a:xfrm>
            <a:off x="7974061" y="2392847"/>
            <a:ext cx="44492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cs typeface="Times New Roman" panose="02020603050405020304" pitchFamily="18" charset="0"/>
              </a:rPr>
              <a:t>Scherrate</a:t>
            </a:r>
          </a:p>
          <a:p>
            <a:endParaRPr lang="de-DE" dirty="0">
              <a:cs typeface="Times New Roman" panose="02020603050405020304" pitchFamily="18" charset="0"/>
            </a:endParaRPr>
          </a:p>
          <a:p>
            <a:endParaRPr lang="de-DE" dirty="0">
              <a:cs typeface="Times New Roman" panose="02020603050405020304" pitchFamily="18" charset="0"/>
            </a:endParaRPr>
          </a:p>
          <a:p>
            <a:pPr lvl="1"/>
            <a:endParaRPr lang="de-DE" dirty="0">
              <a:cs typeface="Times New Roman" panose="02020603050405020304" pitchFamily="18" charset="0"/>
            </a:endParaRPr>
          </a:p>
          <a:p>
            <a:pPr lvl="1"/>
            <a:endParaRPr lang="de-DE" b="1" dirty="0">
              <a:cs typeface="Times New Roman" panose="02020603050405020304" pitchFamily="18" charset="0"/>
            </a:endParaRPr>
          </a:p>
          <a:p>
            <a:r>
              <a:rPr lang="de-DE" b="1" dirty="0">
                <a:cs typeface="Times New Roman" panose="02020603050405020304" pitchFamily="18" charset="0"/>
              </a:rPr>
              <a:t>du</a:t>
            </a:r>
            <a:r>
              <a:rPr lang="de-DE" dirty="0">
                <a:cs typeface="Times New Roman" panose="02020603050405020304" pitchFamily="18" charset="0"/>
              </a:rPr>
              <a:t>: </a:t>
            </a:r>
            <a:r>
              <a:rPr lang="de-DE" altLang="de-DE" dirty="0">
                <a:solidFill>
                  <a:srgbClr val="202122"/>
                </a:solidFill>
                <a:cs typeface="Times New Roman" panose="02020603050405020304" pitchFamily="18" charset="0"/>
              </a:rPr>
              <a:t>Geschwindigkeitsunterschied zweier </a:t>
            </a:r>
            <a:br>
              <a:rPr lang="de-DE" altLang="de-DE" dirty="0">
                <a:solidFill>
                  <a:srgbClr val="202122"/>
                </a:solidFill>
                <a:cs typeface="Times New Roman" panose="02020603050405020304" pitchFamily="18" charset="0"/>
              </a:rPr>
            </a:br>
            <a:r>
              <a:rPr lang="de-DE" altLang="de-DE" dirty="0">
                <a:solidFill>
                  <a:srgbClr val="202122"/>
                </a:solidFill>
                <a:cs typeface="Times New Roman" panose="02020603050405020304" pitchFamily="18" charset="0"/>
              </a:rPr>
              <a:t>       Flüssigkeitsschichten</a:t>
            </a:r>
            <a:r>
              <a:rPr lang="de-DE" altLang="de-DE" dirty="0">
                <a:cs typeface="Times New Roman" panose="02020603050405020304" pitchFamily="18" charset="0"/>
              </a:rPr>
              <a:t> </a:t>
            </a:r>
            <a:r>
              <a:rPr lang="de-DE" dirty="0">
                <a:cs typeface="Times New Roman" panose="02020603050405020304" pitchFamily="18" charset="0"/>
              </a:rPr>
              <a:t> </a:t>
            </a:r>
          </a:p>
          <a:p>
            <a:r>
              <a:rPr lang="de-DE" b="1" dirty="0" err="1">
                <a:cs typeface="Times New Roman" panose="02020603050405020304" pitchFamily="18" charset="0"/>
              </a:rPr>
              <a:t>dy</a:t>
            </a:r>
            <a:r>
              <a:rPr lang="de-DE" b="1" dirty="0">
                <a:cs typeface="Times New Roman" panose="02020603050405020304" pitchFamily="18" charset="0"/>
              </a:rPr>
              <a:t>:</a:t>
            </a:r>
            <a:r>
              <a:rPr lang="de-DE" altLang="de-DE" dirty="0">
                <a:solidFill>
                  <a:srgbClr val="202122"/>
                </a:solidFill>
                <a:cs typeface="Times New Roman" panose="02020603050405020304" pitchFamily="18" charset="0"/>
              </a:rPr>
              <a:t> Abstand zwischen zwei </a:t>
            </a:r>
            <a:br>
              <a:rPr lang="de-DE" altLang="de-DE" dirty="0">
                <a:solidFill>
                  <a:srgbClr val="202122"/>
                </a:solidFill>
                <a:cs typeface="Times New Roman" panose="02020603050405020304" pitchFamily="18" charset="0"/>
              </a:rPr>
            </a:br>
            <a:r>
              <a:rPr lang="de-DE" altLang="de-DE" dirty="0">
                <a:solidFill>
                  <a:srgbClr val="202122"/>
                </a:solidFill>
                <a:cs typeface="Times New Roman" panose="02020603050405020304" pitchFamily="18" charset="0"/>
              </a:rPr>
              <a:t>       Flüssigkeitsschichten</a:t>
            </a:r>
            <a:r>
              <a:rPr lang="de-DE" altLang="de-DE" dirty="0">
                <a:cs typeface="Times New Roman" panose="02020603050405020304" pitchFamily="18" charset="0"/>
              </a:rPr>
              <a:t> </a:t>
            </a:r>
            <a:r>
              <a:rPr lang="de-DE" dirty="0">
                <a:cs typeface="Times New Roman" panose="02020603050405020304" pitchFamily="18" charset="0"/>
              </a:rPr>
              <a:t> </a:t>
            </a:r>
          </a:p>
          <a:p>
            <a:endParaRPr lang="de-DE" b="1" dirty="0"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31241D4D-A0D3-4683-817A-0899BD0A5119}"/>
                  </a:ext>
                </a:extLst>
              </p:cNvPr>
              <p:cNvSpPr txBox="1"/>
              <p:nvPr/>
            </p:nvSpPr>
            <p:spPr>
              <a:xfrm>
                <a:off x="8059933" y="2877398"/>
                <a:ext cx="1425137" cy="57317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de-DE" sz="2400" dirty="0"/>
                  <a:t>   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de-DE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</m:acc>
                  </m:oMath>
                </a14:m>
                <a:r>
                  <a:rPr lang="de-DE" sz="24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𝑑𝑢</m:t>
                        </m:r>
                      </m:num>
                      <m:den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𝑑𝑦</m:t>
                        </m:r>
                      </m:den>
                    </m:f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de-DE" sz="2400" dirty="0"/>
              </a:p>
            </p:txBody>
          </p:sp>
        </mc:Choice>
        <mc:Fallback xmlns="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31241D4D-A0D3-4683-817A-0899BD0A51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9933" y="2877398"/>
                <a:ext cx="1425137" cy="573170"/>
              </a:xfrm>
              <a:prstGeom prst="rect">
                <a:avLst/>
              </a:prstGeom>
              <a:blipFill>
                <a:blip r:embed="rId5"/>
                <a:stretch>
                  <a:fillRect b="-1041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hteck 11">
            <a:extLst>
              <a:ext uri="{FF2B5EF4-FFF2-40B4-BE49-F238E27FC236}">
                <a16:creationId xmlns:a16="http://schemas.microsoft.com/office/drawing/2014/main" id="{F1986931-3400-4ADB-8BF3-D21EEEE6FEA4}"/>
              </a:ext>
            </a:extLst>
          </p:cNvPr>
          <p:cNvSpPr/>
          <p:nvPr/>
        </p:nvSpPr>
        <p:spPr>
          <a:xfrm>
            <a:off x="5165761" y="5417579"/>
            <a:ext cx="39072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de-DE" sz="1400" dirty="0">
                <a:effectLst/>
                <a:ea typeface="Times" panose="02020603050405020304" pitchFamily="18" charset="0"/>
                <a:cs typeface="Times New Roman" panose="02020603050405020304" pitchFamily="18" charset="0"/>
              </a:rPr>
              <a:t>Scherratenverteilung in der </a:t>
            </a:r>
            <a:br>
              <a:rPr lang="de-DE" sz="1400" dirty="0">
                <a:effectLst/>
                <a:ea typeface="Times" panose="02020603050405020304" pitchFamily="18" charset="0"/>
                <a:cs typeface="Times New Roman" panose="02020603050405020304" pitchFamily="18" charset="0"/>
              </a:rPr>
            </a:br>
            <a:r>
              <a:rPr lang="de-DE" sz="1400" dirty="0">
                <a:ea typeface="Times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de-DE" sz="1400" dirty="0">
                <a:effectLst/>
                <a:ea typeface="Times" panose="02020603050405020304" pitchFamily="18" charset="0"/>
                <a:cs typeface="Times New Roman" panose="02020603050405020304" pitchFamily="18" charset="0"/>
              </a:rPr>
              <a:t>taupunktkammer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0508E87-FD5C-4D82-A991-85A58DD71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348" y="2085159"/>
            <a:ext cx="2687303" cy="317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71417116-46A3-4ABC-9C1F-7514BB7749C8}"/>
              </a:ext>
            </a:extLst>
          </p:cNvPr>
          <p:cNvSpPr txBox="1"/>
          <p:nvPr/>
        </p:nvSpPr>
        <p:spPr>
          <a:xfrm>
            <a:off x="476203" y="1063953"/>
            <a:ext cx="63062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optimale Scherrate</a:t>
            </a:r>
            <a:r>
              <a:rPr lang="de-DE" sz="18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für die </a:t>
            </a:r>
            <a:r>
              <a:rPr lang="de-DE" sz="18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Plättchenanlagerung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1007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de-DE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Kap. 8.1 Blut-Wand Interaktion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9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E688FBA-58F2-43EF-B96B-A59F101567EB}"/>
              </a:ext>
            </a:extLst>
          </p:cNvPr>
          <p:cNvSpPr txBox="1"/>
          <p:nvPr/>
        </p:nvSpPr>
        <p:spPr>
          <a:xfrm>
            <a:off x="587828" y="1325563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Endothelzellen senden Botenstoff zur Hemmung der </a:t>
            </a:r>
            <a:r>
              <a:rPr lang="de-DE" dirty="0" err="1"/>
              <a:t>Plättchenaggregation</a:t>
            </a:r>
            <a:r>
              <a:rPr lang="de-DE" dirty="0"/>
              <a:t> aus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6BF7D9D-C7EA-42A6-B131-E8AFC27AE0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0671"/>
          <a:stretch/>
        </p:blipFill>
        <p:spPr>
          <a:xfrm>
            <a:off x="4966645" y="2651126"/>
            <a:ext cx="6513279" cy="2777476"/>
          </a:xfrm>
          <a:prstGeom prst="rect">
            <a:avLst/>
          </a:prstGeom>
        </p:spPr>
      </p:pic>
      <p:graphicFrame>
        <p:nvGraphicFramePr>
          <p:cNvPr id="10" name="Diagramm 9">
            <a:extLst>
              <a:ext uri="{FF2B5EF4-FFF2-40B4-BE49-F238E27FC236}">
                <a16:creationId xmlns:a16="http://schemas.microsoft.com/office/drawing/2014/main" id="{9F258533-D192-4F9F-A496-F4C533B8DD0C}"/>
              </a:ext>
            </a:extLst>
          </p:cNvPr>
          <p:cNvGraphicFramePr/>
          <p:nvPr/>
        </p:nvGraphicFramePr>
        <p:xfrm>
          <a:off x="587828" y="2125013"/>
          <a:ext cx="4549022" cy="3407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1" name="Textfeld 10">
            <a:extLst>
              <a:ext uri="{FF2B5EF4-FFF2-40B4-BE49-F238E27FC236}">
                <a16:creationId xmlns:a16="http://schemas.microsoft.com/office/drawing/2014/main" id="{FD81A1B5-0C15-4BBC-A35E-F0514439E21C}"/>
              </a:ext>
            </a:extLst>
          </p:cNvPr>
          <p:cNvSpPr txBox="1"/>
          <p:nvPr/>
        </p:nvSpPr>
        <p:spPr>
          <a:xfrm>
            <a:off x="6529676" y="5073901"/>
            <a:ext cx="1460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Endothelzelle</a:t>
            </a: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B2E5538C-FAC5-4651-A462-DA25C7181261}"/>
              </a:ext>
            </a:extLst>
          </p:cNvPr>
          <p:cNvCxnSpPr>
            <a:cxnSpLocks/>
          </p:cNvCxnSpPr>
          <p:nvPr/>
        </p:nvCxnSpPr>
        <p:spPr>
          <a:xfrm flipH="1" flipV="1">
            <a:off x="6529677" y="4666595"/>
            <a:ext cx="253355" cy="40730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38322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1045</Words>
  <Application>Microsoft Office PowerPoint</Application>
  <PresentationFormat>Breitbild</PresentationFormat>
  <Paragraphs>282</Paragraphs>
  <Slides>24</Slides>
  <Notes>22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Cambria Math</vt:lpstr>
      <vt:lpstr>Times</vt:lpstr>
      <vt:lpstr>Times New Roman</vt:lpstr>
      <vt:lpstr>Office</vt:lpstr>
      <vt:lpstr>Strömungsmechanik in der Medizin</vt:lpstr>
      <vt:lpstr>Vorlesung 13 2. Teil</vt:lpstr>
      <vt:lpstr>Zusammenfassung VL 13 (1.Teil)</vt:lpstr>
      <vt:lpstr>Kap. 8.1 Blut-Wand Interaktion</vt:lpstr>
      <vt:lpstr>Kap. 8.1 Blut-Wand Interaktion</vt:lpstr>
      <vt:lpstr>Kap. 8.1 Blut-Wand Interaktion</vt:lpstr>
      <vt:lpstr>Kap. 8.1 Blut-Wand Interaktion</vt:lpstr>
      <vt:lpstr>Kap. 8.1 Blut-Wand Interaktion</vt:lpstr>
      <vt:lpstr>Kap. 8.1 Blut-Wand Interaktion</vt:lpstr>
      <vt:lpstr>Kap. 8.1 Blut-Wand Interaktion: Strömungseinfluss</vt:lpstr>
      <vt:lpstr>Kap. 8.1 Blut-Wand Interaktion: Strömungseinfluss</vt:lpstr>
      <vt:lpstr>Kap. 8.1 Blut-Wand Interaktion: Strömungseinfluss</vt:lpstr>
      <vt:lpstr>Kap. 8.1 Blut-Wand Interaktion: Strömungseinfluss</vt:lpstr>
      <vt:lpstr>Kap. 8.2 Künstliche Herzklappen</vt:lpstr>
      <vt:lpstr>Kap. 8.2 Künstliche Herzklappen</vt:lpstr>
      <vt:lpstr>Künstliche Herzklappen</vt:lpstr>
      <vt:lpstr>Künstliche Herzklappen</vt:lpstr>
      <vt:lpstr>Künstliche Herzklappen</vt:lpstr>
      <vt:lpstr>Künstliche Herzklappen</vt:lpstr>
      <vt:lpstr>Künstliche Herzklappen</vt:lpstr>
      <vt:lpstr>Künstliche Herzklappen</vt:lpstr>
      <vt:lpstr>Künstliche Herzklappen (Entwicklungen Labor für Biofluidmechanik)</vt:lpstr>
      <vt:lpstr>Künstliche Herzklappen (Entwicklungen Labor für Biofluidmechanik)</vt:lpstr>
      <vt:lpstr>Zusammenfassung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Strömungsmechanik in der Medizin I</dc:title>
  <dc:creator>Goubergrits, Leonid</dc:creator>
  <cp:lastModifiedBy>Goubergrits, Leonid</cp:lastModifiedBy>
  <cp:revision>344</cp:revision>
  <dcterms:created xsi:type="dcterms:W3CDTF">2020-04-15T07:57:44Z</dcterms:created>
  <dcterms:modified xsi:type="dcterms:W3CDTF">2025-07-10T09:00:59Z</dcterms:modified>
</cp:coreProperties>
</file>