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9" r:id="rId3"/>
    <p:sldId id="317" r:id="rId4"/>
    <p:sldId id="475" r:id="rId5"/>
    <p:sldId id="257" r:id="rId6"/>
    <p:sldId id="260" r:id="rId7"/>
    <p:sldId id="280" r:id="rId8"/>
    <p:sldId id="261" r:id="rId9"/>
    <p:sldId id="262" r:id="rId10"/>
    <p:sldId id="263" r:id="rId11"/>
    <p:sldId id="264" r:id="rId12"/>
    <p:sldId id="290" r:id="rId13"/>
    <p:sldId id="265" r:id="rId14"/>
    <p:sldId id="266" r:id="rId15"/>
    <p:sldId id="269" r:id="rId16"/>
    <p:sldId id="281" r:id="rId17"/>
    <p:sldId id="267" r:id="rId18"/>
    <p:sldId id="278" r:id="rId19"/>
    <p:sldId id="268" r:id="rId20"/>
    <p:sldId id="282" r:id="rId21"/>
    <p:sldId id="273" r:id="rId22"/>
    <p:sldId id="283" r:id="rId23"/>
    <p:sldId id="339" r:id="rId24"/>
    <p:sldId id="318" r:id="rId25"/>
    <p:sldId id="319" r:id="rId26"/>
    <p:sldId id="320" r:id="rId27"/>
    <p:sldId id="321" r:id="rId28"/>
    <p:sldId id="258" r:id="rId29"/>
    <p:sldId id="287" r:id="rId30"/>
    <p:sldId id="285" r:id="rId31"/>
    <p:sldId id="289" r:id="rId32"/>
    <p:sldId id="286" r:id="rId33"/>
    <p:sldId id="325" r:id="rId34"/>
    <p:sldId id="327" r:id="rId35"/>
    <p:sldId id="328" r:id="rId36"/>
    <p:sldId id="329" r:id="rId37"/>
    <p:sldId id="274" r:id="rId38"/>
    <p:sldId id="331" r:id="rId39"/>
    <p:sldId id="333" r:id="rId40"/>
    <p:sldId id="332" r:id="rId41"/>
    <p:sldId id="340" r:id="rId42"/>
    <p:sldId id="334" r:id="rId43"/>
    <p:sldId id="271" r:id="rId44"/>
    <p:sldId id="277" r:id="rId45"/>
    <p:sldId id="272" r:id="rId46"/>
    <p:sldId id="313" r:id="rId47"/>
    <p:sldId id="314" r:id="rId48"/>
    <p:sldId id="341" r:id="rId49"/>
    <p:sldId id="275" r:id="rId5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tzscher, Ulrich" initials="KU" lastIdx="10" clrIdx="0">
    <p:extLst>
      <p:ext uri="{19B8F6BF-5375-455C-9EA6-DF929625EA0E}">
        <p15:presenceInfo xmlns:p15="http://schemas.microsoft.com/office/powerpoint/2012/main" userId="S-1-5-21-1057563376-1269908281-367356602-90174" providerId="AD"/>
      </p:ext>
    </p:extLst>
  </p:cmAuthor>
  <p:cmAuthor id="2" name="Krakowski, Sophia" initials="KS" lastIdx="2" clrIdx="1">
    <p:extLst>
      <p:ext uri="{19B8F6BF-5375-455C-9EA6-DF929625EA0E}">
        <p15:presenceInfo xmlns:p15="http://schemas.microsoft.com/office/powerpoint/2012/main" userId="S::sophia.krakowski@charite.de::cf9f74c8-33e5-4f7f-b2bb-2c69f9ab01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569" autoAdjust="0"/>
  </p:normalViewPr>
  <p:slideViewPr>
    <p:cSldViewPr snapToGrid="0">
      <p:cViewPr varScale="1">
        <p:scale>
          <a:sx n="128" d="100"/>
          <a:sy n="128" d="100"/>
        </p:scale>
        <p:origin x="376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D9ED83-E1B7-4943-8589-13BAE761BD8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DD22FE04-8E29-42D2-A3CD-CDCA89EE9830}">
      <dgm:prSet phldrT="[Text]"/>
      <dgm:spPr/>
      <dgm:t>
        <a:bodyPr/>
        <a:lstStyle/>
        <a:p>
          <a:endParaRPr lang="en-GB" dirty="0"/>
        </a:p>
      </dgm:t>
    </dgm:pt>
    <dgm:pt modelId="{F2DEB430-7B58-4F4F-8BA7-AFDEDB3D8190}" type="parTrans" cxnId="{BF53285E-03D3-4772-B2F2-47059A12F3D6}">
      <dgm:prSet/>
      <dgm:spPr/>
      <dgm:t>
        <a:bodyPr/>
        <a:lstStyle/>
        <a:p>
          <a:endParaRPr lang="en-GB"/>
        </a:p>
      </dgm:t>
    </dgm:pt>
    <dgm:pt modelId="{EA138A95-4D1F-4A9E-9D53-3750E3AAF3C2}" type="sibTrans" cxnId="{BF53285E-03D3-4772-B2F2-47059A12F3D6}">
      <dgm:prSet/>
      <dgm:spPr/>
      <dgm:t>
        <a:bodyPr/>
        <a:lstStyle/>
        <a:p>
          <a:endParaRPr lang="en-GB"/>
        </a:p>
      </dgm:t>
    </dgm:pt>
    <dgm:pt modelId="{C4BC03CB-39AA-4C6D-AA16-8C722D3B03B3}">
      <dgm:prSet phldrT="[Text]"/>
      <dgm:spPr/>
      <dgm:t>
        <a:bodyPr/>
        <a:lstStyle/>
        <a:p>
          <a:endParaRPr lang="en-GB" dirty="0"/>
        </a:p>
      </dgm:t>
    </dgm:pt>
    <dgm:pt modelId="{277AEF6F-1CD3-4807-B0AC-7612517B4416}" type="parTrans" cxnId="{A3950CBC-3B0E-42D1-AC89-C9B5F325F1EE}">
      <dgm:prSet/>
      <dgm:spPr/>
      <dgm:t>
        <a:bodyPr/>
        <a:lstStyle/>
        <a:p>
          <a:endParaRPr lang="en-GB"/>
        </a:p>
      </dgm:t>
    </dgm:pt>
    <dgm:pt modelId="{B433D5E8-13B7-4D94-B603-174FCBF7BAEA}" type="sibTrans" cxnId="{A3950CBC-3B0E-42D1-AC89-C9B5F325F1EE}">
      <dgm:prSet/>
      <dgm:spPr/>
      <dgm:t>
        <a:bodyPr/>
        <a:lstStyle/>
        <a:p>
          <a:endParaRPr lang="en-GB"/>
        </a:p>
      </dgm:t>
    </dgm:pt>
    <dgm:pt modelId="{20CE9004-0EA9-4F93-85F2-50145A94B6A4}">
      <dgm:prSet phldrT="[Text]"/>
      <dgm:spPr/>
      <dgm:t>
        <a:bodyPr/>
        <a:lstStyle/>
        <a:p>
          <a:endParaRPr lang="en-GB" dirty="0"/>
        </a:p>
      </dgm:t>
    </dgm:pt>
    <dgm:pt modelId="{140B583E-D5D6-416B-87BA-C092D7ACDA1A}" type="parTrans" cxnId="{42EEA402-FB40-4160-B149-754B501CA66C}">
      <dgm:prSet/>
      <dgm:spPr/>
      <dgm:t>
        <a:bodyPr/>
        <a:lstStyle/>
        <a:p>
          <a:endParaRPr lang="en-GB"/>
        </a:p>
      </dgm:t>
    </dgm:pt>
    <dgm:pt modelId="{7B9C0DE6-434C-43DC-AF53-32291C3BEF64}" type="sibTrans" cxnId="{42EEA402-FB40-4160-B149-754B501CA66C}">
      <dgm:prSet/>
      <dgm:spPr/>
      <dgm:t>
        <a:bodyPr/>
        <a:lstStyle/>
        <a:p>
          <a:endParaRPr lang="en-GB"/>
        </a:p>
      </dgm:t>
    </dgm:pt>
    <dgm:pt modelId="{36B29141-17E3-4AE7-AFA7-4F95CA735491}">
      <dgm:prSet phldrT="[Text]"/>
      <dgm:spPr/>
      <dgm:t>
        <a:bodyPr/>
        <a:lstStyle/>
        <a:p>
          <a:endParaRPr lang="en-GB" dirty="0"/>
        </a:p>
      </dgm:t>
    </dgm:pt>
    <dgm:pt modelId="{6DAF7CBE-F368-4B24-9A03-2D5D1DEE112A}" type="parTrans" cxnId="{E7C4DB82-0D4A-4E36-9D1D-151D2FD45BA8}">
      <dgm:prSet/>
      <dgm:spPr/>
      <dgm:t>
        <a:bodyPr/>
        <a:lstStyle/>
        <a:p>
          <a:endParaRPr lang="en-GB"/>
        </a:p>
      </dgm:t>
    </dgm:pt>
    <dgm:pt modelId="{2C5C57A0-34E2-4B15-8C21-2D23FBC41511}" type="sibTrans" cxnId="{E7C4DB82-0D4A-4E36-9D1D-151D2FD45BA8}">
      <dgm:prSet/>
      <dgm:spPr/>
      <dgm:t>
        <a:bodyPr/>
        <a:lstStyle/>
        <a:p>
          <a:endParaRPr lang="en-GB"/>
        </a:p>
      </dgm:t>
    </dgm:pt>
    <dgm:pt modelId="{A6539F82-A4A9-4A00-8413-52EBBB480F9A}">
      <dgm:prSet phldrT="[Text]"/>
      <dgm:spPr/>
      <dgm:t>
        <a:bodyPr/>
        <a:lstStyle/>
        <a:p>
          <a:endParaRPr lang="en-GB" dirty="0"/>
        </a:p>
      </dgm:t>
    </dgm:pt>
    <dgm:pt modelId="{BAE4DF34-D26F-4865-A651-D796AA73F686}" type="parTrans" cxnId="{07E57A4B-4AAB-4B98-A577-43C11FF56849}">
      <dgm:prSet/>
      <dgm:spPr/>
      <dgm:t>
        <a:bodyPr/>
        <a:lstStyle/>
        <a:p>
          <a:endParaRPr lang="en-GB"/>
        </a:p>
      </dgm:t>
    </dgm:pt>
    <dgm:pt modelId="{BA0147EF-70DF-40D0-BCCD-C4C3A2A63517}" type="sibTrans" cxnId="{07E57A4B-4AAB-4B98-A577-43C11FF56849}">
      <dgm:prSet/>
      <dgm:spPr/>
      <dgm:t>
        <a:bodyPr/>
        <a:lstStyle/>
        <a:p>
          <a:endParaRPr lang="en-GB"/>
        </a:p>
      </dgm:t>
    </dgm:pt>
    <dgm:pt modelId="{2805FD64-E7A1-49FE-9F52-C7BF6779D43C}">
      <dgm:prSet phldrT="[Text]"/>
      <dgm:spPr/>
      <dgm:t>
        <a:bodyPr/>
        <a:lstStyle/>
        <a:p>
          <a:endParaRPr lang="en-GB" dirty="0"/>
        </a:p>
      </dgm:t>
    </dgm:pt>
    <dgm:pt modelId="{DB09CCCB-65CD-4293-A346-37745ACA39D5}" type="parTrans" cxnId="{2B833529-81A1-4F68-AD95-BA1BC895EFC6}">
      <dgm:prSet/>
      <dgm:spPr/>
      <dgm:t>
        <a:bodyPr/>
        <a:lstStyle/>
        <a:p>
          <a:endParaRPr lang="en-GB"/>
        </a:p>
      </dgm:t>
    </dgm:pt>
    <dgm:pt modelId="{3148D3E2-6DB7-4FC4-BB03-B501AAF99FE3}" type="sibTrans" cxnId="{2B833529-81A1-4F68-AD95-BA1BC895EFC6}">
      <dgm:prSet/>
      <dgm:spPr/>
      <dgm:t>
        <a:bodyPr/>
        <a:lstStyle/>
        <a:p>
          <a:endParaRPr lang="en-GB"/>
        </a:p>
      </dgm:t>
    </dgm:pt>
    <dgm:pt modelId="{7BFBA823-321A-4B6E-8C02-79891FE51049}">
      <dgm:prSet phldrT="[Text]"/>
      <dgm:spPr/>
      <dgm:t>
        <a:bodyPr/>
        <a:lstStyle/>
        <a:p>
          <a:endParaRPr lang="en-GB" dirty="0"/>
        </a:p>
      </dgm:t>
    </dgm:pt>
    <dgm:pt modelId="{2DDAC4D1-150A-4F9A-8BFE-D0B13748BE2C}" type="parTrans" cxnId="{2304BC7F-48C5-4D18-A227-F581EED32F76}">
      <dgm:prSet/>
      <dgm:spPr/>
      <dgm:t>
        <a:bodyPr/>
        <a:lstStyle/>
        <a:p>
          <a:endParaRPr lang="en-GB"/>
        </a:p>
      </dgm:t>
    </dgm:pt>
    <dgm:pt modelId="{D34EF502-CCDF-4A06-9B08-2648A495CDC6}" type="sibTrans" cxnId="{2304BC7F-48C5-4D18-A227-F581EED32F76}">
      <dgm:prSet/>
      <dgm:spPr/>
      <dgm:t>
        <a:bodyPr/>
        <a:lstStyle/>
        <a:p>
          <a:endParaRPr lang="en-GB"/>
        </a:p>
      </dgm:t>
    </dgm:pt>
    <dgm:pt modelId="{A676786C-29B4-44C4-99AA-82885F928D4A}" type="pres">
      <dgm:prSet presAssocID="{34D9ED83-E1B7-4943-8589-13BAE761BD83}" presName="Name0" presStyleCnt="0">
        <dgm:presLayoutVars>
          <dgm:chMax val="7"/>
          <dgm:chPref val="7"/>
          <dgm:dir/>
        </dgm:presLayoutVars>
      </dgm:prSet>
      <dgm:spPr/>
    </dgm:pt>
    <dgm:pt modelId="{300C104C-56BC-4622-A136-8289C74819BD}" type="pres">
      <dgm:prSet presAssocID="{34D9ED83-E1B7-4943-8589-13BAE761BD83}" presName="Name1" presStyleCnt="0"/>
      <dgm:spPr/>
    </dgm:pt>
    <dgm:pt modelId="{24D8690E-B6DE-43F6-A1F8-D06CF2663640}" type="pres">
      <dgm:prSet presAssocID="{34D9ED83-E1B7-4943-8589-13BAE761BD83}" presName="cycle" presStyleCnt="0"/>
      <dgm:spPr/>
    </dgm:pt>
    <dgm:pt modelId="{71ADA0E0-934D-45FA-91B4-7DCA3BA6ACE0}" type="pres">
      <dgm:prSet presAssocID="{34D9ED83-E1B7-4943-8589-13BAE761BD83}" presName="srcNode" presStyleLbl="node1" presStyleIdx="0" presStyleCnt="7"/>
      <dgm:spPr/>
    </dgm:pt>
    <dgm:pt modelId="{BE18204D-F515-4C44-95E9-0E65785FB00F}" type="pres">
      <dgm:prSet presAssocID="{34D9ED83-E1B7-4943-8589-13BAE761BD83}" presName="conn" presStyleLbl="parChTrans1D2" presStyleIdx="0" presStyleCnt="1"/>
      <dgm:spPr/>
    </dgm:pt>
    <dgm:pt modelId="{E63DABE7-9962-41C6-BA61-2BA7762726CA}" type="pres">
      <dgm:prSet presAssocID="{34D9ED83-E1B7-4943-8589-13BAE761BD83}" presName="extraNode" presStyleLbl="node1" presStyleIdx="0" presStyleCnt="7"/>
      <dgm:spPr/>
    </dgm:pt>
    <dgm:pt modelId="{38644FCB-323F-4B18-8A27-6DC9D38F10A5}" type="pres">
      <dgm:prSet presAssocID="{34D9ED83-E1B7-4943-8589-13BAE761BD83}" presName="dstNode" presStyleLbl="node1" presStyleIdx="0" presStyleCnt="7"/>
      <dgm:spPr/>
    </dgm:pt>
    <dgm:pt modelId="{1B249531-A574-4E3F-AABB-0BC0D9AE5F77}" type="pres">
      <dgm:prSet presAssocID="{DD22FE04-8E29-42D2-A3CD-CDCA89EE9830}" presName="text_1" presStyleLbl="node1" presStyleIdx="0" presStyleCnt="7">
        <dgm:presLayoutVars>
          <dgm:bulletEnabled val="1"/>
        </dgm:presLayoutVars>
      </dgm:prSet>
      <dgm:spPr/>
    </dgm:pt>
    <dgm:pt modelId="{84B2C597-C2DA-4DDA-B290-1FE83714631B}" type="pres">
      <dgm:prSet presAssocID="{DD22FE04-8E29-42D2-A3CD-CDCA89EE9830}" presName="accent_1" presStyleCnt="0"/>
      <dgm:spPr/>
    </dgm:pt>
    <dgm:pt modelId="{08D83F4F-1159-4D4E-9A73-1E75C6777144}" type="pres">
      <dgm:prSet presAssocID="{DD22FE04-8E29-42D2-A3CD-CDCA89EE9830}" presName="accentRepeatNode" presStyleLbl="solidFgAcc1" presStyleIdx="0" presStyleCnt="7"/>
      <dgm:spPr/>
    </dgm:pt>
    <dgm:pt modelId="{1C541381-2ABF-4AB1-B3E5-34233C076C41}" type="pres">
      <dgm:prSet presAssocID="{C4BC03CB-39AA-4C6D-AA16-8C722D3B03B3}" presName="text_2" presStyleLbl="node1" presStyleIdx="1" presStyleCnt="7" custLinFactNeighborX="0">
        <dgm:presLayoutVars>
          <dgm:bulletEnabled val="1"/>
        </dgm:presLayoutVars>
      </dgm:prSet>
      <dgm:spPr/>
    </dgm:pt>
    <dgm:pt modelId="{35AFA5E9-E88A-44D8-A827-BA3E33215CAF}" type="pres">
      <dgm:prSet presAssocID="{C4BC03CB-39AA-4C6D-AA16-8C722D3B03B3}" presName="accent_2" presStyleCnt="0"/>
      <dgm:spPr/>
    </dgm:pt>
    <dgm:pt modelId="{47E96C9C-654A-4D37-84F0-B4B9996A141B}" type="pres">
      <dgm:prSet presAssocID="{C4BC03CB-39AA-4C6D-AA16-8C722D3B03B3}" presName="accentRepeatNode" presStyleLbl="solidFgAcc1" presStyleIdx="1" presStyleCnt="7"/>
      <dgm:spPr/>
    </dgm:pt>
    <dgm:pt modelId="{70CEBDB0-6C2F-4F2F-BD90-E9E52D5B87C6}" type="pres">
      <dgm:prSet presAssocID="{20CE9004-0EA9-4F93-85F2-50145A94B6A4}" presName="text_3" presStyleLbl="node1" presStyleIdx="2" presStyleCnt="7">
        <dgm:presLayoutVars>
          <dgm:bulletEnabled val="1"/>
        </dgm:presLayoutVars>
      </dgm:prSet>
      <dgm:spPr/>
    </dgm:pt>
    <dgm:pt modelId="{763910B9-E4B2-4B1D-AC4D-32B8871B36EE}" type="pres">
      <dgm:prSet presAssocID="{20CE9004-0EA9-4F93-85F2-50145A94B6A4}" presName="accent_3" presStyleCnt="0"/>
      <dgm:spPr/>
    </dgm:pt>
    <dgm:pt modelId="{EAC0B7CD-0E97-4C12-A6AA-432646E113FD}" type="pres">
      <dgm:prSet presAssocID="{20CE9004-0EA9-4F93-85F2-50145A94B6A4}" presName="accentRepeatNode" presStyleLbl="solidFgAcc1" presStyleIdx="2" presStyleCnt="7"/>
      <dgm:spPr/>
    </dgm:pt>
    <dgm:pt modelId="{3C1DC982-5D34-475B-B044-60413D13DF51}" type="pres">
      <dgm:prSet presAssocID="{36B29141-17E3-4AE7-AFA7-4F95CA735491}" presName="text_4" presStyleLbl="node1" presStyleIdx="3" presStyleCnt="7">
        <dgm:presLayoutVars>
          <dgm:bulletEnabled val="1"/>
        </dgm:presLayoutVars>
      </dgm:prSet>
      <dgm:spPr/>
    </dgm:pt>
    <dgm:pt modelId="{FC9D8505-C408-4657-A6A5-3719800D1F34}" type="pres">
      <dgm:prSet presAssocID="{36B29141-17E3-4AE7-AFA7-4F95CA735491}" presName="accent_4" presStyleCnt="0"/>
      <dgm:spPr/>
    </dgm:pt>
    <dgm:pt modelId="{5E341AE6-E5B6-4CDB-BD58-EC3E0770D2F9}" type="pres">
      <dgm:prSet presAssocID="{36B29141-17E3-4AE7-AFA7-4F95CA735491}" presName="accentRepeatNode" presStyleLbl="solidFgAcc1" presStyleIdx="3" presStyleCnt="7"/>
      <dgm:spPr/>
    </dgm:pt>
    <dgm:pt modelId="{536ACAE9-9246-4564-9CAD-3FA6D5AE7824}" type="pres">
      <dgm:prSet presAssocID="{A6539F82-A4A9-4A00-8413-52EBBB480F9A}" presName="text_5" presStyleLbl="node1" presStyleIdx="4" presStyleCnt="7">
        <dgm:presLayoutVars>
          <dgm:bulletEnabled val="1"/>
        </dgm:presLayoutVars>
      </dgm:prSet>
      <dgm:spPr/>
    </dgm:pt>
    <dgm:pt modelId="{38DBD8EE-B271-4A71-B7E3-2D6D3E0B2278}" type="pres">
      <dgm:prSet presAssocID="{A6539F82-A4A9-4A00-8413-52EBBB480F9A}" presName="accent_5" presStyleCnt="0"/>
      <dgm:spPr/>
    </dgm:pt>
    <dgm:pt modelId="{08557206-5BA9-4D5C-9BD8-B2941F46EA9A}" type="pres">
      <dgm:prSet presAssocID="{A6539F82-A4A9-4A00-8413-52EBBB480F9A}" presName="accentRepeatNode" presStyleLbl="solidFgAcc1" presStyleIdx="4" presStyleCnt="7"/>
      <dgm:spPr/>
    </dgm:pt>
    <dgm:pt modelId="{3FA52958-5B03-47E5-BAAF-11091ECD1B66}" type="pres">
      <dgm:prSet presAssocID="{2805FD64-E7A1-49FE-9F52-C7BF6779D43C}" presName="text_6" presStyleLbl="node1" presStyleIdx="5" presStyleCnt="7">
        <dgm:presLayoutVars>
          <dgm:bulletEnabled val="1"/>
        </dgm:presLayoutVars>
      </dgm:prSet>
      <dgm:spPr/>
    </dgm:pt>
    <dgm:pt modelId="{11EF0E11-18A3-4937-8EC8-071407CAA77C}" type="pres">
      <dgm:prSet presAssocID="{2805FD64-E7A1-49FE-9F52-C7BF6779D43C}" presName="accent_6" presStyleCnt="0"/>
      <dgm:spPr/>
    </dgm:pt>
    <dgm:pt modelId="{5A641DEA-F37A-4D37-AC31-A55CB420CDC7}" type="pres">
      <dgm:prSet presAssocID="{2805FD64-E7A1-49FE-9F52-C7BF6779D43C}" presName="accentRepeatNode" presStyleLbl="solidFgAcc1" presStyleIdx="5" presStyleCnt="7"/>
      <dgm:spPr/>
    </dgm:pt>
    <dgm:pt modelId="{3AA22513-063A-418B-B333-FD5A011AEE7A}" type="pres">
      <dgm:prSet presAssocID="{7BFBA823-321A-4B6E-8C02-79891FE51049}" presName="text_7" presStyleLbl="node1" presStyleIdx="6" presStyleCnt="7" custLinFactNeighborX="-34507" custLinFactNeighborY="-1890">
        <dgm:presLayoutVars>
          <dgm:bulletEnabled val="1"/>
        </dgm:presLayoutVars>
      </dgm:prSet>
      <dgm:spPr/>
    </dgm:pt>
    <dgm:pt modelId="{84D3B585-7695-4B64-94A3-14D3048AD3D7}" type="pres">
      <dgm:prSet presAssocID="{7BFBA823-321A-4B6E-8C02-79891FE51049}" presName="accent_7" presStyleCnt="0"/>
      <dgm:spPr/>
    </dgm:pt>
    <dgm:pt modelId="{F00D7C4A-6D1C-4DC7-89B4-2E7543018316}" type="pres">
      <dgm:prSet presAssocID="{7BFBA823-321A-4B6E-8C02-79891FE51049}" presName="accentRepeatNode" presStyleLbl="solidFgAcc1" presStyleIdx="6" presStyleCnt="7"/>
      <dgm:spPr/>
    </dgm:pt>
  </dgm:ptLst>
  <dgm:cxnLst>
    <dgm:cxn modelId="{42EEA402-FB40-4160-B149-754B501CA66C}" srcId="{34D9ED83-E1B7-4943-8589-13BAE761BD83}" destId="{20CE9004-0EA9-4F93-85F2-50145A94B6A4}" srcOrd="2" destOrd="0" parTransId="{140B583E-D5D6-416B-87BA-C092D7ACDA1A}" sibTransId="{7B9C0DE6-434C-43DC-AF53-32291C3BEF64}"/>
    <dgm:cxn modelId="{13E3BA09-C5A7-4D56-974B-9006BB730A86}" type="presOf" srcId="{DD22FE04-8E29-42D2-A3CD-CDCA89EE9830}" destId="{1B249531-A574-4E3F-AABB-0BC0D9AE5F77}" srcOrd="0" destOrd="0" presId="urn:microsoft.com/office/officeart/2008/layout/VerticalCurvedList"/>
    <dgm:cxn modelId="{F0880F10-C176-43C1-8196-F6E3B559AE12}" type="presOf" srcId="{A6539F82-A4A9-4A00-8413-52EBBB480F9A}" destId="{536ACAE9-9246-4564-9CAD-3FA6D5AE7824}" srcOrd="0" destOrd="0" presId="urn:microsoft.com/office/officeart/2008/layout/VerticalCurvedList"/>
    <dgm:cxn modelId="{6DBA361F-51C4-4AC2-8A4A-CF8618380ECD}" type="presOf" srcId="{20CE9004-0EA9-4F93-85F2-50145A94B6A4}" destId="{70CEBDB0-6C2F-4F2F-BD90-E9E52D5B87C6}" srcOrd="0" destOrd="0" presId="urn:microsoft.com/office/officeart/2008/layout/VerticalCurvedList"/>
    <dgm:cxn modelId="{9E3BBD20-2B30-4EE3-9807-60354FE4438C}" type="presOf" srcId="{36B29141-17E3-4AE7-AFA7-4F95CA735491}" destId="{3C1DC982-5D34-475B-B044-60413D13DF51}" srcOrd="0" destOrd="0" presId="urn:microsoft.com/office/officeart/2008/layout/VerticalCurvedList"/>
    <dgm:cxn modelId="{2B833529-81A1-4F68-AD95-BA1BC895EFC6}" srcId="{34D9ED83-E1B7-4943-8589-13BAE761BD83}" destId="{2805FD64-E7A1-49FE-9F52-C7BF6779D43C}" srcOrd="5" destOrd="0" parTransId="{DB09CCCB-65CD-4293-A346-37745ACA39D5}" sibTransId="{3148D3E2-6DB7-4FC4-BB03-B501AAF99FE3}"/>
    <dgm:cxn modelId="{BCCEB733-25A3-499B-9FE6-6E92F8847D9D}" type="presOf" srcId="{EA138A95-4D1F-4A9E-9D53-3750E3AAF3C2}" destId="{BE18204D-F515-4C44-95E9-0E65785FB00F}" srcOrd="0" destOrd="0" presId="urn:microsoft.com/office/officeart/2008/layout/VerticalCurvedList"/>
    <dgm:cxn modelId="{BF53285E-03D3-4772-B2F2-47059A12F3D6}" srcId="{34D9ED83-E1B7-4943-8589-13BAE761BD83}" destId="{DD22FE04-8E29-42D2-A3CD-CDCA89EE9830}" srcOrd="0" destOrd="0" parTransId="{F2DEB430-7B58-4F4F-8BA7-AFDEDB3D8190}" sibTransId="{EA138A95-4D1F-4A9E-9D53-3750E3AAF3C2}"/>
    <dgm:cxn modelId="{07E57A4B-4AAB-4B98-A577-43C11FF56849}" srcId="{34D9ED83-E1B7-4943-8589-13BAE761BD83}" destId="{A6539F82-A4A9-4A00-8413-52EBBB480F9A}" srcOrd="4" destOrd="0" parTransId="{BAE4DF34-D26F-4865-A651-D796AA73F686}" sibTransId="{BA0147EF-70DF-40D0-BCCD-C4C3A2A63517}"/>
    <dgm:cxn modelId="{2304BC7F-48C5-4D18-A227-F581EED32F76}" srcId="{34D9ED83-E1B7-4943-8589-13BAE761BD83}" destId="{7BFBA823-321A-4B6E-8C02-79891FE51049}" srcOrd="6" destOrd="0" parTransId="{2DDAC4D1-150A-4F9A-8BFE-D0B13748BE2C}" sibTransId="{D34EF502-CCDF-4A06-9B08-2648A495CDC6}"/>
    <dgm:cxn modelId="{E7C4DB82-0D4A-4E36-9D1D-151D2FD45BA8}" srcId="{34D9ED83-E1B7-4943-8589-13BAE761BD83}" destId="{36B29141-17E3-4AE7-AFA7-4F95CA735491}" srcOrd="3" destOrd="0" parTransId="{6DAF7CBE-F368-4B24-9A03-2D5D1DEE112A}" sibTransId="{2C5C57A0-34E2-4B15-8C21-2D23FBC41511}"/>
    <dgm:cxn modelId="{F2947489-9CF3-40D6-A7D0-9B9A3E810DF1}" type="presOf" srcId="{7BFBA823-321A-4B6E-8C02-79891FE51049}" destId="{3AA22513-063A-418B-B333-FD5A011AEE7A}" srcOrd="0" destOrd="0" presId="urn:microsoft.com/office/officeart/2008/layout/VerticalCurvedList"/>
    <dgm:cxn modelId="{A1F26B92-2AD3-48DA-8304-3AD606DAA76F}" type="presOf" srcId="{C4BC03CB-39AA-4C6D-AA16-8C722D3B03B3}" destId="{1C541381-2ABF-4AB1-B3E5-34233C076C41}" srcOrd="0" destOrd="0" presId="urn:microsoft.com/office/officeart/2008/layout/VerticalCurvedList"/>
    <dgm:cxn modelId="{AB8050B3-EC0C-485B-BD71-2A338B6309E8}" type="presOf" srcId="{34D9ED83-E1B7-4943-8589-13BAE761BD83}" destId="{A676786C-29B4-44C4-99AA-82885F928D4A}" srcOrd="0" destOrd="0" presId="urn:microsoft.com/office/officeart/2008/layout/VerticalCurvedList"/>
    <dgm:cxn modelId="{A3950CBC-3B0E-42D1-AC89-C9B5F325F1EE}" srcId="{34D9ED83-E1B7-4943-8589-13BAE761BD83}" destId="{C4BC03CB-39AA-4C6D-AA16-8C722D3B03B3}" srcOrd="1" destOrd="0" parTransId="{277AEF6F-1CD3-4807-B0AC-7612517B4416}" sibTransId="{B433D5E8-13B7-4D94-B603-174FCBF7BAEA}"/>
    <dgm:cxn modelId="{91728AE1-EE5D-4DFB-A599-0CD158B896D7}" type="presOf" srcId="{2805FD64-E7A1-49FE-9F52-C7BF6779D43C}" destId="{3FA52958-5B03-47E5-BAAF-11091ECD1B66}" srcOrd="0" destOrd="0" presId="urn:microsoft.com/office/officeart/2008/layout/VerticalCurvedList"/>
    <dgm:cxn modelId="{05C48F40-51E0-49BD-9E42-F3123223E008}" type="presParOf" srcId="{A676786C-29B4-44C4-99AA-82885F928D4A}" destId="{300C104C-56BC-4622-A136-8289C74819BD}" srcOrd="0" destOrd="0" presId="urn:microsoft.com/office/officeart/2008/layout/VerticalCurvedList"/>
    <dgm:cxn modelId="{F0D92BCD-5411-43C0-8E47-416B874F1AB8}" type="presParOf" srcId="{300C104C-56BC-4622-A136-8289C74819BD}" destId="{24D8690E-B6DE-43F6-A1F8-D06CF2663640}" srcOrd="0" destOrd="0" presId="urn:microsoft.com/office/officeart/2008/layout/VerticalCurvedList"/>
    <dgm:cxn modelId="{370422C4-9820-439C-981F-F8B91E2C02D4}" type="presParOf" srcId="{24D8690E-B6DE-43F6-A1F8-D06CF2663640}" destId="{71ADA0E0-934D-45FA-91B4-7DCA3BA6ACE0}" srcOrd="0" destOrd="0" presId="urn:microsoft.com/office/officeart/2008/layout/VerticalCurvedList"/>
    <dgm:cxn modelId="{5CC523F2-1DBB-495C-B477-5D7EB15E494E}" type="presParOf" srcId="{24D8690E-B6DE-43F6-A1F8-D06CF2663640}" destId="{BE18204D-F515-4C44-95E9-0E65785FB00F}" srcOrd="1" destOrd="0" presId="urn:microsoft.com/office/officeart/2008/layout/VerticalCurvedList"/>
    <dgm:cxn modelId="{AA6E0E31-DBF1-4DF3-B8F1-113CDC65F911}" type="presParOf" srcId="{24D8690E-B6DE-43F6-A1F8-D06CF2663640}" destId="{E63DABE7-9962-41C6-BA61-2BA7762726CA}" srcOrd="2" destOrd="0" presId="urn:microsoft.com/office/officeart/2008/layout/VerticalCurvedList"/>
    <dgm:cxn modelId="{57A0E198-8F69-49BF-8598-FC30D25923A7}" type="presParOf" srcId="{24D8690E-B6DE-43F6-A1F8-D06CF2663640}" destId="{38644FCB-323F-4B18-8A27-6DC9D38F10A5}" srcOrd="3" destOrd="0" presId="urn:microsoft.com/office/officeart/2008/layout/VerticalCurvedList"/>
    <dgm:cxn modelId="{4B3073FD-4C76-4199-958E-3880B6B28B71}" type="presParOf" srcId="{300C104C-56BC-4622-A136-8289C74819BD}" destId="{1B249531-A574-4E3F-AABB-0BC0D9AE5F77}" srcOrd="1" destOrd="0" presId="urn:microsoft.com/office/officeart/2008/layout/VerticalCurvedList"/>
    <dgm:cxn modelId="{6696B4F6-531B-4980-A18F-D1D9655AE072}" type="presParOf" srcId="{300C104C-56BC-4622-A136-8289C74819BD}" destId="{84B2C597-C2DA-4DDA-B290-1FE83714631B}" srcOrd="2" destOrd="0" presId="urn:microsoft.com/office/officeart/2008/layout/VerticalCurvedList"/>
    <dgm:cxn modelId="{25F2C4B8-38A7-42D9-8D0A-350E3FB84F47}" type="presParOf" srcId="{84B2C597-C2DA-4DDA-B290-1FE83714631B}" destId="{08D83F4F-1159-4D4E-9A73-1E75C6777144}" srcOrd="0" destOrd="0" presId="urn:microsoft.com/office/officeart/2008/layout/VerticalCurvedList"/>
    <dgm:cxn modelId="{6940FAA2-6248-44C2-829A-E5F31C39DB98}" type="presParOf" srcId="{300C104C-56BC-4622-A136-8289C74819BD}" destId="{1C541381-2ABF-4AB1-B3E5-34233C076C41}" srcOrd="3" destOrd="0" presId="urn:microsoft.com/office/officeart/2008/layout/VerticalCurvedList"/>
    <dgm:cxn modelId="{D57C4004-40DC-4F89-ADD2-EC1100005E12}" type="presParOf" srcId="{300C104C-56BC-4622-A136-8289C74819BD}" destId="{35AFA5E9-E88A-44D8-A827-BA3E33215CAF}" srcOrd="4" destOrd="0" presId="urn:microsoft.com/office/officeart/2008/layout/VerticalCurvedList"/>
    <dgm:cxn modelId="{6B76682C-60E9-4F92-AC75-518C32C29C70}" type="presParOf" srcId="{35AFA5E9-E88A-44D8-A827-BA3E33215CAF}" destId="{47E96C9C-654A-4D37-84F0-B4B9996A141B}" srcOrd="0" destOrd="0" presId="urn:microsoft.com/office/officeart/2008/layout/VerticalCurvedList"/>
    <dgm:cxn modelId="{65912556-DBA2-40B0-B13E-519A28EC9906}" type="presParOf" srcId="{300C104C-56BC-4622-A136-8289C74819BD}" destId="{70CEBDB0-6C2F-4F2F-BD90-E9E52D5B87C6}" srcOrd="5" destOrd="0" presId="urn:microsoft.com/office/officeart/2008/layout/VerticalCurvedList"/>
    <dgm:cxn modelId="{DC5D3908-EC1A-4A66-AAD5-0AFF544F0111}" type="presParOf" srcId="{300C104C-56BC-4622-A136-8289C74819BD}" destId="{763910B9-E4B2-4B1D-AC4D-32B8871B36EE}" srcOrd="6" destOrd="0" presId="urn:microsoft.com/office/officeart/2008/layout/VerticalCurvedList"/>
    <dgm:cxn modelId="{2DAA0B09-7F7D-44C8-8EB3-F9D765684219}" type="presParOf" srcId="{763910B9-E4B2-4B1D-AC4D-32B8871B36EE}" destId="{EAC0B7CD-0E97-4C12-A6AA-432646E113FD}" srcOrd="0" destOrd="0" presId="urn:microsoft.com/office/officeart/2008/layout/VerticalCurvedList"/>
    <dgm:cxn modelId="{B24AE98A-E16E-481D-8494-9212E01D6534}" type="presParOf" srcId="{300C104C-56BC-4622-A136-8289C74819BD}" destId="{3C1DC982-5D34-475B-B044-60413D13DF51}" srcOrd="7" destOrd="0" presId="urn:microsoft.com/office/officeart/2008/layout/VerticalCurvedList"/>
    <dgm:cxn modelId="{4CCDB0D1-5469-478B-BF0C-AEA6E0679305}" type="presParOf" srcId="{300C104C-56BC-4622-A136-8289C74819BD}" destId="{FC9D8505-C408-4657-A6A5-3719800D1F34}" srcOrd="8" destOrd="0" presId="urn:microsoft.com/office/officeart/2008/layout/VerticalCurvedList"/>
    <dgm:cxn modelId="{AD330054-7DFD-4FDE-8C05-5EE7A28F114E}" type="presParOf" srcId="{FC9D8505-C408-4657-A6A5-3719800D1F34}" destId="{5E341AE6-E5B6-4CDB-BD58-EC3E0770D2F9}" srcOrd="0" destOrd="0" presId="urn:microsoft.com/office/officeart/2008/layout/VerticalCurvedList"/>
    <dgm:cxn modelId="{323BE7C2-5200-43F5-B9B0-9780AD7BB9E6}" type="presParOf" srcId="{300C104C-56BC-4622-A136-8289C74819BD}" destId="{536ACAE9-9246-4564-9CAD-3FA6D5AE7824}" srcOrd="9" destOrd="0" presId="urn:microsoft.com/office/officeart/2008/layout/VerticalCurvedList"/>
    <dgm:cxn modelId="{09EFF762-7B45-40D9-872A-170E66ABA08C}" type="presParOf" srcId="{300C104C-56BC-4622-A136-8289C74819BD}" destId="{38DBD8EE-B271-4A71-B7E3-2D6D3E0B2278}" srcOrd="10" destOrd="0" presId="urn:microsoft.com/office/officeart/2008/layout/VerticalCurvedList"/>
    <dgm:cxn modelId="{38E5FFC5-77F3-4E2A-B3C1-E20D0C125EE0}" type="presParOf" srcId="{38DBD8EE-B271-4A71-B7E3-2D6D3E0B2278}" destId="{08557206-5BA9-4D5C-9BD8-B2941F46EA9A}" srcOrd="0" destOrd="0" presId="urn:microsoft.com/office/officeart/2008/layout/VerticalCurvedList"/>
    <dgm:cxn modelId="{91640A0C-9E9D-402B-8F32-1C4F91B26531}" type="presParOf" srcId="{300C104C-56BC-4622-A136-8289C74819BD}" destId="{3FA52958-5B03-47E5-BAAF-11091ECD1B66}" srcOrd="11" destOrd="0" presId="urn:microsoft.com/office/officeart/2008/layout/VerticalCurvedList"/>
    <dgm:cxn modelId="{490B24EA-AB2D-40E7-9D1E-2C29FAE8A247}" type="presParOf" srcId="{300C104C-56BC-4622-A136-8289C74819BD}" destId="{11EF0E11-18A3-4937-8EC8-071407CAA77C}" srcOrd="12" destOrd="0" presId="urn:microsoft.com/office/officeart/2008/layout/VerticalCurvedList"/>
    <dgm:cxn modelId="{E6A2C7C0-0C37-45F1-AEBB-947AF6F7D765}" type="presParOf" srcId="{11EF0E11-18A3-4937-8EC8-071407CAA77C}" destId="{5A641DEA-F37A-4D37-AC31-A55CB420CDC7}" srcOrd="0" destOrd="0" presId="urn:microsoft.com/office/officeart/2008/layout/VerticalCurvedList"/>
    <dgm:cxn modelId="{43F24CBB-F166-437D-A88E-42A27887375F}" type="presParOf" srcId="{300C104C-56BC-4622-A136-8289C74819BD}" destId="{3AA22513-063A-418B-B333-FD5A011AEE7A}" srcOrd="13" destOrd="0" presId="urn:microsoft.com/office/officeart/2008/layout/VerticalCurvedList"/>
    <dgm:cxn modelId="{78D56163-8B35-4818-91E2-53BBBC428CB2}" type="presParOf" srcId="{300C104C-56BC-4622-A136-8289C74819BD}" destId="{84D3B585-7695-4B64-94A3-14D3048AD3D7}" srcOrd="14" destOrd="0" presId="urn:microsoft.com/office/officeart/2008/layout/VerticalCurvedList"/>
    <dgm:cxn modelId="{08E26629-8522-4C2B-BE76-8C44CFC83498}" type="presParOf" srcId="{84D3B585-7695-4B64-94A3-14D3048AD3D7}" destId="{F00D7C4A-6D1C-4DC7-89B4-2E754301831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D9ED83-E1B7-4943-8589-13BAE761BD8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DD22FE04-8E29-42D2-A3CD-CDCA89EE9830}">
      <dgm:prSet phldrT="[Text]"/>
      <dgm:spPr/>
      <dgm:t>
        <a:bodyPr/>
        <a:lstStyle/>
        <a:p>
          <a:endParaRPr lang="en-GB" dirty="0"/>
        </a:p>
      </dgm:t>
    </dgm:pt>
    <dgm:pt modelId="{F2DEB430-7B58-4F4F-8BA7-AFDEDB3D8190}" type="parTrans" cxnId="{BF53285E-03D3-4772-B2F2-47059A12F3D6}">
      <dgm:prSet/>
      <dgm:spPr/>
      <dgm:t>
        <a:bodyPr/>
        <a:lstStyle/>
        <a:p>
          <a:endParaRPr lang="en-GB"/>
        </a:p>
      </dgm:t>
    </dgm:pt>
    <dgm:pt modelId="{EA138A95-4D1F-4A9E-9D53-3750E3AAF3C2}" type="sibTrans" cxnId="{BF53285E-03D3-4772-B2F2-47059A12F3D6}">
      <dgm:prSet/>
      <dgm:spPr/>
      <dgm:t>
        <a:bodyPr/>
        <a:lstStyle/>
        <a:p>
          <a:endParaRPr lang="en-GB"/>
        </a:p>
      </dgm:t>
    </dgm:pt>
    <dgm:pt modelId="{C4BC03CB-39AA-4C6D-AA16-8C722D3B03B3}">
      <dgm:prSet phldrT="[Text]"/>
      <dgm:spPr/>
      <dgm:t>
        <a:bodyPr/>
        <a:lstStyle/>
        <a:p>
          <a:endParaRPr lang="en-GB" dirty="0"/>
        </a:p>
      </dgm:t>
    </dgm:pt>
    <dgm:pt modelId="{277AEF6F-1CD3-4807-B0AC-7612517B4416}" type="parTrans" cxnId="{A3950CBC-3B0E-42D1-AC89-C9B5F325F1EE}">
      <dgm:prSet/>
      <dgm:spPr/>
      <dgm:t>
        <a:bodyPr/>
        <a:lstStyle/>
        <a:p>
          <a:endParaRPr lang="en-GB"/>
        </a:p>
      </dgm:t>
    </dgm:pt>
    <dgm:pt modelId="{B433D5E8-13B7-4D94-B603-174FCBF7BAEA}" type="sibTrans" cxnId="{A3950CBC-3B0E-42D1-AC89-C9B5F325F1EE}">
      <dgm:prSet/>
      <dgm:spPr/>
      <dgm:t>
        <a:bodyPr/>
        <a:lstStyle/>
        <a:p>
          <a:endParaRPr lang="en-GB"/>
        </a:p>
      </dgm:t>
    </dgm:pt>
    <dgm:pt modelId="{20CE9004-0EA9-4F93-85F2-50145A94B6A4}">
      <dgm:prSet phldrT="[Text]"/>
      <dgm:spPr/>
      <dgm:t>
        <a:bodyPr/>
        <a:lstStyle/>
        <a:p>
          <a:endParaRPr lang="en-GB" dirty="0"/>
        </a:p>
      </dgm:t>
    </dgm:pt>
    <dgm:pt modelId="{140B583E-D5D6-416B-87BA-C092D7ACDA1A}" type="parTrans" cxnId="{42EEA402-FB40-4160-B149-754B501CA66C}">
      <dgm:prSet/>
      <dgm:spPr/>
      <dgm:t>
        <a:bodyPr/>
        <a:lstStyle/>
        <a:p>
          <a:endParaRPr lang="en-GB"/>
        </a:p>
      </dgm:t>
    </dgm:pt>
    <dgm:pt modelId="{7B9C0DE6-434C-43DC-AF53-32291C3BEF64}" type="sibTrans" cxnId="{42EEA402-FB40-4160-B149-754B501CA66C}">
      <dgm:prSet/>
      <dgm:spPr/>
      <dgm:t>
        <a:bodyPr/>
        <a:lstStyle/>
        <a:p>
          <a:endParaRPr lang="en-GB"/>
        </a:p>
      </dgm:t>
    </dgm:pt>
    <dgm:pt modelId="{36B29141-17E3-4AE7-AFA7-4F95CA735491}">
      <dgm:prSet phldrT="[Text]"/>
      <dgm:spPr/>
      <dgm:t>
        <a:bodyPr/>
        <a:lstStyle/>
        <a:p>
          <a:endParaRPr lang="en-GB" dirty="0"/>
        </a:p>
      </dgm:t>
    </dgm:pt>
    <dgm:pt modelId="{6DAF7CBE-F368-4B24-9A03-2D5D1DEE112A}" type="parTrans" cxnId="{E7C4DB82-0D4A-4E36-9D1D-151D2FD45BA8}">
      <dgm:prSet/>
      <dgm:spPr/>
      <dgm:t>
        <a:bodyPr/>
        <a:lstStyle/>
        <a:p>
          <a:endParaRPr lang="en-GB"/>
        </a:p>
      </dgm:t>
    </dgm:pt>
    <dgm:pt modelId="{2C5C57A0-34E2-4B15-8C21-2D23FBC41511}" type="sibTrans" cxnId="{E7C4DB82-0D4A-4E36-9D1D-151D2FD45BA8}">
      <dgm:prSet/>
      <dgm:spPr/>
      <dgm:t>
        <a:bodyPr/>
        <a:lstStyle/>
        <a:p>
          <a:endParaRPr lang="en-GB"/>
        </a:p>
      </dgm:t>
    </dgm:pt>
    <dgm:pt modelId="{A6539F82-A4A9-4A00-8413-52EBBB480F9A}">
      <dgm:prSet phldrT="[Text]"/>
      <dgm:spPr/>
      <dgm:t>
        <a:bodyPr/>
        <a:lstStyle/>
        <a:p>
          <a:endParaRPr lang="en-GB" dirty="0"/>
        </a:p>
      </dgm:t>
    </dgm:pt>
    <dgm:pt modelId="{BAE4DF34-D26F-4865-A651-D796AA73F686}" type="parTrans" cxnId="{07E57A4B-4AAB-4B98-A577-43C11FF56849}">
      <dgm:prSet/>
      <dgm:spPr/>
      <dgm:t>
        <a:bodyPr/>
        <a:lstStyle/>
        <a:p>
          <a:endParaRPr lang="en-GB"/>
        </a:p>
      </dgm:t>
    </dgm:pt>
    <dgm:pt modelId="{BA0147EF-70DF-40D0-BCCD-C4C3A2A63517}" type="sibTrans" cxnId="{07E57A4B-4AAB-4B98-A577-43C11FF56849}">
      <dgm:prSet/>
      <dgm:spPr/>
      <dgm:t>
        <a:bodyPr/>
        <a:lstStyle/>
        <a:p>
          <a:endParaRPr lang="en-GB"/>
        </a:p>
      </dgm:t>
    </dgm:pt>
    <dgm:pt modelId="{2805FD64-E7A1-49FE-9F52-C7BF6779D43C}">
      <dgm:prSet phldrT="[Text]"/>
      <dgm:spPr/>
      <dgm:t>
        <a:bodyPr/>
        <a:lstStyle/>
        <a:p>
          <a:endParaRPr lang="en-GB" dirty="0"/>
        </a:p>
      </dgm:t>
    </dgm:pt>
    <dgm:pt modelId="{DB09CCCB-65CD-4293-A346-37745ACA39D5}" type="parTrans" cxnId="{2B833529-81A1-4F68-AD95-BA1BC895EFC6}">
      <dgm:prSet/>
      <dgm:spPr/>
      <dgm:t>
        <a:bodyPr/>
        <a:lstStyle/>
        <a:p>
          <a:endParaRPr lang="en-GB"/>
        </a:p>
      </dgm:t>
    </dgm:pt>
    <dgm:pt modelId="{3148D3E2-6DB7-4FC4-BB03-B501AAF99FE3}" type="sibTrans" cxnId="{2B833529-81A1-4F68-AD95-BA1BC895EFC6}">
      <dgm:prSet/>
      <dgm:spPr/>
      <dgm:t>
        <a:bodyPr/>
        <a:lstStyle/>
        <a:p>
          <a:endParaRPr lang="en-GB"/>
        </a:p>
      </dgm:t>
    </dgm:pt>
    <dgm:pt modelId="{7BFBA823-321A-4B6E-8C02-79891FE51049}">
      <dgm:prSet phldrT="[Text]"/>
      <dgm:spPr/>
      <dgm:t>
        <a:bodyPr/>
        <a:lstStyle/>
        <a:p>
          <a:endParaRPr lang="en-GB" dirty="0"/>
        </a:p>
      </dgm:t>
    </dgm:pt>
    <dgm:pt modelId="{2DDAC4D1-150A-4F9A-8BFE-D0B13748BE2C}" type="parTrans" cxnId="{2304BC7F-48C5-4D18-A227-F581EED32F76}">
      <dgm:prSet/>
      <dgm:spPr/>
      <dgm:t>
        <a:bodyPr/>
        <a:lstStyle/>
        <a:p>
          <a:endParaRPr lang="en-GB"/>
        </a:p>
      </dgm:t>
    </dgm:pt>
    <dgm:pt modelId="{D34EF502-CCDF-4A06-9B08-2648A495CDC6}" type="sibTrans" cxnId="{2304BC7F-48C5-4D18-A227-F581EED32F76}">
      <dgm:prSet/>
      <dgm:spPr/>
      <dgm:t>
        <a:bodyPr/>
        <a:lstStyle/>
        <a:p>
          <a:endParaRPr lang="en-GB"/>
        </a:p>
      </dgm:t>
    </dgm:pt>
    <dgm:pt modelId="{A676786C-29B4-44C4-99AA-82885F928D4A}" type="pres">
      <dgm:prSet presAssocID="{34D9ED83-E1B7-4943-8589-13BAE761BD83}" presName="Name0" presStyleCnt="0">
        <dgm:presLayoutVars>
          <dgm:chMax val="7"/>
          <dgm:chPref val="7"/>
          <dgm:dir/>
        </dgm:presLayoutVars>
      </dgm:prSet>
      <dgm:spPr/>
    </dgm:pt>
    <dgm:pt modelId="{300C104C-56BC-4622-A136-8289C74819BD}" type="pres">
      <dgm:prSet presAssocID="{34D9ED83-E1B7-4943-8589-13BAE761BD83}" presName="Name1" presStyleCnt="0"/>
      <dgm:spPr/>
    </dgm:pt>
    <dgm:pt modelId="{24D8690E-B6DE-43F6-A1F8-D06CF2663640}" type="pres">
      <dgm:prSet presAssocID="{34D9ED83-E1B7-4943-8589-13BAE761BD83}" presName="cycle" presStyleCnt="0"/>
      <dgm:spPr/>
    </dgm:pt>
    <dgm:pt modelId="{71ADA0E0-934D-45FA-91B4-7DCA3BA6ACE0}" type="pres">
      <dgm:prSet presAssocID="{34D9ED83-E1B7-4943-8589-13BAE761BD83}" presName="srcNode" presStyleLbl="node1" presStyleIdx="0" presStyleCnt="7"/>
      <dgm:spPr/>
    </dgm:pt>
    <dgm:pt modelId="{BE18204D-F515-4C44-95E9-0E65785FB00F}" type="pres">
      <dgm:prSet presAssocID="{34D9ED83-E1B7-4943-8589-13BAE761BD83}" presName="conn" presStyleLbl="parChTrans1D2" presStyleIdx="0" presStyleCnt="1"/>
      <dgm:spPr/>
    </dgm:pt>
    <dgm:pt modelId="{E63DABE7-9962-41C6-BA61-2BA7762726CA}" type="pres">
      <dgm:prSet presAssocID="{34D9ED83-E1B7-4943-8589-13BAE761BD83}" presName="extraNode" presStyleLbl="node1" presStyleIdx="0" presStyleCnt="7"/>
      <dgm:spPr/>
    </dgm:pt>
    <dgm:pt modelId="{38644FCB-323F-4B18-8A27-6DC9D38F10A5}" type="pres">
      <dgm:prSet presAssocID="{34D9ED83-E1B7-4943-8589-13BAE761BD83}" presName="dstNode" presStyleLbl="node1" presStyleIdx="0" presStyleCnt="7"/>
      <dgm:spPr/>
    </dgm:pt>
    <dgm:pt modelId="{1B249531-A574-4E3F-AABB-0BC0D9AE5F77}" type="pres">
      <dgm:prSet presAssocID="{DD22FE04-8E29-42D2-A3CD-CDCA89EE9830}" presName="text_1" presStyleLbl="node1" presStyleIdx="0" presStyleCnt="7">
        <dgm:presLayoutVars>
          <dgm:bulletEnabled val="1"/>
        </dgm:presLayoutVars>
      </dgm:prSet>
      <dgm:spPr/>
    </dgm:pt>
    <dgm:pt modelId="{84B2C597-C2DA-4DDA-B290-1FE83714631B}" type="pres">
      <dgm:prSet presAssocID="{DD22FE04-8E29-42D2-A3CD-CDCA89EE9830}" presName="accent_1" presStyleCnt="0"/>
      <dgm:spPr/>
    </dgm:pt>
    <dgm:pt modelId="{08D83F4F-1159-4D4E-9A73-1E75C6777144}" type="pres">
      <dgm:prSet presAssocID="{DD22FE04-8E29-42D2-A3CD-CDCA89EE9830}" presName="accentRepeatNode" presStyleLbl="solidFgAcc1" presStyleIdx="0" presStyleCnt="7"/>
      <dgm:spPr/>
    </dgm:pt>
    <dgm:pt modelId="{1C541381-2ABF-4AB1-B3E5-34233C076C41}" type="pres">
      <dgm:prSet presAssocID="{C4BC03CB-39AA-4C6D-AA16-8C722D3B03B3}" presName="text_2" presStyleLbl="node1" presStyleIdx="1" presStyleCnt="7" custLinFactNeighborX="0">
        <dgm:presLayoutVars>
          <dgm:bulletEnabled val="1"/>
        </dgm:presLayoutVars>
      </dgm:prSet>
      <dgm:spPr/>
    </dgm:pt>
    <dgm:pt modelId="{35AFA5E9-E88A-44D8-A827-BA3E33215CAF}" type="pres">
      <dgm:prSet presAssocID="{C4BC03CB-39AA-4C6D-AA16-8C722D3B03B3}" presName="accent_2" presStyleCnt="0"/>
      <dgm:spPr/>
    </dgm:pt>
    <dgm:pt modelId="{47E96C9C-654A-4D37-84F0-B4B9996A141B}" type="pres">
      <dgm:prSet presAssocID="{C4BC03CB-39AA-4C6D-AA16-8C722D3B03B3}" presName="accentRepeatNode" presStyleLbl="solidFgAcc1" presStyleIdx="1" presStyleCnt="7"/>
      <dgm:spPr/>
    </dgm:pt>
    <dgm:pt modelId="{70CEBDB0-6C2F-4F2F-BD90-E9E52D5B87C6}" type="pres">
      <dgm:prSet presAssocID="{20CE9004-0EA9-4F93-85F2-50145A94B6A4}" presName="text_3" presStyleLbl="node1" presStyleIdx="2" presStyleCnt="7">
        <dgm:presLayoutVars>
          <dgm:bulletEnabled val="1"/>
        </dgm:presLayoutVars>
      </dgm:prSet>
      <dgm:spPr/>
    </dgm:pt>
    <dgm:pt modelId="{763910B9-E4B2-4B1D-AC4D-32B8871B36EE}" type="pres">
      <dgm:prSet presAssocID="{20CE9004-0EA9-4F93-85F2-50145A94B6A4}" presName="accent_3" presStyleCnt="0"/>
      <dgm:spPr/>
    </dgm:pt>
    <dgm:pt modelId="{EAC0B7CD-0E97-4C12-A6AA-432646E113FD}" type="pres">
      <dgm:prSet presAssocID="{20CE9004-0EA9-4F93-85F2-50145A94B6A4}" presName="accentRepeatNode" presStyleLbl="solidFgAcc1" presStyleIdx="2" presStyleCnt="7"/>
      <dgm:spPr/>
    </dgm:pt>
    <dgm:pt modelId="{3C1DC982-5D34-475B-B044-60413D13DF51}" type="pres">
      <dgm:prSet presAssocID="{36B29141-17E3-4AE7-AFA7-4F95CA735491}" presName="text_4" presStyleLbl="node1" presStyleIdx="3" presStyleCnt="7">
        <dgm:presLayoutVars>
          <dgm:bulletEnabled val="1"/>
        </dgm:presLayoutVars>
      </dgm:prSet>
      <dgm:spPr/>
    </dgm:pt>
    <dgm:pt modelId="{FC9D8505-C408-4657-A6A5-3719800D1F34}" type="pres">
      <dgm:prSet presAssocID="{36B29141-17E3-4AE7-AFA7-4F95CA735491}" presName="accent_4" presStyleCnt="0"/>
      <dgm:spPr/>
    </dgm:pt>
    <dgm:pt modelId="{5E341AE6-E5B6-4CDB-BD58-EC3E0770D2F9}" type="pres">
      <dgm:prSet presAssocID="{36B29141-17E3-4AE7-AFA7-4F95CA735491}" presName="accentRepeatNode" presStyleLbl="solidFgAcc1" presStyleIdx="3" presStyleCnt="7"/>
      <dgm:spPr/>
    </dgm:pt>
    <dgm:pt modelId="{536ACAE9-9246-4564-9CAD-3FA6D5AE7824}" type="pres">
      <dgm:prSet presAssocID="{A6539F82-A4A9-4A00-8413-52EBBB480F9A}" presName="text_5" presStyleLbl="node1" presStyleIdx="4" presStyleCnt="7">
        <dgm:presLayoutVars>
          <dgm:bulletEnabled val="1"/>
        </dgm:presLayoutVars>
      </dgm:prSet>
      <dgm:spPr/>
    </dgm:pt>
    <dgm:pt modelId="{38DBD8EE-B271-4A71-B7E3-2D6D3E0B2278}" type="pres">
      <dgm:prSet presAssocID="{A6539F82-A4A9-4A00-8413-52EBBB480F9A}" presName="accent_5" presStyleCnt="0"/>
      <dgm:spPr/>
    </dgm:pt>
    <dgm:pt modelId="{08557206-5BA9-4D5C-9BD8-B2941F46EA9A}" type="pres">
      <dgm:prSet presAssocID="{A6539F82-A4A9-4A00-8413-52EBBB480F9A}" presName="accentRepeatNode" presStyleLbl="solidFgAcc1" presStyleIdx="4" presStyleCnt="7"/>
      <dgm:spPr/>
    </dgm:pt>
    <dgm:pt modelId="{3FA52958-5B03-47E5-BAAF-11091ECD1B66}" type="pres">
      <dgm:prSet presAssocID="{2805FD64-E7A1-49FE-9F52-C7BF6779D43C}" presName="text_6" presStyleLbl="node1" presStyleIdx="5" presStyleCnt="7">
        <dgm:presLayoutVars>
          <dgm:bulletEnabled val="1"/>
        </dgm:presLayoutVars>
      </dgm:prSet>
      <dgm:spPr/>
    </dgm:pt>
    <dgm:pt modelId="{11EF0E11-18A3-4937-8EC8-071407CAA77C}" type="pres">
      <dgm:prSet presAssocID="{2805FD64-E7A1-49FE-9F52-C7BF6779D43C}" presName="accent_6" presStyleCnt="0"/>
      <dgm:spPr/>
    </dgm:pt>
    <dgm:pt modelId="{5A641DEA-F37A-4D37-AC31-A55CB420CDC7}" type="pres">
      <dgm:prSet presAssocID="{2805FD64-E7A1-49FE-9F52-C7BF6779D43C}" presName="accentRepeatNode" presStyleLbl="solidFgAcc1" presStyleIdx="5" presStyleCnt="7"/>
      <dgm:spPr/>
    </dgm:pt>
    <dgm:pt modelId="{3AA22513-063A-418B-B333-FD5A011AEE7A}" type="pres">
      <dgm:prSet presAssocID="{7BFBA823-321A-4B6E-8C02-79891FE51049}" presName="text_7" presStyleLbl="node1" presStyleIdx="6" presStyleCnt="7">
        <dgm:presLayoutVars>
          <dgm:bulletEnabled val="1"/>
        </dgm:presLayoutVars>
      </dgm:prSet>
      <dgm:spPr/>
    </dgm:pt>
    <dgm:pt modelId="{84D3B585-7695-4B64-94A3-14D3048AD3D7}" type="pres">
      <dgm:prSet presAssocID="{7BFBA823-321A-4B6E-8C02-79891FE51049}" presName="accent_7" presStyleCnt="0"/>
      <dgm:spPr/>
    </dgm:pt>
    <dgm:pt modelId="{F00D7C4A-6D1C-4DC7-89B4-2E7543018316}" type="pres">
      <dgm:prSet presAssocID="{7BFBA823-321A-4B6E-8C02-79891FE51049}" presName="accentRepeatNode" presStyleLbl="solidFgAcc1" presStyleIdx="6" presStyleCnt="7"/>
      <dgm:spPr/>
    </dgm:pt>
  </dgm:ptLst>
  <dgm:cxnLst>
    <dgm:cxn modelId="{42EEA402-FB40-4160-B149-754B501CA66C}" srcId="{34D9ED83-E1B7-4943-8589-13BAE761BD83}" destId="{20CE9004-0EA9-4F93-85F2-50145A94B6A4}" srcOrd="2" destOrd="0" parTransId="{140B583E-D5D6-416B-87BA-C092D7ACDA1A}" sibTransId="{7B9C0DE6-434C-43DC-AF53-32291C3BEF64}"/>
    <dgm:cxn modelId="{13E3BA09-C5A7-4D56-974B-9006BB730A86}" type="presOf" srcId="{DD22FE04-8E29-42D2-A3CD-CDCA89EE9830}" destId="{1B249531-A574-4E3F-AABB-0BC0D9AE5F77}" srcOrd="0" destOrd="0" presId="urn:microsoft.com/office/officeart/2008/layout/VerticalCurvedList"/>
    <dgm:cxn modelId="{F0880F10-C176-43C1-8196-F6E3B559AE12}" type="presOf" srcId="{A6539F82-A4A9-4A00-8413-52EBBB480F9A}" destId="{536ACAE9-9246-4564-9CAD-3FA6D5AE7824}" srcOrd="0" destOrd="0" presId="urn:microsoft.com/office/officeart/2008/layout/VerticalCurvedList"/>
    <dgm:cxn modelId="{6DBA361F-51C4-4AC2-8A4A-CF8618380ECD}" type="presOf" srcId="{20CE9004-0EA9-4F93-85F2-50145A94B6A4}" destId="{70CEBDB0-6C2F-4F2F-BD90-E9E52D5B87C6}" srcOrd="0" destOrd="0" presId="urn:microsoft.com/office/officeart/2008/layout/VerticalCurvedList"/>
    <dgm:cxn modelId="{9E3BBD20-2B30-4EE3-9807-60354FE4438C}" type="presOf" srcId="{36B29141-17E3-4AE7-AFA7-4F95CA735491}" destId="{3C1DC982-5D34-475B-B044-60413D13DF51}" srcOrd="0" destOrd="0" presId="urn:microsoft.com/office/officeart/2008/layout/VerticalCurvedList"/>
    <dgm:cxn modelId="{2B833529-81A1-4F68-AD95-BA1BC895EFC6}" srcId="{34D9ED83-E1B7-4943-8589-13BAE761BD83}" destId="{2805FD64-E7A1-49FE-9F52-C7BF6779D43C}" srcOrd="5" destOrd="0" parTransId="{DB09CCCB-65CD-4293-A346-37745ACA39D5}" sibTransId="{3148D3E2-6DB7-4FC4-BB03-B501AAF99FE3}"/>
    <dgm:cxn modelId="{BCCEB733-25A3-499B-9FE6-6E92F8847D9D}" type="presOf" srcId="{EA138A95-4D1F-4A9E-9D53-3750E3AAF3C2}" destId="{BE18204D-F515-4C44-95E9-0E65785FB00F}" srcOrd="0" destOrd="0" presId="urn:microsoft.com/office/officeart/2008/layout/VerticalCurvedList"/>
    <dgm:cxn modelId="{BF53285E-03D3-4772-B2F2-47059A12F3D6}" srcId="{34D9ED83-E1B7-4943-8589-13BAE761BD83}" destId="{DD22FE04-8E29-42D2-A3CD-CDCA89EE9830}" srcOrd="0" destOrd="0" parTransId="{F2DEB430-7B58-4F4F-8BA7-AFDEDB3D8190}" sibTransId="{EA138A95-4D1F-4A9E-9D53-3750E3AAF3C2}"/>
    <dgm:cxn modelId="{07E57A4B-4AAB-4B98-A577-43C11FF56849}" srcId="{34D9ED83-E1B7-4943-8589-13BAE761BD83}" destId="{A6539F82-A4A9-4A00-8413-52EBBB480F9A}" srcOrd="4" destOrd="0" parTransId="{BAE4DF34-D26F-4865-A651-D796AA73F686}" sibTransId="{BA0147EF-70DF-40D0-BCCD-C4C3A2A63517}"/>
    <dgm:cxn modelId="{2304BC7F-48C5-4D18-A227-F581EED32F76}" srcId="{34D9ED83-E1B7-4943-8589-13BAE761BD83}" destId="{7BFBA823-321A-4B6E-8C02-79891FE51049}" srcOrd="6" destOrd="0" parTransId="{2DDAC4D1-150A-4F9A-8BFE-D0B13748BE2C}" sibTransId="{D34EF502-CCDF-4A06-9B08-2648A495CDC6}"/>
    <dgm:cxn modelId="{E7C4DB82-0D4A-4E36-9D1D-151D2FD45BA8}" srcId="{34D9ED83-E1B7-4943-8589-13BAE761BD83}" destId="{36B29141-17E3-4AE7-AFA7-4F95CA735491}" srcOrd="3" destOrd="0" parTransId="{6DAF7CBE-F368-4B24-9A03-2D5D1DEE112A}" sibTransId="{2C5C57A0-34E2-4B15-8C21-2D23FBC41511}"/>
    <dgm:cxn modelId="{F2947489-9CF3-40D6-A7D0-9B9A3E810DF1}" type="presOf" srcId="{7BFBA823-321A-4B6E-8C02-79891FE51049}" destId="{3AA22513-063A-418B-B333-FD5A011AEE7A}" srcOrd="0" destOrd="0" presId="urn:microsoft.com/office/officeart/2008/layout/VerticalCurvedList"/>
    <dgm:cxn modelId="{A1F26B92-2AD3-48DA-8304-3AD606DAA76F}" type="presOf" srcId="{C4BC03CB-39AA-4C6D-AA16-8C722D3B03B3}" destId="{1C541381-2ABF-4AB1-B3E5-34233C076C41}" srcOrd="0" destOrd="0" presId="urn:microsoft.com/office/officeart/2008/layout/VerticalCurvedList"/>
    <dgm:cxn modelId="{AB8050B3-EC0C-485B-BD71-2A338B6309E8}" type="presOf" srcId="{34D9ED83-E1B7-4943-8589-13BAE761BD83}" destId="{A676786C-29B4-44C4-99AA-82885F928D4A}" srcOrd="0" destOrd="0" presId="urn:microsoft.com/office/officeart/2008/layout/VerticalCurvedList"/>
    <dgm:cxn modelId="{A3950CBC-3B0E-42D1-AC89-C9B5F325F1EE}" srcId="{34D9ED83-E1B7-4943-8589-13BAE761BD83}" destId="{C4BC03CB-39AA-4C6D-AA16-8C722D3B03B3}" srcOrd="1" destOrd="0" parTransId="{277AEF6F-1CD3-4807-B0AC-7612517B4416}" sibTransId="{B433D5E8-13B7-4D94-B603-174FCBF7BAEA}"/>
    <dgm:cxn modelId="{91728AE1-EE5D-4DFB-A599-0CD158B896D7}" type="presOf" srcId="{2805FD64-E7A1-49FE-9F52-C7BF6779D43C}" destId="{3FA52958-5B03-47E5-BAAF-11091ECD1B66}" srcOrd="0" destOrd="0" presId="urn:microsoft.com/office/officeart/2008/layout/VerticalCurvedList"/>
    <dgm:cxn modelId="{05C48F40-51E0-49BD-9E42-F3123223E008}" type="presParOf" srcId="{A676786C-29B4-44C4-99AA-82885F928D4A}" destId="{300C104C-56BC-4622-A136-8289C74819BD}" srcOrd="0" destOrd="0" presId="urn:microsoft.com/office/officeart/2008/layout/VerticalCurvedList"/>
    <dgm:cxn modelId="{F0D92BCD-5411-43C0-8E47-416B874F1AB8}" type="presParOf" srcId="{300C104C-56BC-4622-A136-8289C74819BD}" destId="{24D8690E-B6DE-43F6-A1F8-D06CF2663640}" srcOrd="0" destOrd="0" presId="urn:microsoft.com/office/officeart/2008/layout/VerticalCurvedList"/>
    <dgm:cxn modelId="{370422C4-9820-439C-981F-F8B91E2C02D4}" type="presParOf" srcId="{24D8690E-B6DE-43F6-A1F8-D06CF2663640}" destId="{71ADA0E0-934D-45FA-91B4-7DCA3BA6ACE0}" srcOrd="0" destOrd="0" presId="urn:microsoft.com/office/officeart/2008/layout/VerticalCurvedList"/>
    <dgm:cxn modelId="{5CC523F2-1DBB-495C-B477-5D7EB15E494E}" type="presParOf" srcId="{24D8690E-B6DE-43F6-A1F8-D06CF2663640}" destId="{BE18204D-F515-4C44-95E9-0E65785FB00F}" srcOrd="1" destOrd="0" presId="urn:microsoft.com/office/officeart/2008/layout/VerticalCurvedList"/>
    <dgm:cxn modelId="{AA6E0E31-DBF1-4DF3-B8F1-113CDC65F911}" type="presParOf" srcId="{24D8690E-B6DE-43F6-A1F8-D06CF2663640}" destId="{E63DABE7-9962-41C6-BA61-2BA7762726CA}" srcOrd="2" destOrd="0" presId="urn:microsoft.com/office/officeart/2008/layout/VerticalCurvedList"/>
    <dgm:cxn modelId="{57A0E198-8F69-49BF-8598-FC30D25923A7}" type="presParOf" srcId="{24D8690E-B6DE-43F6-A1F8-D06CF2663640}" destId="{38644FCB-323F-4B18-8A27-6DC9D38F10A5}" srcOrd="3" destOrd="0" presId="urn:microsoft.com/office/officeart/2008/layout/VerticalCurvedList"/>
    <dgm:cxn modelId="{4B3073FD-4C76-4199-958E-3880B6B28B71}" type="presParOf" srcId="{300C104C-56BC-4622-A136-8289C74819BD}" destId="{1B249531-A574-4E3F-AABB-0BC0D9AE5F77}" srcOrd="1" destOrd="0" presId="urn:microsoft.com/office/officeart/2008/layout/VerticalCurvedList"/>
    <dgm:cxn modelId="{6696B4F6-531B-4980-A18F-D1D9655AE072}" type="presParOf" srcId="{300C104C-56BC-4622-A136-8289C74819BD}" destId="{84B2C597-C2DA-4DDA-B290-1FE83714631B}" srcOrd="2" destOrd="0" presId="urn:microsoft.com/office/officeart/2008/layout/VerticalCurvedList"/>
    <dgm:cxn modelId="{25F2C4B8-38A7-42D9-8D0A-350E3FB84F47}" type="presParOf" srcId="{84B2C597-C2DA-4DDA-B290-1FE83714631B}" destId="{08D83F4F-1159-4D4E-9A73-1E75C6777144}" srcOrd="0" destOrd="0" presId="urn:microsoft.com/office/officeart/2008/layout/VerticalCurvedList"/>
    <dgm:cxn modelId="{6940FAA2-6248-44C2-829A-E5F31C39DB98}" type="presParOf" srcId="{300C104C-56BC-4622-A136-8289C74819BD}" destId="{1C541381-2ABF-4AB1-B3E5-34233C076C41}" srcOrd="3" destOrd="0" presId="urn:microsoft.com/office/officeart/2008/layout/VerticalCurvedList"/>
    <dgm:cxn modelId="{D57C4004-40DC-4F89-ADD2-EC1100005E12}" type="presParOf" srcId="{300C104C-56BC-4622-A136-8289C74819BD}" destId="{35AFA5E9-E88A-44D8-A827-BA3E33215CAF}" srcOrd="4" destOrd="0" presId="urn:microsoft.com/office/officeart/2008/layout/VerticalCurvedList"/>
    <dgm:cxn modelId="{6B76682C-60E9-4F92-AC75-518C32C29C70}" type="presParOf" srcId="{35AFA5E9-E88A-44D8-A827-BA3E33215CAF}" destId="{47E96C9C-654A-4D37-84F0-B4B9996A141B}" srcOrd="0" destOrd="0" presId="urn:microsoft.com/office/officeart/2008/layout/VerticalCurvedList"/>
    <dgm:cxn modelId="{65912556-DBA2-40B0-B13E-519A28EC9906}" type="presParOf" srcId="{300C104C-56BC-4622-A136-8289C74819BD}" destId="{70CEBDB0-6C2F-4F2F-BD90-E9E52D5B87C6}" srcOrd="5" destOrd="0" presId="urn:microsoft.com/office/officeart/2008/layout/VerticalCurvedList"/>
    <dgm:cxn modelId="{DC5D3908-EC1A-4A66-AAD5-0AFF544F0111}" type="presParOf" srcId="{300C104C-56BC-4622-A136-8289C74819BD}" destId="{763910B9-E4B2-4B1D-AC4D-32B8871B36EE}" srcOrd="6" destOrd="0" presId="urn:microsoft.com/office/officeart/2008/layout/VerticalCurvedList"/>
    <dgm:cxn modelId="{2DAA0B09-7F7D-44C8-8EB3-F9D765684219}" type="presParOf" srcId="{763910B9-E4B2-4B1D-AC4D-32B8871B36EE}" destId="{EAC0B7CD-0E97-4C12-A6AA-432646E113FD}" srcOrd="0" destOrd="0" presId="urn:microsoft.com/office/officeart/2008/layout/VerticalCurvedList"/>
    <dgm:cxn modelId="{B24AE98A-E16E-481D-8494-9212E01D6534}" type="presParOf" srcId="{300C104C-56BC-4622-A136-8289C74819BD}" destId="{3C1DC982-5D34-475B-B044-60413D13DF51}" srcOrd="7" destOrd="0" presId="urn:microsoft.com/office/officeart/2008/layout/VerticalCurvedList"/>
    <dgm:cxn modelId="{4CCDB0D1-5469-478B-BF0C-AEA6E0679305}" type="presParOf" srcId="{300C104C-56BC-4622-A136-8289C74819BD}" destId="{FC9D8505-C408-4657-A6A5-3719800D1F34}" srcOrd="8" destOrd="0" presId="urn:microsoft.com/office/officeart/2008/layout/VerticalCurvedList"/>
    <dgm:cxn modelId="{AD330054-7DFD-4FDE-8C05-5EE7A28F114E}" type="presParOf" srcId="{FC9D8505-C408-4657-A6A5-3719800D1F34}" destId="{5E341AE6-E5B6-4CDB-BD58-EC3E0770D2F9}" srcOrd="0" destOrd="0" presId="urn:microsoft.com/office/officeart/2008/layout/VerticalCurvedList"/>
    <dgm:cxn modelId="{323BE7C2-5200-43F5-B9B0-9780AD7BB9E6}" type="presParOf" srcId="{300C104C-56BC-4622-A136-8289C74819BD}" destId="{536ACAE9-9246-4564-9CAD-3FA6D5AE7824}" srcOrd="9" destOrd="0" presId="urn:microsoft.com/office/officeart/2008/layout/VerticalCurvedList"/>
    <dgm:cxn modelId="{09EFF762-7B45-40D9-872A-170E66ABA08C}" type="presParOf" srcId="{300C104C-56BC-4622-A136-8289C74819BD}" destId="{38DBD8EE-B271-4A71-B7E3-2D6D3E0B2278}" srcOrd="10" destOrd="0" presId="urn:microsoft.com/office/officeart/2008/layout/VerticalCurvedList"/>
    <dgm:cxn modelId="{38E5FFC5-77F3-4E2A-B3C1-E20D0C125EE0}" type="presParOf" srcId="{38DBD8EE-B271-4A71-B7E3-2D6D3E0B2278}" destId="{08557206-5BA9-4D5C-9BD8-B2941F46EA9A}" srcOrd="0" destOrd="0" presId="urn:microsoft.com/office/officeart/2008/layout/VerticalCurvedList"/>
    <dgm:cxn modelId="{91640A0C-9E9D-402B-8F32-1C4F91B26531}" type="presParOf" srcId="{300C104C-56BC-4622-A136-8289C74819BD}" destId="{3FA52958-5B03-47E5-BAAF-11091ECD1B66}" srcOrd="11" destOrd="0" presId="urn:microsoft.com/office/officeart/2008/layout/VerticalCurvedList"/>
    <dgm:cxn modelId="{490B24EA-AB2D-40E7-9D1E-2C29FAE8A247}" type="presParOf" srcId="{300C104C-56BC-4622-A136-8289C74819BD}" destId="{11EF0E11-18A3-4937-8EC8-071407CAA77C}" srcOrd="12" destOrd="0" presId="urn:microsoft.com/office/officeart/2008/layout/VerticalCurvedList"/>
    <dgm:cxn modelId="{E6A2C7C0-0C37-45F1-AEBB-947AF6F7D765}" type="presParOf" srcId="{11EF0E11-18A3-4937-8EC8-071407CAA77C}" destId="{5A641DEA-F37A-4D37-AC31-A55CB420CDC7}" srcOrd="0" destOrd="0" presId="urn:microsoft.com/office/officeart/2008/layout/VerticalCurvedList"/>
    <dgm:cxn modelId="{43F24CBB-F166-437D-A88E-42A27887375F}" type="presParOf" srcId="{300C104C-56BC-4622-A136-8289C74819BD}" destId="{3AA22513-063A-418B-B333-FD5A011AEE7A}" srcOrd="13" destOrd="0" presId="urn:microsoft.com/office/officeart/2008/layout/VerticalCurvedList"/>
    <dgm:cxn modelId="{78D56163-8B35-4818-91E2-53BBBC428CB2}" type="presParOf" srcId="{300C104C-56BC-4622-A136-8289C74819BD}" destId="{84D3B585-7695-4B64-94A3-14D3048AD3D7}" srcOrd="14" destOrd="0" presId="urn:microsoft.com/office/officeart/2008/layout/VerticalCurvedList"/>
    <dgm:cxn modelId="{08E26629-8522-4C2B-BE76-8C44CFC83498}" type="presParOf" srcId="{84D3B585-7695-4B64-94A3-14D3048AD3D7}" destId="{F00D7C4A-6D1C-4DC7-89B4-2E754301831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D9ED83-E1B7-4943-8589-13BAE761BD8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DD22FE04-8E29-42D2-A3CD-CDCA89EE9830}">
      <dgm:prSet phldrT="[Text]"/>
      <dgm:spPr/>
      <dgm:t>
        <a:bodyPr/>
        <a:lstStyle/>
        <a:p>
          <a:r>
            <a:rPr lang="de-DE" noProof="0" dirty="0"/>
            <a:t>Biofluidmechanik – Mechanik biologischer Systeme </a:t>
          </a:r>
        </a:p>
      </dgm:t>
    </dgm:pt>
    <dgm:pt modelId="{F2DEB430-7B58-4F4F-8BA7-AFDEDB3D8190}" type="parTrans" cxnId="{BF53285E-03D3-4772-B2F2-47059A12F3D6}">
      <dgm:prSet/>
      <dgm:spPr/>
      <dgm:t>
        <a:bodyPr/>
        <a:lstStyle/>
        <a:p>
          <a:endParaRPr lang="de-DE" noProof="0" dirty="0"/>
        </a:p>
      </dgm:t>
    </dgm:pt>
    <dgm:pt modelId="{EA138A95-4D1F-4A9E-9D53-3750E3AAF3C2}" type="sibTrans" cxnId="{BF53285E-03D3-4772-B2F2-47059A12F3D6}">
      <dgm:prSet/>
      <dgm:spPr/>
      <dgm:t>
        <a:bodyPr/>
        <a:lstStyle/>
        <a:p>
          <a:endParaRPr lang="de-DE" noProof="0" dirty="0"/>
        </a:p>
      </dgm:t>
    </dgm:pt>
    <dgm:pt modelId="{C4BC03CB-39AA-4C6D-AA16-8C722D3B03B3}">
      <dgm:prSet phldrT="[Text]"/>
      <dgm:spPr/>
      <dgm:t>
        <a:bodyPr/>
        <a:lstStyle/>
        <a:p>
          <a:r>
            <a:rPr lang="de-DE" noProof="0" dirty="0"/>
            <a:t>Aufgabe des Blutkreislaufs – Transport (Stoffe, Wärme), Kraft</a:t>
          </a:r>
        </a:p>
      </dgm:t>
    </dgm:pt>
    <dgm:pt modelId="{277AEF6F-1CD3-4807-B0AC-7612517B4416}" type="parTrans" cxnId="{A3950CBC-3B0E-42D1-AC89-C9B5F325F1EE}">
      <dgm:prSet/>
      <dgm:spPr/>
      <dgm:t>
        <a:bodyPr/>
        <a:lstStyle/>
        <a:p>
          <a:endParaRPr lang="de-DE" noProof="0" dirty="0"/>
        </a:p>
      </dgm:t>
    </dgm:pt>
    <dgm:pt modelId="{B433D5E8-13B7-4D94-B603-174FCBF7BAEA}" type="sibTrans" cxnId="{A3950CBC-3B0E-42D1-AC89-C9B5F325F1EE}">
      <dgm:prSet/>
      <dgm:spPr/>
      <dgm:t>
        <a:bodyPr/>
        <a:lstStyle/>
        <a:p>
          <a:endParaRPr lang="de-DE" noProof="0" dirty="0"/>
        </a:p>
      </dgm:t>
    </dgm:pt>
    <dgm:pt modelId="{20CE9004-0EA9-4F93-85F2-50145A94B6A4}">
      <dgm:prSet phldrT="[Text]"/>
      <dgm:spPr/>
      <dgm:t>
        <a:bodyPr/>
        <a:lstStyle/>
        <a:p>
          <a:r>
            <a:rPr lang="de-DE" noProof="0" dirty="0"/>
            <a:t>Transportmechanismen – Diffusion &amp; Konvektion</a:t>
          </a:r>
        </a:p>
      </dgm:t>
    </dgm:pt>
    <dgm:pt modelId="{140B583E-D5D6-416B-87BA-C092D7ACDA1A}" type="parTrans" cxnId="{42EEA402-FB40-4160-B149-754B501CA66C}">
      <dgm:prSet/>
      <dgm:spPr/>
      <dgm:t>
        <a:bodyPr/>
        <a:lstStyle/>
        <a:p>
          <a:endParaRPr lang="de-DE" noProof="0" dirty="0"/>
        </a:p>
      </dgm:t>
    </dgm:pt>
    <dgm:pt modelId="{7B9C0DE6-434C-43DC-AF53-32291C3BEF64}" type="sibTrans" cxnId="{42EEA402-FB40-4160-B149-754B501CA66C}">
      <dgm:prSet/>
      <dgm:spPr/>
      <dgm:t>
        <a:bodyPr/>
        <a:lstStyle/>
        <a:p>
          <a:endParaRPr lang="de-DE" noProof="0" dirty="0"/>
        </a:p>
      </dgm:t>
    </dgm:pt>
    <dgm:pt modelId="{36B29141-17E3-4AE7-AFA7-4F95CA735491}">
      <dgm:prSet phldrT="[Text]"/>
      <dgm:spPr/>
      <dgm:t>
        <a:bodyPr/>
        <a:lstStyle/>
        <a:p>
          <a:r>
            <a:rPr lang="de-DE" noProof="0" dirty="0" err="1"/>
            <a:t>Fick’sches</a:t>
          </a:r>
          <a:r>
            <a:rPr lang="de-DE" noProof="0" dirty="0"/>
            <a:t> Gesetz für Teilchenstrom</a:t>
          </a:r>
        </a:p>
      </dgm:t>
    </dgm:pt>
    <dgm:pt modelId="{6DAF7CBE-F368-4B24-9A03-2D5D1DEE112A}" type="parTrans" cxnId="{E7C4DB82-0D4A-4E36-9D1D-151D2FD45BA8}">
      <dgm:prSet/>
      <dgm:spPr/>
      <dgm:t>
        <a:bodyPr/>
        <a:lstStyle/>
        <a:p>
          <a:endParaRPr lang="de-DE" noProof="0" dirty="0"/>
        </a:p>
      </dgm:t>
    </dgm:pt>
    <dgm:pt modelId="{2C5C57A0-34E2-4B15-8C21-2D23FBC41511}" type="sibTrans" cxnId="{E7C4DB82-0D4A-4E36-9D1D-151D2FD45BA8}">
      <dgm:prSet/>
      <dgm:spPr/>
      <dgm:t>
        <a:bodyPr/>
        <a:lstStyle/>
        <a:p>
          <a:endParaRPr lang="de-DE" noProof="0" dirty="0"/>
        </a:p>
      </dgm:t>
    </dgm:pt>
    <dgm:pt modelId="{A6539F82-A4A9-4A00-8413-52EBBB480F9A}">
      <dgm:prSet phldrT="[Text]"/>
      <dgm:spPr/>
      <dgm:t>
        <a:bodyPr/>
        <a:lstStyle/>
        <a:p>
          <a:r>
            <a:rPr lang="de-DE" noProof="0" dirty="0"/>
            <a:t>Gleich- und Gegenstrom (Diffusion + Konvektion)</a:t>
          </a:r>
        </a:p>
      </dgm:t>
    </dgm:pt>
    <dgm:pt modelId="{BAE4DF34-D26F-4865-A651-D796AA73F686}" type="parTrans" cxnId="{07E57A4B-4AAB-4B98-A577-43C11FF56849}">
      <dgm:prSet/>
      <dgm:spPr/>
      <dgm:t>
        <a:bodyPr/>
        <a:lstStyle/>
        <a:p>
          <a:endParaRPr lang="de-DE" noProof="0" dirty="0"/>
        </a:p>
      </dgm:t>
    </dgm:pt>
    <dgm:pt modelId="{BA0147EF-70DF-40D0-BCCD-C4C3A2A63517}" type="sibTrans" cxnId="{07E57A4B-4AAB-4B98-A577-43C11FF56849}">
      <dgm:prSet/>
      <dgm:spPr/>
      <dgm:t>
        <a:bodyPr/>
        <a:lstStyle/>
        <a:p>
          <a:endParaRPr lang="de-DE" noProof="0" dirty="0"/>
        </a:p>
      </dgm:t>
    </dgm:pt>
    <dgm:pt modelId="{A676786C-29B4-44C4-99AA-82885F928D4A}" type="pres">
      <dgm:prSet presAssocID="{34D9ED83-E1B7-4943-8589-13BAE761BD83}" presName="Name0" presStyleCnt="0">
        <dgm:presLayoutVars>
          <dgm:chMax val="7"/>
          <dgm:chPref val="7"/>
          <dgm:dir/>
        </dgm:presLayoutVars>
      </dgm:prSet>
      <dgm:spPr/>
    </dgm:pt>
    <dgm:pt modelId="{300C104C-56BC-4622-A136-8289C74819BD}" type="pres">
      <dgm:prSet presAssocID="{34D9ED83-E1B7-4943-8589-13BAE761BD83}" presName="Name1" presStyleCnt="0"/>
      <dgm:spPr/>
    </dgm:pt>
    <dgm:pt modelId="{24D8690E-B6DE-43F6-A1F8-D06CF2663640}" type="pres">
      <dgm:prSet presAssocID="{34D9ED83-E1B7-4943-8589-13BAE761BD83}" presName="cycle" presStyleCnt="0"/>
      <dgm:spPr/>
    </dgm:pt>
    <dgm:pt modelId="{71ADA0E0-934D-45FA-91B4-7DCA3BA6ACE0}" type="pres">
      <dgm:prSet presAssocID="{34D9ED83-E1B7-4943-8589-13BAE761BD83}" presName="srcNode" presStyleLbl="node1" presStyleIdx="0" presStyleCnt="5"/>
      <dgm:spPr/>
    </dgm:pt>
    <dgm:pt modelId="{BE18204D-F515-4C44-95E9-0E65785FB00F}" type="pres">
      <dgm:prSet presAssocID="{34D9ED83-E1B7-4943-8589-13BAE761BD83}" presName="conn" presStyleLbl="parChTrans1D2" presStyleIdx="0" presStyleCnt="1"/>
      <dgm:spPr/>
    </dgm:pt>
    <dgm:pt modelId="{E63DABE7-9962-41C6-BA61-2BA7762726CA}" type="pres">
      <dgm:prSet presAssocID="{34D9ED83-E1B7-4943-8589-13BAE761BD83}" presName="extraNode" presStyleLbl="node1" presStyleIdx="0" presStyleCnt="5"/>
      <dgm:spPr/>
    </dgm:pt>
    <dgm:pt modelId="{38644FCB-323F-4B18-8A27-6DC9D38F10A5}" type="pres">
      <dgm:prSet presAssocID="{34D9ED83-E1B7-4943-8589-13BAE761BD83}" presName="dstNode" presStyleLbl="node1" presStyleIdx="0" presStyleCnt="5"/>
      <dgm:spPr/>
    </dgm:pt>
    <dgm:pt modelId="{1B249531-A574-4E3F-AABB-0BC0D9AE5F77}" type="pres">
      <dgm:prSet presAssocID="{DD22FE04-8E29-42D2-A3CD-CDCA89EE9830}" presName="text_1" presStyleLbl="node1" presStyleIdx="0" presStyleCnt="5">
        <dgm:presLayoutVars>
          <dgm:bulletEnabled val="1"/>
        </dgm:presLayoutVars>
      </dgm:prSet>
      <dgm:spPr/>
    </dgm:pt>
    <dgm:pt modelId="{84B2C597-C2DA-4DDA-B290-1FE83714631B}" type="pres">
      <dgm:prSet presAssocID="{DD22FE04-8E29-42D2-A3CD-CDCA89EE9830}" presName="accent_1" presStyleCnt="0"/>
      <dgm:spPr/>
    </dgm:pt>
    <dgm:pt modelId="{08D83F4F-1159-4D4E-9A73-1E75C6777144}" type="pres">
      <dgm:prSet presAssocID="{DD22FE04-8E29-42D2-A3CD-CDCA89EE9830}" presName="accentRepeatNode" presStyleLbl="solidFgAcc1" presStyleIdx="0" presStyleCnt="5"/>
      <dgm:spPr/>
    </dgm:pt>
    <dgm:pt modelId="{1C541381-2ABF-4AB1-B3E5-34233C076C41}" type="pres">
      <dgm:prSet presAssocID="{C4BC03CB-39AA-4C6D-AA16-8C722D3B03B3}" presName="text_2" presStyleLbl="node1" presStyleIdx="1" presStyleCnt="5">
        <dgm:presLayoutVars>
          <dgm:bulletEnabled val="1"/>
        </dgm:presLayoutVars>
      </dgm:prSet>
      <dgm:spPr/>
    </dgm:pt>
    <dgm:pt modelId="{35AFA5E9-E88A-44D8-A827-BA3E33215CAF}" type="pres">
      <dgm:prSet presAssocID="{C4BC03CB-39AA-4C6D-AA16-8C722D3B03B3}" presName="accent_2" presStyleCnt="0"/>
      <dgm:spPr/>
    </dgm:pt>
    <dgm:pt modelId="{47E96C9C-654A-4D37-84F0-B4B9996A141B}" type="pres">
      <dgm:prSet presAssocID="{C4BC03CB-39AA-4C6D-AA16-8C722D3B03B3}" presName="accentRepeatNode" presStyleLbl="solidFgAcc1" presStyleIdx="1" presStyleCnt="5"/>
      <dgm:spPr/>
    </dgm:pt>
    <dgm:pt modelId="{70CEBDB0-6C2F-4F2F-BD90-E9E52D5B87C6}" type="pres">
      <dgm:prSet presAssocID="{20CE9004-0EA9-4F93-85F2-50145A94B6A4}" presName="text_3" presStyleLbl="node1" presStyleIdx="2" presStyleCnt="5">
        <dgm:presLayoutVars>
          <dgm:bulletEnabled val="1"/>
        </dgm:presLayoutVars>
      </dgm:prSet>
      <dgm:spPr/>
    </dgm:pt>
    <dgm:pt modelId="{763910B9-E4B2-4B1D-AC4D-32B8871B36EE}" type="pres">
      <dgm:prSet presAssocID="{20CE9004-0EA9-4F93-85F2-50145A94B6A4}" presName="accent_3" presStyleCnt="0"/>
      <dgm:spPr/>
    </dgm:pt>
    <dgm:pt modelId="{EAC0B7CD-0E97-4C12-A6AA-432646E113FD}" type="pres">
      <dgm:prSet presAssocID="{20CE9004-0EA9-4F93-85F2-50145A94B6A4}" presName="accentRepeatNode" presStyleLbl="solidFgAcc1" presStyleIdx="2" presStyleCnt="5"/>
      <dgm:spPr/>
    </dgm:pt>
    <dgm:pt modelId="{3C1DC982-5D34-475B-B044-60413D13DF51}" type="pres">
      <dgm:prSet presAssocID="{36B29141-17E3-4AE7-AFA7-4F95CA735491}" presName="text_4" presStyleLbl="node1" presStyleIdx="3" presStyleCnt="5">
        <dgm:presLayoutVars>
          <dgm:bulletEnabled val="1"/>
        </dgm:presLayoutVars>
      </dgm:prSet>
      <dgm:spPr/>
    </dgm:pt>
    <dgm:pt modelId="{FC9D8505-C408-4657-A6A5-3719800D1F34}" type="pres">
      <dgm:prSet presAssocID="{36B29141-17E3-4AE7-AFA7-4F95CA735491}" presName="accent_4" presStyleCnt="0"/>
      <dgm:spPr/>
    </dgm:pt>
    <dgm:pt modelId="{5E341AE6-E5B6-4CDB-BD58-EC3E0770D2F9}" type="pres">
      <dgm:prSet presAssocID="{36B29141-17E3-4AE7-AFA7-4F95CA735491}" presName="accentRepeatNode" presStyleLbl="solidFgAcc1" presStyleIdx="3" presStyleCnt="5"/>
      <dgm:spPr/>
    </dgm:pt>
    <dgm:pt modelId="{536ACAE9-9246-4564-9CAD-3FA6D5AE7824}" type="pres">
      <dgm:prSet presAssocID="{A6539F82-A4A9-4A00-8413-52EBBB480F9A}" presName="text_5" presStyleLbl="node1" presStyleIdx="4" presStyleCnt="5">
        <dgm:presLayoutVars>
          <dgm:bulletEnabled val="1"/>
        </dgm:presLayoutVars>
      </dgm:prSet>
      <dgm:spPr/>
    </dgm:pt>
    <dgm:pt modelId="{38DBD8EE-B271-4A71-B7E3-2D6D3E0B2278}" type="pres">
      <dgm:prSet presAssocID="{A6539F82-A4A9-4A00-8413-52EBBB480F9A}" presName="accent_5" presStyleCnt="0"/>
      <dgm:spPr/>
    </dgm:pt>
    <dgm:pt modelId="{08557206-5BA9-4D5C-9BD8-B2941F46EA9A}" type="pres">
      <dgm:prSet presAssocID="{A6539F82-A4A9-4A00-8413-52EBBB480F9A}" presName="accentRepeatNode" presStyleLbl="solidFgAcc1" presStyleIdx="4" presStyleCnt="5"/>
      <dgm:spPr/>
    </dgm:pt>
  </dgm:ptLst>
  <dgm:cxnLst>
    <dgm:cxn modelId="{42EEA402-FB40-4160-B149-754B501CA66C}" srcId="{34D9ED83-E1B7-4943-8589-13BAE761BD83}" destId="{20CE9004-0EA9-4F93-85F2-50145A94B6A4}" srcOrd="2" destOrd="0" parTransId="{140B583E-D5D6-416B-87BA-C092D7ACDA1A}" sibTransId="{7B9C0DE6-434C-43DC-AF53-32291C3BEF64}"/>
    <dgm:cxn modelId="{13E3BA09-C5A7-4D56-974B-9006BB730A86}" type="presOf" srcId="{DD22FE04-8E29-42D2-A3CD-CDCA89EE9830}" destId="{1B249531-A574-4E3F-AABB-0BC0D9AE5F77}" srcOrd="0" destOrd="0" presId="urn:microsoft.com/office/officeart/2008/layout/VerticalCurvedList"/>
    <dgm:cxn modelId="{F0880F10-C176-43C1-8196-F6E3B559AE12}" type="presOf" srcId="{A6539F82-A4A9-4A00-8413-52EBBB480F9A}" destId="{536ACAE9-9246-4564-9CAD-3FA6D5AE7824}" srcOrd="0" destOrd="0" presId="urn:microsoft.com/office/officeart/2008/layout/VerticalCurvedList"/>
    <dgm:cxn modelId="{6DBA361F-51C4-4AC2-8A4A-CF8618380ECD}" type="presOf" srcId="{20CE9004-0EA9-4F93-85F2-50145A94B6A4}" destId="{70CEBDB0-6C2F-4F2F-BD90-E9E52D5B87C6}" srcOrd="0" destOrd="0" presId="urn:microsoft.com/office/officeart/2008/layout/VerticalCurvedList"/>
    <dgm:cxn modelId="{9E3BBD20-2B30-4EE3-9807-60354FE4438C}" type="presOf" srcId="{36B29141-17E3-4AE7-AFA7-4F95CA735491}" destId="{3C1DC982-5D34-475B-B044-60413D13DF51}" srcOrd="0" destOrd="0" presId="urn:microsoft.com/office/officeart/2008/layout/VerticalCurvedList"/>
    <dgm:cxn modelId="{BCCEB733-25A3-499B-9FE6-6E92F8847D9D}" type="presOf" srcId="{EA138A95-4D1F-4A9E-9D53-3750E3AAF3C2}" destId="{BE18204D-F515-4C44-95E9-0E65785FB00F}" srcOrd="0" destOrd="0" presId="urn:microsoft.com/office/officeart/2008/layout/VerticalCurvedList"/>
    <dgm:cxn modelId="{BF53285E-03D3-4772-B2F2-47059A12F3D6}" srcId="{34D9ED83-E1B7-4943-8589-13BAE761BD83}" destId="{DD22FE04-8E29-42D2-A3CD-CDCA89EE9830}" srcOrd="0" destOrd="0" parTransId="{F2DEB430-7B58-4F4F-8BA7-AFDEDB3D8190}" sibTransId="{EA138A95-4D1F-4A9E-9D53-3750E3AAF3C2}"/>
    <dgm:cxn modelId="{07E57A4B-4AAB-4B98-A577-43C11FF56849}" srcId="{34D9ED83-E1B7-4943-8589-13BAE761BD83}" destId="{A6539F82-A4A9-4A00-8413-52EBBB480F9A}" srcOrd="4" destOrd="0" parTransId="{BAE4DF34-D26F-4865-A651-D796AA73F686}" sibTransId="{BA0147EF-70DF-40D0-BCCD-C4C3A2A63517}"/>
    <dgm:cxn modelId="{E7C4DB82-0D4A-4E36-9D1D-151D2FD45BA8}" srcId="{34D9ED83-E1B7-4943-8589-13BAE761BD83}" destId="{36B29141-17E3-4AE7-AFA7-4F95CA735491}" srcOrd="3" destOrd="0" parTransId="{6DAF7CBE-F368-4B24-9A03-2D5D1DEE112A}" sibTransId="{2C5C57A0-34E2-4B15-8C21-2D23FBC41511}"/>
    <dgm:cxn modelId="{A1F26B92-2AD3-48DA-8304-3AD606DAA76F}" type="presOf" srcId="{C4BC03CB-39AA-4C6D-AA16-8C722D3B03B3}" destId="{1C541381-2ABF-4AB1-B3E5-34233C076C41}" srcOrd="0" destOrd="0" presId="urn:microsoft.com/office/officeart/2008/layout/VerticalCurvedList"/>
    <dgm:cxn modelId="{AB8050B3-EC0C-485B-BD71-2A338B6309E8}" type="presOf" srcId="{34D9ED83-E1B7-4943-8589-13BAE761BD83}" destId="{A676786C-29B4-44C4-99AA-82885F928D4A}" srcOrd="0" destOrd="0" presId="urn:microsoft.com/office/officeart/2008/layout/VerticalCurvedList"/>
    <dgm:cxn modelId="{A3950CBC-3B0E-42D1-AC89-C9B5F325F1EE}" srcId="{34D9ED83-E1B7-4943-8589-13BAE761BD83}" destId="{C4BC03CB-39AA-4C6D-AA16-8C722D3B03B3}" srcOrd="1" destOrd="0" parTransId="{277AEF6F-1CD3-4807-B0AC-7612517B4416}" sibTransId="{B433D5E8-13B7-4D94-B603-174FCBF7BAEA}"/>
    <dgm:cxn modelId="{05C48F40-51E0-49BD-9E42-F3123223E008}" type="presParOf" srcId="{A676786C-29B4-44C4-99AA-82885F928D4A}" destId="{300C104C-56BC-4622-A136-8289C74819BD}" srcOrd="0" destOrd="0" presId="urn:microsoft.com/office/officeart/2008/layout/VerticalCurvedList"/>
    <dgm:cxn modelId="{F0D92BCD-5411-43C0-8E47-416B874F1AB8}" type="presParOf" srcId="{300C104C-56BC-4622-A136-8289C74819BD}" destId="{24D8690E-B6DE-43F6-A1F8-D06CF2663640}" srcOrd="0" destOrd="0" presId="urn:microsoft.com/office/officeart/2008/layout/VerticalCurvedList"/>
    <dgm:cxn modelId="{370422C4-9820-439C-981F-F8B91E2C02D4}" type="presParOf" srcId="{24D8690E-B6DE-43F6-A1F8-D06CF2663640}" destId="{71ADA0E0-934D-45FA-91B4-7DCA3BA6ACE0}" srcOrd="0" destOrd="0" presId="urn:microsoft.com/office/officeart/2008/layout/VerticalCurvedList"/>
    <dgm:cxn modelId="{5CC523F2-1DBB-495C-B477-5D7EB15E494E}" type="presParOf" srcId="{24D8690E-B6DE-43F6-A1F8-D06CF2663640}" destId="{BE18204D-F515-4C44-95E9-0E65785FB00F}" srcOrd="1" destOrd="0" presId="urn:microsoft.com/office/officeart/2008/layout/VerticalCurvedList"/>
    <dgm:cxn modelId="{AA6E0E31-DBF1-4DF3-B8F1-113CDC65F911}" type="presParOf" srcId="{24D8690E-B6DE-43F6-A1F8-D06CF2663640}" destId="{E63DABE7-9962-41C6-BA61-2BA7762726CA}" srcOrd="2" destOrd="0" presId="urn:microsoft.com/office/officeart/2008/layout/VerticalCurvedList"/>
    <dgm:cxn modelId="{57A0E198-8F69-49BF-8598-FC30D25923A7}" type="presParOf" srcId="{24D8690E-B6DE-43F6-A1F8-D06CF2663640}" destId="{38644FCB-323F-4B18-8A27-6DC9D38F10A5}" srcOrd="3" destOrd="0" presId="urn:microsoft.com/office/officeart/2008/layout/VerticalCurvedList"/>
    <dgm:cxn modelId="{4B3073FD-4C76-4199-958E-3880B6B28B71}" type="presParOf" srcId="{300C104C-56BC-4622-A136-8289C74819BD}" destId="{1B249531-A574-4E3F-AABB-0BC0D9AE5F77}" srcOrd="1" destOrd="0" presId="urn:microsoft.com/office/officeart/2008/layout/VerticalCurvedList"/>
    <dgm:cxn modelId="{6696B4F6-531B-4980-A18F-D1D9655AE072}" type="presParOf" srcId="{300C104C-56BC-4622-A136-8289C74819BD}" destId="{84B2C597-C2DA-4DDA-B290-1FE83714631B}" srcOrd="2" destOrd="0" presId="urn:microsoft.com/office/officeart/2008/layout/VerticalCurvedList"/>
    <dgm:cxn modelId="{25F2C4B8-38A7-42D9-8D0A-350E3FB84F47}" type="presParOf" srcId="{84B2C597-C2DA-4DDA-B290-1FE83714631B}" destId="{08D83F4F-1159-4D4E-9A73-1E75C6777144}" srcOrd="0" destOrd="0" presId="urn:microsoft.com/office/officeart/2008/layout/VerticalCurvedList"/>
    <dgm:cxn modelId="{6940FAA2-6248-44C2-829A-E5F31C39DB98}" type="presParOf" srcId="{300C104C-56BC-4622-A136-8289C74819BD}" destId="{1C541381-2ABF-4AB1-B3E5-34233C076C41}" srcOrd="3" destOrd="0" presId="urn:microsoft.com/office/officeart/2008/layout/VerticalCurvedList"/>
    <dgm:cxn modelId="{D57C4004-40DC-4F89-ADD2-EC1100005E12}" type="presParOf" srcId="{300C104C-56BC-4622-A136-8289C74819BD}" destId="{35AFA5E9-E88A-44D8-A827-BA3E33215CAF}" srcOrd="4" destOrd="0" presId="urn:microsoft.com/office/officeart/2008/layout/VerticalCurvedList"/>
    <dgm:cxn modelId="{6B76682C-60E9-4F92-AC75-518C32C29C70}" type="presParOf" srcId="{35AFA5E9-E88A-44D8-A827-BA3E33215CAF}" destId="{47E96C9C-654A-4D37-84F0-B4B9996A141B}" srcOrd="0" destOrd="0" presId="urn:microsoft.com/office/officeart/2008/layout/VerticalCurvedList"/>
    <dgm:cxn modelId="{65912556-DBA2-40B0-B13E-519A28EC9906}" type="presParOf" srcId="{300C104C-56BC-4622-A136-8289C74819BD}" destId="{70CEBDB0-6C2F-4F2F-BD90-E9E52D5B87C6}" srcOrd="5" destOrd="0" presId="urn:microsoft.com/office/officeart/2008/layout/VerticalCurvedList"/>
    <dgm:cxn modelId="{DC5D3908-EC1A-4A66-AAD5-0AFF544F0111}" type="presParOf" srcId="{300C104C-56BC-4622-A136-8289C74819BD}" destId="{763910B9-E4B2-4B1D-AC4D-32B8871B36EE}" srcOrd="6" destOrd="0" presId="urn:microsoft.com/office/officeart/2008/layout/VerticalCurvedList"/>
    <dgm:cxn modelId="{2DAA0B09-7F7D-44C8-8EB3-F9D765684219}" type="presParOf" srcId="{763910B9-E4B2-4B1D-AC4D-32B8871B36EE}" destId="{EAC0B7CD-0E97-4C12-A6AA-432646E113FD}" srcOrd="0" destOrd="0" presId="urn:microsoft.com/office/officeart/2008/layout/VerticalCurvedList"/>
    <dgm:cxn modelId="{B24AE98A-E16E-481D-8494-9212E01D6534}" type="presParOf" srcId="{300C104C-56BC-4622-A136-8289C74819BD}" destId="{3C1DC982-5D34-475B-B044-60413D13DF51}" srcOrd="7" destOrd="0" presId="urn:microsoft.com/office/officeart/2008/layout/VerticalCurvedList"/>
    <dgm:cxn modelId="{4CCDB0D1-5469-478B-BF0C-AEA6E0679305}" type="presParOf" srcId="{300C104C-56BC-4622-A136-8289C74819BD}" destId="{FC9D8505-C408-4657-A6A5-3719800D1F34}" srcOrd="8" destOrd="0" presId="urn:microsoft.com/office/officeart/2008/layout/VerticalCurvedList"/>
    <dgm:cxn modelId="{AD330054-7DFD-4FDE-8C05-5EE7A28F114E}" type="presParOf" srcId="{FC9D8505-C408-4657-A6A5-3719800D1F34}" destId="{5E341AE6-E5B6-4CDB-BD58-EC3E0770D2F9}" srcOrd="0" destOrd="0" presId="urn:microsoft.com/office/officeart/2008/layout/VerticalCurvedList"/>
    <dgm:cxn modelId="{323BE7C2-5200-43F5-B9B0-9780AD7BB9E6}" type="presParOf" srcId="{300C104C-56BC-4622-A136-8289C74819BD}" destId="{536ACAE9-9246-4564-9CAD-3FA6D5AE7824}" srcOrd="9" destOrd="0" presId="urn:microsoft.com/office/officeart/2008/layout/VerticalCurvedList"/>
    <dgm:cxn modelId="{09EFF762-7B45-40D9-872A-170E66ABA08C}" type="presParOf" srcId="{300C104C-56BC-4622-A136-8289C74819BD}" destId="{38DBD8EE-B271-4A71-B7E3-2D6D3E0B2278}" srcOrd="10" destOrd="0" presId="urn:microsoft.com/office/officeart/2008/layout/VerticalCurvedList"/>
    <dgm:cxn modelId="{38E5FFC5-77F3-4E2A-B3C1-E20D0C125EE0}" type="presParOf" srcId="{38DBD8EE-B271-4A71-B7E3-2D6D3E0B2278}" destId="{08557206-5BA9-4D5C-9BD8-B2941F46EA9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D9ED83-E1B7-4943-8589-13BAE761BD8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DD22FE04-8E29-42D2-A3CD-CDCA89EE9830}">
      <dgm:prSet phldrT="[Text]"/>
      <dgm:spPr/>
      <dgm:t>
        <a:bodyPr/>
        <a:lstStyle/>
        <a:p>
          <a:r>
            <a:rPr lang="en-GB" dirty="0" err="1"/>
            <a:t>Entwicklung</a:t>
          </a:r>
          <a:r>
            <a:rPr lang="en-GB" dirty="0"/>
            <a:t> des </a:t>
          </a:r>
          <a:r>
            <a:rPr lang="en-GB" dirty="0" err="1"/>
            <a:t>Kreislaufsystems</a:t>
          </a:r>
          <a:endParaRPr lang="en-GB" dirty="0"/>
        </a:p>
      </dgm:t>
    </dgm:pt>
    <dgm:pt modelId="{F2DEB430-7B58-4F4F-8BA7-AFDEDB3D8190}" type="parTrans" cxnId="{BF53285E-03D3-4772-B2F2-47059A12F3D6}">
      <dgm:prSet/>
      <dgm:spPr/>
      <dgm:t>
        <a:bodyPr/>
        <a:lstStyle/>
        <a:p>
          <a:endParaRPr lang="en-GB"/>
        </a:p>
      </dgm:t>
    </dgm:pt>
    <dgm:pt modelId="{EA138A95-4D1F-4A9E-9D53-3750E3AAF3C2}" type="sibTrans" cxnId="{BF53285E-03D3-4772-B2F2-47059A12F3D6}">
      <dgm:prSet/>
      <dgm:spPr/>
      <dgm:t>
        <a:bodyPr/>
        <a:lstStyle/>
        <a:p>
          <a:endParaRPr lang="en-GB"/>
        </a:p>
      </dgm:t>
    </dgm:pt>
    <dgm:pt modelId="{C4BC03CB-39AA-4C6D-AA16-8C722D3B03B3}">
      <dgm:prSet phldrT="[Text]"/>
      <dgm:spPr/>
      <dgm:t>
        <a:bodyPr/>
        <a:lstStyle/>
        <a:p>
          <a:r>
            <a:rPr lang="en-GB" dirty="0" err="1"/>
            <a:t>Luft</a:t>
          </a:r>
          <a:r>
            <a:rPr lang="en-GB" dirty="0"/>
            <a:t> vs. Wasser </a:t>
          </a:r>
          <a:r>
            <a:rPr lang="en-GB" dirty="0" err="1"/>
            <a:t>als</a:t>
          </a:r>
          <a:r>
            <a:rPr lang="en-GB" dirty="0"/>
            <a:t> </a:t>
          </a:r>
          <a:r>
            <a:rPr lang="en-GB" dirty="0" err="1"/>
            <a:t>Umgebungsmedium</a:t>
          </a:r>
          <a:endParaRPr lang="en-GB" dirty="0"/>
        </a:p>
      </dgm:t>
    </dgm:pt>
    <dgm:pt modelId="{277AEF6F-1CD3-4807-B0AC-7612517B4416}" type="parTrans" cxnId="{A3950CBC-3B0E-42D1-AC89-C9B5F325F1EE}">
      <dgm:prSet/>
      <dgm:spPr/>
      <dgm:t>
        <a:bodyPr/>
        <a:lstStyle/>
        <a:p>
          <a:endParaRPr lang="en-GB"/>
        </a:p>
      </dgm:t>
    </dgm:pt>
    <dgm:pt modelId="{B433D5E8-13B7-4D94-B603-174FCBF7BAEA}" type="sibTrans" cxnId="{A3950CBC-3B0E-42D1-AC89-C9B5F325F1EE}">
      <dgm:prSet/>
      <dgm:spPr/>
      <dgm:t>
        <a:bodyPr/>
        <a:lstStyle/>
        <a:p>
          <a:endParaRPr lang="en-GB"/>
        </a:p>
      </dgm:t>
    </dgm:pt>
    <dgm:pt modelId="{06AD8087-5126-4A1B-B383-C0A7F12959DE}">
      <dgm:prSet phldrT="[Text]"/>
      <dgm:spPr/>
      <dgm:t>
        <a:bodyPr/>
        <a:lstStyle/>
        <a:p>
          <a:r>
            <a:rPr lang="en-GB"/>
            <a:t>Größeneinfluß - Leistung</a:t>
          </a:r>
          <a:endParaRPr lang="en-GB" dirty="0"/>
        </a:p>
      </dgm:t>
    </dgm:pt>
    <dgm:pt modelId="{E4E8078D-FB23-4D7C-AF59-7E1C44F1FBB8}" type="parTrans" cxnId="{2A5EFCC6-2328-4B29-83D0-56D8A9180935}">
      <dgm:prSet/>
      <dgm:spPr/>
      <dgm:t>
        <a:bodyPr/>
        <a:lstStyle/>
        <a:p>
          <a:endParaRPr lang="de-DE"/>
        </a:p>
      </dgm:t>
    </dgm:pt>
    <dgm:pt modelId="{C84F6765-83CB-4899-927F-9BF6CDFCA4FE}" type="sibTrans" cxnId="{2A5EFCC6-2328-4B29-83D0-56D8A9180935}">
      <dgm:prSet/>
      <dgm:spPr/>
      <dgm:t>
        <a:bodyPr/>
        <a:lstStyle/>
        <a:p>
          <a:endParaRPr lang="de-DE"/>
        </a:p>
      </dgm:t>
    </dgm:pt>
    <dgm:pt modelId="{A676786C-29B4-44C4-99AA-82885F928D4A}" type="pres">
      <dgm:prSet presAssocID="{34D9ED83-E1B7-4943-8589-13BAE761BD83}" presName="Name0" presStyleCnt="0">
        <dgm:presLayoutVars>
          <dgm:chMax val="7"/>
          <dgm:chPref val="7"/>
          <dgm:dir/>
        </dgm:presLayoutVars>
      </dgm:prSet>
      <dgm:spPr/>
    </dgm:pt>
    <dgm:pt modelId="{300C104C-56BC-4622-A136-8289C74819BD}" type="pres">
      <dgm:prSet presAssocID="{34D9ED83-E1B7-4943-8589-13BAE761BD83}" presName="Name1" presStyleCnt="0"/>
      <dgm:spPr/>
    </dgm:pt>
    <dgm:pt modelId="{24D8690E-B6DE-43F6-A1F8-D06CF2663640}" type="pres">
      <dgm:prSet presAssocID="{34D9ED83-E1B7-4943-8589-13BAE761BD83}" presName="cycle" presStyleCnt="0"/>
      <dgm:spPr/>
    </dgm:pt>
    <dgm:pt modelId="{71ADA0E0-934D-45FA-91B4-7DCA3BA6ACE0}" type="pres">
      <dgm:prSet presAssocID="{34D9ED83-E1B7-4943-8589-13BAE761BD83}" presName="srcNode" presStyleLbl="node1" presStyleIdx="0" presStyleCnt="3"/>
      <dgm:spPr/>
    </dgm:pt>
    <dgm:pt modelId="{BE18204D-F515-4C44-95E9-0E65785FB00F}" type="pres">
      <dgm:prSet presAssocID="{34D9ED83-E1B7-4943-8589-13BAE761BD83}" presName="conn" presStyleLbl="parChTrans1D2" presStyleIdx="0" presStyleCnt="1"/>
      <dgm:spPr/>
    </dgm:pt>
    <dgm:pt modelId="{E63DABE7-9962-41C6-BA61-2BA7762726CA}" type="pres">
      <dgm:prSet presAssocID="{34D9ED83-E1B7-4943-8589-13BAE761BD83}" presName="extraNode" presStyleLbl="node1" presStyleIdx="0" presStyleCnt="3"/>
      <dgm:spPr/>
    </dgm:pt>
    <dgm:pt modelId="{38644FCB-323F-4B18-8A27-6DC9D38F10A5}" type="pres">
      <dgm:prSet presAssocID="{34D9ED83-E1B7-4943-8589-13BAE761BD83}" presName="dstNode" presStyleLbl="node1" presStyleIdx="0" presStyleCnt="3"/>
      <dgm:spPr/>
    </dgm:pt>
    <dgm:pt modelId="{1B249531-A574-4E3F-AABB-0BC0D9AE5F77}" type="pres">
      <dgm:prSet presAssocID="{DD22FE04-8E29-42D2-A3CD-CDCA89EE9830}" presName="text_1" presStyleLbl="node1" presStyleIdx="0" presStyleCnt="3">
        <dgm:presLayoutVars>
          <dgm:bulletEnabled val="1"/>
        </dgm:presLayoutVars>
      </dgm:prSet>
      <dgm:spPr/>
    </dgm:pt>
    <dgm:pt modelId="{84B2C597-C2DA-4DDA-B290-1FE83714631B}" type="pres">
      <dgm:prSet presAssocID="{DD22FE04-8E29-42D2-A3CD-CDCA89EE9830}" presName="accent_1" presStyleCnt="0"/>
      <dgm:spPr/>
    </dgm:pt>
    <dgm:pt modelId="{08D83F4F-1159-4D4E-9A73-1E75C6777144}" type="pres">
      <dgm:prSet presAssocID="{DD22FE04-8E29-42D2-A3CD-CDCA89EE9830}" presName="accentRepeatNode" presStyleLbl="solidFgAcc1" presStyleIdx="0" presStyleCnt="3"/>
      <dgm:spPr/>
    </dgm:pt>
    <dgm:pt modelId="{ADDE9D3F-4C95-40C1-8473-0C51B57B3E00}" type="pres">
      <dgm:prSet presAssocID="{06AD8087-5126-4A1B-B383-C0A7F12959DE}" presName="text_2" presStyleLbl="node1" presStyleIdx="1" presStyleCnt="3">
        <dgm:presLayoutVars>
          <dgm:bulletEnabled val="1"/>
        </dgm:presLayoutVars>
      </dgm:prSet>
      <dgm:spPr/>
    </dgm:pt>
    <dgm:pt modelId="{1227EB57-F124-47C2-A120-0A0FF8C5A75A}" type="pres">
      <dgm:prSet presAssocID="{06AD8087-5126-4A1B-B383-C0A7F12959DE}" presName="accent_2" presStyleCnt="0"/>
      <dgm:spPr/>
    </dgm:pt>
    <dgm:pt modelId="{45D4D2F6-28DF-4C32-890D-9158476CEFCC}" type="pres">
      <dgm:prSet presAssocID="{06AD8087-5126-4A1B-B383-C0A7F12959DE}" presName="accentRepeatNode" presStyleLbl="solidFgAcc1" presStyleIdx="1" presStyleCnt="3"/>
      <dgm:spPr/>
    </dgm:pt>
    <dgm:pt modelId="{AD813D06-A26F-46F9-9B02-4C00ADF8E697}" type="pres">
      <dgm:prSet presAssocID="{C4BC03CB-39AA-4C6D-AA16-8C722D3B03B3}" presName="text_3" presStyleLbl="node1" presStyleIdx="2" presStyleCnt="3">
        <dgm:presLayoutVars>
          <dgm:bulletEnabled val="1"/>
        </dgm:presLayoutVars>
      </dgm:prSet>
      <dgm:spPr/>
    </dgm:pt>
    <dgm:pt modelId="{D9547EE1-C9AA-44B8-B70E-A48EA6B44023}" type="pres">
      <dgm:prSet presAssocID="{C4BC03CB-39AA-4C6D-AA16-8C722D3B03B3}" presName="accent_3" presStyleCnt="0"/>
      <dgm:spPr/>
    </dgm:pt>
    <dgm:pt modelId="{47E96C9C-654A-4D37-84F0-B4B9996A141B}" type="pres">
      <dgm:prSet presAssocID="{C4BC03CB-39AA-4C6D-AA16-8C722D3B03B3}" presName="accentRepeatNode" presStyleLbl="solidFgAcc1" presStyleIdx="2" presStyleCnt="3"/>
      <dgm:spPr/>
    </dgm:pt>
  </dgm:ptLst>
  <dgm:cxnLst>
    <dgm:cxn modelId="{13E3BA09-C5A7-4D56-974B-9006BB730A86}" type="presOf" srcId="{DD22FE04-8E29-42D2-A3CD-CDCA89EE9830}" destId="{1B249531-A574-4E3F-AABB-0BC0D9AE5F77}" srcOrd="0" destOrd="0" presId="urn:microsoft.com/office/officeart/2008/layout/VerticalCurvedList"/>
    <dgm:cxn modelId="{BCCEB733-25A3-499B-9FE6-6E92F8847D9D}" type="presOf" srcId="{EA138A95-4D1F-4A9E-9D53-3750E3AAF3C2}" destId="{BE18204D-F515-4C44-95E9-0E65785FB00F}" srcOrd="0" destOrd="0" presId="urn:microsoft.com/office/officeart/2008/layout/VerticalCurvedList"/>
    <dgm:cxn modelId="{BF53285E-03D3-4772-B2F2-47059A12F3D6}" srcId="{34D9ED83-E1B7-4943-8589-13BAE761BD83}" destId="{DD22FE04-8E29-42D2-A3CD-CDCA89EE9830}" srcOrd="0" destOrd="0" parTransId="{F2DEB430-7B58-4F4F-8BA7-AFDEDB3D8190}" sibTransId="{EA138A95-4D1F-4A9E-9D53-3750E3AAF3C2}"/>
    <dgm:cxn modelId="{8D9CEF6B-9C83-4EDC-A8A0-80D6A5C49391}" type="presOf" srcId="{C4BC03CB-39AA-4C6D-AA16-8C722D3B03B3}" destId="{AD813D06-A26F-46F9-9B02-4C00ADF8E697}" srcOrd="0" destOrd="0" presId="urn:microsoft.com/office/officeart/2008/layout/VerticalCurvedList"/>
    <dgm:cxn modelId="{91014776-E698-4F19-8E38-6D2D80B07F19}" type="presOf" srcId="{06AD8087-5126-4A1B-B383-C0A7F12959DE}" destId="{ADDE9D3F-4C95-40C1-8473-0C51B57B3E00}" srcOrd="0" destOrd="0" presId="urn:microsoft.com/office/officeart/2008/layout/VerticalCurvedList"/>
    <dgm:cxn modelId="{AB8050B3-EC0C-485B-BD71-2A338B6309E8}" type="presOf" srcId="{34D9ED83-E1B7-4943-8589-13BAE761BD83}" destId="{A676786C-29B4-44C4-99AA-82885F928D4A}" srcOrd="0" destOrd="0" presId="urn:microsoft.com/office/officeart/2008/layout/VerticalCurvedList"/>
    <dgm:cxn modelId="{A3950CBC-3B0E-42D1-AC89-C9B5F325F1EE}" srcId="{34D9ED83-E1B7-4943-8589-13BAE761BD83}" destId="{C4BC03CB-39AA-4C6D-AA16-8C722D3B03B3}" srcOrd="2" destOrd="0" parTransId="{277AEF6F-1CD3-4807-B0AC-7612517B4416}" sibTransId="{B433D5E8-13B7-4D94-B603-174FCBF7BAEA}"/>
    <dgm:cxn modelId="{2A5EFCC6-2328-4B29-83D0-56D8A9180935}" srcId="{34D9ED83-E1B7-4943-8589-13BAE761BD83}" destId="{06AD8087-5126-4A1B-B383-C0A7F12959DE}" srcOrd="1" destOrd="0" parTransId="{E4E8078D-FB23-4D7C-AF59-7E1C44F1FBB8}" sibTransId="{C84F6765-83CB-4899-927F-9BF6CDFCA4FE}"/>
    <dgm:cxn modelId="{05C48F40-51E0-49BD-9E42-F3123223E008}" type="presParOf" srcId="{A676786C-29B4-44C4-99AA-82885F928D4A}" destId="{300C104C-56BC-4622-A136-8289C74819BD}" srcOrd="0" destOrd="0" presId="urn:microsoft.com/office/officeart/2008/layout/VerticalCurvedList"/>
    <dgm:cxn modelId="{F0D92BCD-5411-43C0-8E47-416B874F1AB8}" type="presParOf" srcId="{300C104C-56BC-4622-A136-8289C74819BD}" destId="{24D8690E-B6DE-43F6-A1F8-D06CF2663640}" srcOrd="0" destOrd="0" presId="urn:microsoft.com/office/officeart/2008/layout/VerticalCurvedList"/>
    <dgm:cxn modelId="{370422C4-9820-439C-981F-F8B91E2C02D4}" type="presParOf" srcId="{24D8690E-B6DE-43F6-A1F8-D06CF2663640}" destId="{71ADA0E0-934D-45FA-91B4-7DCA3BA6ACE0}" srcOrd="0" destOrd="0" presId="urn:microsoft.com/office/officeart/2008/layout/VerticalCurvedList"/>
    <dgm:cxn modelId="{5CC523F2-1DBB-495C-B477-5D7EB15E494E}" type="presParOf" srcId="{24D8690E-B6DE-43F6-A1F8-D06CF2663640}" destId="{BE18204D-F515-4C44-95E9-0E65785FB00F}" srcOrd="1" destOrd="0" presId="urn:microsoft.com/office/officeart/2008/layout/VerticalCurvedList"/>
    <dgm:cxn modelId="{AA6E0E31-DBF1-4DF3-B8F1-113CDC65F911}" type="presParOf" srcId="{24D8690E-B6DE-43F6-A1F8-D06CF2663640}" destId="{E63DABE7-9962-41C6-BA61-2BA7762726CA}" srcOrd="2" destOrd="0" presId="urn:microsoft.com/office/officeart/2008/layout/VerticalCurvedList"/>
    <dgm:cxn modelId="{57A0E198-8F69-49BF-8598-FC30D25923A7}" type="presParOf" srcId="{24D8690E-B6DE-43F6-A1F8-D06CF2663640}" destId="{38644FCB-323F-4B18-8A27-6DC9D38F10A5}" srcOrd="3" destOrd="0" presId="urn:microsoft.com/office/officeart/2008/layout/VerticalCurvedList"/>
    <dgm:cxn modelId="{4B3073FD-4C76-4199-958E-3880B6B28B71}" type="presParOf" srcId="{300C104C-56BC-4622-A136-8289C74819BD}" destId="{1B249531-A574-4E3F-AABB-0BC0D9AE5F77}" srcOrd="1" destOrd="0" presId="urn:microsoft.com/office/officeart/2008/layout/VerticalCurvedList"/>
    <dgm:cxn modelId="{6696B4F6-531B-4980-A18F-D1D9655AE072}" type="presParOf" srcId="{300C104C-56BC-4622-A136-8289C74819BD}" destId="{84B2C597-C2DA-4DDA-B290-1FE83714631B}" srcOrd="2" destOrd="0" presId="urn:microsoft.com/office/officeart/2008/layout/VerticalCurvedList"/>
    <dgm:cxn modelId="{25F2C4B8-38A7-42D9-8D0A-350E3FB84F47}" type="presParOf" srcId="{84B2C597-C2DA-4DDA-B290-1FE83714631B}" destId="{08D83F4F-1159-4D4E-9A73-1E75C6777144}" srcOrd="0" destOrd="0" presId="urn:microsoft.com/office/officeart/2008/layout/VerticalCurvedList"/>
    <dgm:cxn modelId="{092A075D-59D6-4767-97A2-EB453AB10231}" type="presParOf" srcId="{300C104C-56BC-4622-A136-8289C74819BD}" destId="{ADDE9D3F-4C95-40C1-8473-0C51B57B3E00}" srcOrd="3" destOrd="0" presId="urn:microsoft.com/office/officeart/2008/layout/VerticalCurvedList"/>
    <dgm:cxn modelId="{600B7380-2931-465F-8E33-3A898FAD20D1}" type="presParOf" srcId="{300C104C-56BC-4622-A136-8289C74819BD}" destId="{1227EB57-F124-47C2-A120-0A0FF8C5A75A}" srcOrd="4" destOrd="0" presId="urn:microsoft.com/office/officeart/2008/layout/VerticalCurvedList"/>
    <dgm:cxn modelId="{FB5FECBC-AA45-4E5D-94E4-4BEB2C6C235B}" type="presParOf" srcId="{1227EB57-F124-47C2-A120-0A0FF8C5A75A}" destId="{45D4D2F6-28DF-4C32-890D-9158476CEFCC}" srcOrd="0" destOrd="0" presId="urn:microsoft.com/office/officeart/2008/layout/VerticalCurvedList"/>
    <dgm:cxn modelId="{D5FC154A-1360-43F4-84F2-43C7FEEA9E9D}" type="presParOf" srcId="{300C104C-56BC-4622-A136-8289C74819BD}" destId="{AD813D06-A26F-46F9-9B02-4C00ADF8E697}" srcOrd="5" destOrd="0" presId="urn:microsoft.com/office/officeart/2008/layout/VerticalCurvedList"/>
    <dgm:cxn modelId="{8D35C9BD-CD96-49BC-9AE2-F347076E0D53}" type="presParOf" srcId="{300C104C-56BC-4622-A136-8289C74819BD}" destId="{D9547EE1-C9AA-44B8-B70E-A48EA6B44023}" srcOrd="6" destOrd="0" presId="urn:microsoft.com/office/officeart/2008/layout/VerticalCurvedList"/>
    <dgm:cxn modelId="{F13CA085-1A1C-4B89-B3A5-A0C856B269BD}" type="presParOf" srcId="{D9547EE1-C9AA-44B8-B70E-A48EA6B44023}" destId="{47E96C9C-654A-4D37-84F0-B4B9996A141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8204D-F515-4C44-95E9-0E65785FB00F}">
      <dsp:nvSpPr>
        <dsp:cNvPr id="0" name=""/>
        <dsp:cNvSpPr/>
      </dsp:nvSpPr>
      <dsp:spPr>
        <a:xfrm>
          <a:off x="-6122738"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49531-A574-4E3F-AABB-0BC0D9AE5F77}">
      <dsp:nvSpPr>
        <dsp:cNvPr id="0" name=""/>
        <dsp:cNvSpPr/>
      </dsp:nvSpPr>
      <dsp:spPr>
        <a:xfrm>
          <a:off x="380119" y="246332"/>
          <a:ext cx="5408810" cy="49244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endParaRPr lang="en-GB" sz="2500" kern="1200" dirty="0"/>
        </a:p>
      </dsp:txBody>
      <dsp:txXfrm>
        <a:off x="380119" y="246332"/>
        <a:ext cx="5408810" cy="492448"/>
      </dsp:txXfrm>
    </dsp:sp>
    <dsp:sp modelId="{08D83F4F-1159-4D4E-9A73-1E75C6777144}">
      <dsp:nvSpPr>
        <dsp:cNvPr id="0" name=""/>
        <dsp:cNvSpPr/>
      </dsp:nvSpPr>
      <dsp:spPr>
        <a:xfrm>
          <a:off x="72339" y="184776"/>
          <a:ext cx="615560" cy="61556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541381-2ABF-4AB1-B3E5-34233C076C41}">
      <dsp:nvSpPr>
        <dsp:cNvPr id="0" name=""/>
        <dsp:cNvSpPr/>
      </dsp:nvSpPr>
      <dsp:spPr>
        <a:xfrm>
          <a:off x="826075" y="985438"/>
          <a:ext cx="4962854" cy="492448"/>
        </a:xfrm>
        <a:prstGeom prst="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endParaRPr lang="en-GB" sz="2500" kern="1200" dirty="0"/>
        </a:p>
      </dsp:txBody>
      <dsp:txXfrm>
        <a:off x="826075" y="985438"/>
        <a:ext cx="4962854" cy="492448"/>
      </dsp:txXfrm>
    </dsp:sp>
    <dsp:sp modelId="{47E96C9C-654A-4D37-84F0-B4B9996A141B}">
      <dsp:nvSpPr>
        <dsp:cNvPr id="0" name=""/>
        <dsp:cNvSpPr/>
      </dsp:nvSpPr>
      <dsp:spPr>
        <a:xfrm>
          <a:off x="518295" y="923882"/>
          <a:ext cx="615560" cy="615560"/>
        </a:xfrm>
        <a:prstGeom prst="ellipse">
          <a:avLst/>
        </a:prstGeom>
        <a:solidFill>
          <a:schemeClr val="lt1">
            <a:hueOff val="0"/>
            <a:satOff val="0"/>
            <a:lumOff val="0"/>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CEBDB0-6C2F-4F2F-BD90-E9E52D5B87C6}">
      <dsp:nvSpPr>
        <dsp:cNvPr id="0" name=""/>
        <dsp:cNvSpPr/>
      </dsp:nvSpPr>
      <dsp:spPr>
        <a:xfrm>
          <a:off x="1070457" y="1724003"/>
          <a:ext cx="4718472" cy="492448"/>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endParaRPr lang="en-GB" sz="2500" kern="1200" dirty="0"/>
        </a:p>
      </dsp:txBody>
      <dsp:txXfrm>
        <a:off x="1070457" y="1724003"/>
        <a:ext cx="4718472" cy="492448"/>
      </dsp:txXfrm>
    </dsp:sp>
    <dsp:sp modelId="{EAC0B7CD-0E97-4C12-A6AA-432646E113FD}">
      <dsp:nvSpPr>
        <dsp:cNvPr id="0" name=""/>
        <dsp:cNvSpPr/>
      </dsp:nvSpPr>
      <dsp:spPr>
        <a:xfrm>
          <a:off x="762677" y="1662447"/>
          <a:ext cx="615560" cy="615560"/>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1DC982-5D34-475B-B044-60413D13DF51}">
      <dsp:nvSpPr>
        <dsp:cNvPr id="0" name=""/>
        <dsp:cNvSpPr/>
      </dsp:nvSpPr>
      <dsp:spPr>
        <a:xfrm>
          <a:off x="1148486" y="2463109"/>
          <a:ext cx="4640443" cy="492448"/>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endParaRPr lang="en-GB" sz="2500" kern="1200" dirty="0"/>
        </a:p>
      </dsp:txBody>
      <dsp:txXfrm>
        <a:off x="1148486" y="2463109"/>
        <a:ext cx="4640443" cy="492448"/>
      </dsp:txXfrm>
    </dsp:sp>
    <dsp:sp modelId="{5E341AE6-E5B6-4CDB-BD58-EC3E0770D2F9}">
      <dsp:nvSpPr>
        <dsp:cNvPr id="0" name=""/>
        <dsp:cNvSpPr/>
      </dsp:nvSpPr>
      <dsp:spPr>
        <a:xfrm>
          <a:off x="840706" y="2401553"/>
          <a:ext cx="615560" cy="615560"/>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6ACAE9-9246-4564-9CAD-3FA6D5AE7824}">
      <dsp:nvSpPr>
        <dsp:cNvPr id="0" name=""/>
        <dsp:cNvSpPr/>
      </dsp:nvSpPr>
      <dsp:spPr>
        <a:xfrm>
          <a:off x="1070457" y="3202215"/>
          <a:ext cx="4718472" cy="492448"/>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endParaRPr lang="en-GB" sz="2500" kern="1200" dirty="0"/>
        </a:p>
      </dsp:txBody>
      <dsp:txXfrm>
        <a:off x="1070457" y="3202215"/>
        <a:ext cx="4718472" cy="492448"/>
      </dsp:txXfrm>
    </dsp:sp>
    <dsp:sp modelId="{08557206-5BA9-4D5C-9BD8-B2941F46EA9A}">
      <dsp:nvSpPr>
        <dsp:cNvPr id="0" name=""/>
        <dsp:cNvSpPr/>
      </dsp:nvSpPr>
      <dsp:spPr>
        <a:xfrm>
          <a:off x="762677" y="3140659"/>
          <a:ext cx="615560" cy="615560"/>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A52958-5B03-47E5-BAAF-11091ECD1B66}">
      <dsp:nvSpPr>
        <dsp:cNvPr id="0" name=""/>
        <dsp:cNvSpPr/>
      </dsp:nvSpPr>
      <dsp:spPr>
        <a:xfrm>
          <a:off x="826075" y="3940779"/>
          <a:ext cx="4962854" cy="492448"/>
        </a:xfrm>
        <a:prstGeom prst="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endParaRPr lang="en-GB" sz="2500" kern="1200" dirty="0"/>
        </a:p>
      </dsp:txBody>
      <dsp:txXfrm>
        <a:off x="826075" y="3940779"/>
        <a:ext cx="4962854" cy="492448"/>
      </dsp:txXfrm>
    </dsp:sp>
    <dsp:sp modelId="{5A641DEA-F37A-4D37-AC31-A55CB420CDC7}">
      <dsp:nvSpPr>
        <dsp:cNvPr id="0" name=""/>
        <dsp:cNvSpPr/>
      </dsp:nvSpPr>
      <dsp:spPr>
        <a:xfrm>
          <a:off x="518295" y="3879223"/>
          <a:ext cx="615560" cy="615560"/>
        </a:xfrm>
        <a:prstGeom prst="ellipse">
          <a:avLst/>
        </a:prstGeom>
        <a:solidFill>
          <a:schemeClr val="lt1">
            <a:hueOff val="0"/>
            <a:satOff val="0"/>
            <a:lumOff val="0"/>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A22513-063A-418B-B333-FD5A011AEE7A}">
      <dsp:nvSpPr>
        <dsp:cNvPr id="0" name=""/>
        <dsp:cNvSpPr/>
      </dsp:nvSpPr>
      <dsp:spPr>
        <a:xfrm>
          <a:off x="0" y="4670578"/>
          <a:ext cx="5408810" cy="492448"/>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endParaRPr lang="en-GB" sz="2500" kern="1200" dirty="0"/>
        </a:p>
      </dsp:txBody>
      <dsp:txXfrm>
        <a:off x="0" y="4670578"/>
        <a:ext cx="5408810" cy="492448"/>
      </dsp:txXfrm>
    </dsp:sp>
    <dsp:sp modelId="{F00D7C4A-6D1C-4DC7-89B4-2E7543018316}">
      <dsp:nvSpPr>
        <dsp:cNvPr id="0" name=""/>
        <dsp:cNvSpPr/>
      </dsp:nvSpPr>
      <dsp:spPr>
        <a:xfrm>
          <a:off x="72339" y="4618329"/>
          <a:ext cx="615560" cy="615560"/>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8204D-F515-4C44-95E9-0E65785FB00F}">
      <dsp:nvSpPr>
        <dsp:cNvPr id="0" name=""/>
        <dsp:cNvSpPr/>
      </dsp:nvSpPr>
      <dsp:spPr>
        <a:xfrm>
          <a:off x="-6122738"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49531-A574-4E3F-AABB-0BC0D9AE5F77}">
      <dsp:nvSpPr>
        <dsp:cNvPr id="0" name=""/>
        <dsp:cNvSpPr/>
      </dsp:nvSpPr>
      <dsp:spPr>
        <a:xfrm>
          <a:off x="380119" y="246332"/>
          <a:ext cx="5408810" cy="49244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endParaRPr lang="en-GB" sz="2500" kern="1200" dirty="0"/>
        </a:p>
      </dsp:txBody>
      <dsp:txXfrm>
        <a:off x="380119" y="246332"/>
        <a:ext cx="5408810" cy="492448"/>
      </dsp:txXfrm>
    </dsp:sp>
    <dsp:sp modelId="{08D83F4F-1159-4D4E-9A73-1E75C6777144}">
      <dsp:nvSpPr>
        <dsp:cNvPr id="0" name=""/>
        <dsp:cNvSpPr/>
      </dsp:nvSpPr>
      <dsp:spPr>
        <a:xfrm>
          <a:off x="72339" y="184776"/>
          <a:ext cx="615560" cy="61556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541381-2ABF-4AB1-B3E5-34233C076C41}">
      <dsp:nvSpPr>
        <dsp:cNvPr id="0" name=""/>
        <dsp:cNvSpPr/>
      </dsp:nvSpPr>
      <dsp:spPr>
        <a:xfrm>
          <a:off x="826075" y="985438"/>
          <a:ext cx="4962854" cy="492448"/>
        </a:xfrm>
        <a:prstGeom prst="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endParaRPr lang="en-GB" sz="2500" kern="1200" dirty="0"/>
        </a:p>
      </dsp:txBody>
      <dsp:txXfrm>
        <a:off x="826075" y="985438"/>
        <a:ext cx="4962854" cy="492448"/>
      </dsp:txXfrm>
    </dsp:sp>
    <dsp:sp modelId="{47E96C9C-654A-4D37-84F0-B4B9996A141B}">
      <dsp:nvSpPr>
        <dsp:cNvPr id="0" name=""/>
        <dsp:cNvSpPr/>
      </dsp:nvSpPr>
      <dsp:spPr>
        <a:xfrm>
          <a:off x="518295" y="923882"/>
          <a:ext cx="615560" cy="615560"/>
        </a:xfrm>
        <a:prstGeom prst="ellipse">
          <a:avLst/>
        </a:prstGeom>
        <a:solidFill>
          <a:schemeClr val="lt1">
            <a:hueOff val="0"/>
            <a:satOff val="0"/>
            <a:lumOff val="0"/>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CEBDB0-6C2F-4F2F-BD90-E9E52D5B87C6}">
      <dsp:nvSpPr>
        <dsp:cNvPr id="0" name=""/>
        <dsp:cNvSpPr/>
      </dsp:nvSpPr>
      <dsp:spPr>
        <a:xfrm>
          <a:off x="1070457" y="1724003"/>
          <a:ext cx="4718472" cy="492448"/>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endParaRPr lang="en-GB" sz="2500" kern="1200" dirty="0"/>
        </a:p>
      </dsp:txBody>
      <dsp:txXfrm>
        <a:off x="1070457" y="1724003"/>
        <a:ext cx="4718472" cy="492448"/>
      </dsp:txXfrm>
    </dsp:sp>
    <dsp:sp modelId="{EAC0B7CD-0E97-4C12-A6AA-432646E113FD}">
      <dsp:nvSpPr>
        <dsp:cNvPr id="0" name=""/>
        <dsp:cNvSpPr/>
      </dsp:nvSpPr>
      <dsp:spPr>
        <a:xfrm>
          <a:off x="762677" y="1662447"/>
          <a:ext cx="615560" cy="615560"/>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1DC982-5D34-475B-B044-60413D13DF51}">
      <dsp:nvSpPr>
        <dsp:cNvPr id="0" name=""/>
        <dsp:cNvSpPr/>
      </dsp:nvSpPr>
      <dsp:spPr>
        <a:xfrm>
          <a:off x="1148486" y="2463109"/>
          <a:ext cx="4640443" cy="492448"/>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endParaRPr lang="en-GB" sz="2500" kern="1200" dirty="0"/>
        </a:p>
      </dsp:txBody>
      <dsp:txXfrm>
        <a:off x="1148486" y="2463109"/>
        <a:ext cx="4640443" cy="492448"/>
      </dsp:txXfrm>
    </dsp:sp>
    <dsp:sp modelId="{5E341AE6-E5B6-4CDB-BD58-EC3E0770D2F9}">
      <dsp:nvSpPr>
        <dsp:cNvPr id="0" name=""/>
        <dsp:cNvSpPr/>
      </dsp:nvSpPr>
      <dsp:spPr>
        <a:xfrm>
          <a:off x="840706" y="2401553"/>
          <a:ext cx="615560" cy="615560"/>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6ACAE9-9246-4564-9CAD-3FA6D5AE7824}">
      <dsp:nvSpPr>
        <dsp:cNvPr id="0" name=""/>
        <dsp:cNvSpPr/>
      </dsp:nvSpPr>
      <dsp:spPr>
        <a:xfrm>
          <a:off x="1070457" y="3202215"/>
          <a:ext cx="4718472" cy="492448"/>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endParaRPr lang="en-GB" sz="2500" kern="1200" dirty="0"/>
        </a:p>
      </dsp:txBody>
      <dsp:txXfrm>
        <a:off x="1070457" y="3202215"/>
        <a:ext cx="4718472" cy="492448"/>
      </dsp:txXfrm>
    </dsp:sp>
    <dsp:sp modelId="{08557206-5BA9-4D5C-9BD8-B2941F46EA9A}">
      <dsp:nvSpPr>
        <dsp:cNvPr id="0" name=""/>
        <dsp:cNvSpPr/>
      </dsp:nvSpPr>
      <dsp:spPr>
        <a:xfrm>
          <a:off x="762677" y="3140659"/>
          <a:ext cx="615560" cy="615560"/>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A52958-5B03-47E5-BAAF-11091ECD1B66}">
      <dsp:nvSpPr>
        <dsp:cNvPr id="0" name=""/>
        <dsp:cNvSpPr/>
      </dsp:nvSpPr>
      <dsp:spPr>
        <a:xfrm>
          <a:off x="826075" y="3940779"/>
          <a:ext cx="4962854" cy="492448"/>
        </a:xfrm>
        <a:prstGeom prst="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endParaRPr lang="en-GB" sz="2500" kern="1200" dirty="0"/>
        </a:p>
      </dsp:txBody>
      <dsp:txXfrm>
        <a:off x="826075" y="3940779"/>
        <a:ext cx="4962854" cy="492448"/>
      </dsp:txXfrm>
    </dsp:sp>
    <dsp:sp modelId="{5A641DEA-F37A-4D37-AC31-A55CB420CDC7}">
      <dsp:nvSpPr>
        <dsp:cNvPr id="0" name=""/>
        <dsp:cNvSpPr/>
      </dsp:nvSpPr>
      <dsp:spPr>
        <a:xfrm>
          <a:off x="518295" y="3879223"/>
          <a:ext cx="615560" cy="615560"/>
        </a:xfrm>
        <a:prstGeom prst="ellipse">
          <a:avLst/>
        </a:prstGeom>
        <a:solidFill>
          <a:schemeClr val="lt1">
            <a:hueOff val="0"/>
            <a:satOff val="0"/>
            <a:lumOff val="0"/>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A22513-063A-418B-B333-FD5A011AEE7A}">
      <dsp:nvSpPr>
        <dsp:cNvPr id="0" name=""/>
        <dsp:cNvSpPr/>
      </dsp:nvSpPr>
      <dsp:spPr>
        <a:xfrm>
          <a:off x="380119" y="4679885"/>
          <a:ext cx="5408810" cy="492448"/>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endParaRPr lang="en-GB" sz="2500" kern="1200" dirty="0"/>
        </a:p>
      </dsp:txBody>
      <dsp:txXfrm>
        <a:off x="380119" y="4679885"/>
        <a:ext cx="5408810" cy="492448"/>
      </dsp:txXfrm>
    </dsp:sp>
    <dsp:sp modelId="{F00D7C4A-6D1C-4DC7-89B4-2E7543018316}">
      <dsp:nvSpPr>
        <dsp:cNvPr id="0" name=""/>
        <dsp:cNvSpPr/>
      </dsp:nvSpPr>
      <dsp:spPr>
        <a:xfrm>
          <a:off x="72339" y="4618329"/>
          <a:ext cx="615560" cy="615560"/>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8204D-F515-4C44-95E9-0E65785FB00F}">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49531-A574-4E3F-AABB-0BC0D9AE5F77}">
      <dsp:nvSpPr>
        <dsp:cNvPr id="0" name=""/>
        <dsp:cNvSpPr/>
      </dsp:nvSpPr>
      <dsp:spPr>
        <a:xfrm>
          <a:off x="509717" y="338558"/>
          <a:ext cx="8524839" cy="67755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noProof="0" dirty="0"/>
            <a:t>Biofluidmechanik – Mechanik biologischer Systeme </a:t>
          </a:r>
        </a:p>
      </dsp:txBody>
      <dsp:txXfrm>
        <a:off x="509717" y="338558"/>
        <a:ext cx="8524839" cy="677550"/>
      </dsp:txXfrm>
    </dsp:sp>
    <dsp:sp modelId="{08D83F4F-1159-4D4E-9A73-1E75C6777144}">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541381-2ABF-4AB1-B3E5-34233C076C41}">
      <dsp:nvSpPr>
        <dsp:cNvPr id="0" name=""/>
        <dsp:cNvSpPr/>
      </dsp:nvSpPr>
      <dsp:spPr>
        <a:xfrm>
          <a:off x="995230" y="1354558"/>
          <a:ext cx="8039326" cy="677550"/>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noProof="0" dirty="0"/>
            <a:t>Aufgabe des Blutkreislaufs – Transport (Stoffe, Wärme), Kraft</a:t>
          </a:r>
        </a:p>
      </dsp:txBody>
      <dsp:txXfrm>
        <a:off x="995230" y="1354558"/>
        <a:ext cx="8039326" cy="677550"/>
      </dsp:txXfrm>
    </dsp:sp>
    <dsp:sp modelId="{47E96C9C-654A-4D37-84F0-B4B9996A141B}">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CEBDB0-6C2F-4F2F-BD90-E9E52D5B87C6}">
      <dsp:nvSpPr>
        <dsp:cNvPr id="0" name=""/>
        <dsp:cNvSpPr/>
      </dsp:nvSpPr>
      <dsp:spPr>
        <a:xfrm>
          <a:off x="1144243" y="2370558"/>
          <a:ext cx="7890313" cy="677550"/>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noProof="0" dirty="0"/>
            <a:t>Transportmechanismen – Diffusion &amp; Konvektion</a:t>
          </a:r>
        </a:p>
      </dsp:txBody>
      <dsp:txXfrm>
        <a:off x="1144243" y="2370558"/>
        <a:ext cx="7890313" cy="677550"/>
      </dsp:txXfrm>
    </dsp:sp>
    <dsp:sp modelId="{EAC0B7CD-0E97-4C12-A6AA-432646E113FD}">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1DC982-5D34-475B-B044-60413D13DF51}">
      <dsp:nvSpPr>
        <dsp:cNvPr id="0" name=""/>
        <dsp:cNvSpPr/>
      </dsp:nvSpPr>
      <dsp:spPr>
        <a:xfrm>
          <a:off x="995230" y="3386558"/>
          <a:ext cx="8039326" cy="677550"/>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noProof="0" dirty="0" err="1"/>
            <a:t>Fick’sches</a:t>
          </a:r>
          <a:r>
            <a:rPr lang="de-DE" sz="2300" kern="1200" noProof="0" dirty="0"/>
            <a:t> Gesetz für Teilchenstrom</a:t>
          </a:r>
        </a:p>
      </dsp:txBody>
      <dsp:txXfrm>
        <a:off x="995230" y="3386558"/>
        <a:ext cx="8039326" cy="677550"/>
      </dsp:txXfrm>
    </dsp:sp>
    <dsp:sp modelId="{5E341AE6-E5B6-4CDB-BD58-EC3E0770D2F9}">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6ACAE9-9246-4564-9CAD-3FA6D5AE7824}">
      <dsp:nvSpPr>
        <dsp:cNvPr id="0" name=""/>
        <dsp:cNvSpPr/>
      </dsp:nvSpPr>
      <dsp:spPr>
        <a:xfrm>
          <a:off x="509717" y="4402558"/>
          <a:ext cx="8524839" cy="677550"/>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noProof="0" dirty="0"/>
            <a:t>Gleich- und Gegenstrom (Diffusion + Konvektion)</a:t>
          </a:r>
        </a:p>
      </dsp:txBody>
      <dsp:txXfrm>
        <a:off x="509717" y="4402558"/>
        <a:ext cx="8524839" cy="677550"/>
      </dsp:txXfrm>
    </dsp:sp>
    <dsp:sp modelId="{08557206-5BA9-4D5C-9BD8-B2941F46EA9A}">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8204D-F515-4C44-95E9-0E65785FB00F}">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49531-A574-4E3F-AABB-0BC0D9AE5F77}">
      <dsp:nvSpPr>
        <dsp:cNvPr id="0" name=""/>
        <dsp:cNvSpPr/>
      </dsp:nvSpPr>
      <dsp:spPr>
        <a:xfrm>
          <a:off x="752110" y="541866"/>
          <a:ext cx="8284250" cy="10837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1440" rIns="91440" bIns="91440" numCol="1" spcCol="1270" anchor="ctr" anchorCtr="0">
          <a:noAutofit/>
        </a:bodyPr>
        <a:lstStyle/>
        <a:p>
          <a:pPr marL="0" lvl="0" indent="0" algn="l" defTabSz="1600200">
            <a:lnSpc>
              <a:spcPct val="90000"/>
            </a:lnSpc>
            <a:spcBef>
              <a:spcPct val="0"/>
            </a:spcBef>
            <a:spcAft>
              <a:spcPct val="35000"/>
            </a:spcAft>
            <a:buNone/>
          </a:pPr>
          <a:r>
            <a:rPr lang="en-GB" sz="3600" kern="1200" dirty="0" err="1"/>
            <a:t>Entwicklung</a:t>
          </a:r>
          <a:r>
            <a:rPr lang="en-GB" sz="3600" kern="1200" dirty="0"/>
            <a:t> des </a:t>
          </a:r>
          <a:r>
            <a:rPr lang="en-GB" sz="3600" kern="1200" dirty="0" err="1"/>
            <a:t>Kreislaufsystems</a:t>
          </a:r>
          <a:endParaRPr lang="en-GB" sz="3600" kern="1200" dirty="0"/>
        </a:p>
      </dsp:txBody>
      <dsp:txXfrm>
        <a:off x="752110" y="541866"/>
        <a:ext cx="8284250" cy="1083733"/>
      </dsp:txXfrm>
    </dsp:sp>
    <dsp:sp modelId="{08D83F4F-1159-4D4E-9A73-1E75C6777144}">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DE9D3F-4C95-40C1-8473-0C51B57B3E00}">
      <dsp:nvSpPr>
        <dsp:cNvPr id="0" name=""/>
        <dsp:cNvSpPr/>
      </dsp:nvSpPr>
      <dsp:spPr>
        <a:xfrm>
          <a:off x="1146048" y="2167466"/>
          <a:ext cx="7890313" cy="1083733"/>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1440" rIns="91440" bIns="91440" numCol="1" spcCol="1270" anchor="ctr" anchorCtr="0">
          <a:noAutofit/>
        </a:bodyPr>
        <a:lstStyle/>
        <a:p>
          <a:pPr marL="0" lvl="0" indent="0" algn="l" defTabSz="1600200">
            <a:lnSpc>
              <a:spcPct val="90000"/>
            </a:lnSpc>
            <a:spcBef>
              <a:spcPct val="0"/>
            </a:spcBef>
            <a:spcAft>
              <a:spcPct val="35000"/>
            </a:spcAft>
            <a:buNone/>
          </a:pPr>
          <a:r>
            <a:rPr lang="en-GB" sz="3600" kern="1200"/>
            <a:t>Größeneinfluß - Leistung</a:t>
          </a:r>
          <a:endParaRPr lang="en-GB" sz="3600" kern="1200" dirty="0"/>
        </a:p>
      </dsp:txBody>
      <dsp:txXfrm>
        <a:off x="1146048" y="2167466"/>
        <a:ext cx="7890313" cy="1083733"/>
      </dsp:txXfrm>
    </dsp:sp>
    <dsp:sp modelId="{45D4D2F6-28DF-4C32-890D-9158476CEFCC}">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813D06-A26F-46F9-9B02-4C00ADF8E697}">
      <dsp:nvSpPr>
        <dsp:cNvPr id="0" name=""/>
        <dsp:cNvSpPr/>
      </dsp:nvSpPr>
      <dsp:spPr>
        <a:xfrm>
          <a:off x="752110" y="3793066"/>
          <a:ext cx="8284250" cy="108373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1440" rIns="91440" bIns="91440" numCol="1" spcCol="1270" anchor="ctr" anchorCtr="0">
          <a:noAutofit/>
        </a:bodyPr>
        <a:lstStyle/>
        <a:p>
          <a:pPr marL="0" lvl="0" indent="0" algn="l" defTabSz="1600200">
            <a:lnSpc>
              <a:spcPct val="90000"/>
            </a:lnSpc>
            <a:spcBef>
              <a:spcPct val="0"/>
            </a:spcBef>
            <a:spcAft>
              <a:spcPct val="35000"/>
            </a:spcAft>
            <a:buNone/>
          </a:pPr>
          <a:r>
            <a:rPr lang="en-GB" sz="3600" kern="1200" dirty="0" err="1"/>
            <a:t>Luft</a:t>
          </a:r>
          <a:r>
            <a:rPr lang="en-GB" sz="3600" kern="1200" dirty="0"/>
            <a:t> vs. Wasser </a:t>
          </a:r>
          <a:r>
            <a:rPr lang="en-GB" sz="3600" kern="1200" dirty="0" err="1"/>
            <a:t>als</a:t>
          </a:r>
          <a:r>
            <a:rPr lang="en-GB" sz="3600" kern="1200" dirty="0"/>
            <a:t> </a:t>
          </a:r>
          <a:r>
            <a:rPr lang="en-GB" sz="3600" kern="1200" dirty="0" err="1"/>
            <a:t>Umgebungsmedium</a:t>
          </a:r>
          <a:endParaRPr lang="en-GB" sz="3600" kern="1200" dirty="0"/>
        </a:p>
      </dsp:txBody>
      <dsp:txXfrm>
        <a:off x="752110" y="3793066"/>
        <a:ext cx="8284250" cy="1083733"/>
      </dsp:txXfrm>
    </dsp:sp>
    <dsp:sp modelId="{47E96C9C-654A-4D37-84F0-B4B9996A141B}">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86C511-AA08-4069-9839-3D2151A70248}" type="datetimeFigureOut">
              <a:rPr lang="en-GB" smtClean="0"/>
              <a:t>21/04/2025</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63DA2-B10B-476C-9B58-D843336D797F}" type="slidenum">
              <a:rPr lang="en-GB" smtClean="0"/>
              <a:t>‹Nr.›</a:t>
            </a:fld>
            <a:endParaRPr lang="en-GB"/>
          </a:p>
        </p:txBody>
      </p:sp>
    </p:spTree>
    <p:extLst>
      <p:ext uri="{BB962C8B-B14F-4D97-AF65-F5344CB8AC3E}">
        <p14:creationId xmlns:p14="http://schemas.microsoft.com/office/powerpoint/2010/main" val="4204119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Selber vorstellen, Frage nach den Studienrichtungen. Wer hat schon das zweite Semester gehört? Erstmals in neuem Format. Alles in einem Semester.</a:t>
            </a:r>
          </a:p>
          <a:p>
            <a:endParaRPr lang="de-DE" dirty="0"/>
          </a:p>
        </p:txBody>
      </p:sp>
      <p:sp>
        <p:nvSpPr>
          <p:cNvPr id="4" name="Foliennummernplatzhalter 3"/>
          <p:cNvSpPr>
            <a:spLocks noGrp="1"/>
          </p:cNvSpPr>
          <p:nvPr>
            <p:ph type="sldNum" sz="quarter" idx="5"/>
          </p:nvPr>
        </p:nvSpPr>
        <p:spPr/>
        <p:txBody>
          <a:bodyPr/>
          <a:lstStyle/>
          <a:p>
            <a:fld id="{53063DA2-B10B-476C-9B58-D843336D797F}" type="slidenum">
              <a:rPr lang="en-GB" smtClean="0"/>
              <a:t>1</a:t>
            </a:fld>
            <a:endParaRPr lang="en-GB"/>
          </a:p>
        </p:txBody>
      </p:sp>
    </p:spTree>
    <p:extLst>
      <p:ext uri="{BB962C8B-B14F-4D97-AF65-F5344CB8AC3E}">
        <p14:creationId xmlns:p14="http://schemas.microsoft.com/office/powerpoint/2010/main" val="1336244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12</a:t>
            </a:fld>
            <a:endParaRPr lang="en-GB"/>
          </a:p>
        </p:txBody>
      </p:sp>
    </p:spTree>
    <p:extLst>
      <p:ext uri="{BB962C8B-B14F-4D97-AF65-F5344CB8AC3E}">
        <p14:creationId xmlns:p14="http://schemas.microsoft.com/office/powerpoint/2010/main" val="736136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14</a:t>
            </a:fld>
            <a:endParaRPr lang="en-GB"/>
          </a:p>
        </p:txBody>
      </p:sp>
    </p:spTree>
    <p:extLst>
      <p:ext uri="{BB962C8B-B14F-4D97-AF65-F5344CB8AC3E}">
        <p14:creationId xmlns:p14="http://schemas.microsoft.com/office/powerpoint/2010/main" val="747622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15</a:t>
            </a:fld>
            <a:endParaRPr lang="en-GB"/>
          </a:p>
        </p:txBody>
      </p:sp>
    </p:spTree>
    <p:extLst>
      <p:ext uri="{BB962C8B-B14F-4D97-AF65-F5344CB8AC3E}">
        <p14:creationId xmlns:p14="http://schemas.microsoft.com/office/powerpoint/2010/main" val="548612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16</a:t>
            </a:fld>
            <a:endParaRPr lang="en-GB"/>
          </a:p>
        </p:txBody>
      </p:sp>
    </p:spTree>
    <p:extLst>
      <p:ext uri="{BB962C8B-B14F-4D97-AF65-F5344CB8AC3E}">
        <p14:creationId xmlns:p14="http://schemas.microsoft.com/office/powerpoint/2010/main" val="906452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17</a:t>
            </a:fld>
            <a:endParaRPr lang="en-GB"/>
          </a:p>
        </p:txBody>
      </p:sp>
    </p:spTree>
    <p:extLst>
      <p:ext uri="{BB962C8B-B14F-4D97-AF65-F5344CB8AC3E}">
        <p14:creationId xmlns:p14="http://schemas.microsoft.com/office/powerpoint/2010/main" val="412844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noch ein hübsches Beispiel aus der Vorzeit.</a:t>
            </a:r>
            <a:r>
              <a:rPr lang="de-DE" baseline="0" dirty="0"/>
              <a:t> Der Sauerstoffgehalt war höher, so dass auch die Insekten größer sein konnten. Diese sind beim Sauerstoff nur über die Diffusion versorgt. Richtig große Libellen in der Versteinerung.</a:t>
            </a:r>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18</a:t>
            </a:fld>
            <a:endParaRPr lang="en-GB"/>
          </a:p>
        </p:txBody>
      </p:sp>
    </p:spTree>
    <p:extLst>
      <p:ext uri="{BB962C8B-B14F-4D97-AF65-F5344CB8AC3E}">
        <p14:creationId xmlns:p14="http://schemas.microsoft.com/office/powerpoint/2010/main" val="2904513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19</a:t>
            </a:fld>
            <a:endParaRPr lang="en-GB"/>
          </a:p>
        </p:txBody>
      </p:sp>
    </p:spTree>
    <p:extLst>
      <p:ext uri="{BB962C8B-B14F-4D97-AF65-F5344CB8AC3E}">
        <p14:creationId xmlns:p14="http://schemas.microsoft.com/office/powerpoint/2010/main" val="2800428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20</a:t>
            </a:fld>
            <a:endParaRPr lang="en-GB"/>
          </a:p>
        </p:txBody>
      </p:sp>
    </p:spTree>
    <p:extLst>
      <p:ext uri="{BB962C8B-B14F-4D97-AF65-F5344CB8AC3E}">
        <p14:creationId xmlns:p14="http://schemas.microsoft.com/office/powerpoint/2010/main" val="2638706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21</a:t>
            </a:fld>
            <a:endParaRPr lang="en-GB"/>
          </a:p>
        </p:txBody>
      </p:sp>
    </p:spTree>
    <p:extLst>
      <p:ext uri="{BB962C8B-B14F-4D97-AF65-F5344CB8AC3E}">
        <p14:creationId xmlns:p14="http://schemas.microsoft.com/office/powerpoint/2010/main" val="500824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3063DA2-B10B-476C-9B58-D843336D797F}" type="slidenum">
              <a:rPr lang="en-GB" smtClean="0"/>
              <a:t>22</a:t>
            </a:fld>
            <a:endParaRPr lang="en-GB"/>
          </a:p>
        </p:txBody>
      </p:sp>
    </p:spTree>
    <p:extLst>
      <p:ext uri="{BB962C8B-B14F-4D97-AF65-F5344CB8AC3E}">
        <p14:creationId xmlns:p14="http://schemas.microsoft.com/office/powerpoint/2010/main" val="3307452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2</a:t>
            </a:fld>
            <a:endParaRPr lang="en-GB"/>
          </a:p>
        </p:txBody>
      </p:sp>
    </p:spTree>
    <p:extLst>
      <p:ext uri="{BB962C8B-B14F-4D97-AF65-F5344CB8AC3E}">
        <p14:creationId xmlns:p14="http://schemas.microsoft.com/office/powerpoint/2010/main" val="201337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C87396-3217-43B2-8DD1-2F8433C6C83F}" type="slidenum">
              <a:rPr lang="de-DE" smtClean="0"/>
              <a:t>24</a:t>
            </a:fld>
            <a:endParaRPr lang="de-DE"/>
          </a:p>
        </p:txBody>
      </p:sp>
    </p:spTree>
    <p:extLst>
      <p:ext uri="{BB962C8B-B14F-4D97-AF65-F5344CB8AC3E}">
        <p14:creationId xmlns:p14="http://schemas.microsoft.com/office/powerpoint/2010/main" val="1542407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C87396-3217-43B2-8DD1-2F8433C6C83F}" type="slidenum">
              <a:rPr lang="de-DE" smtClean="0"/>
              <a:t>25</a:t>
            </a:fld>
            <a:endParaRPr lang="de-DE"/>
          </a:p>
        </p:txBody>
      </p:sp>
    </p:spTree>
    <p:extLst>
      <p:ext uri="{BB962C8B-B14F-4D97-AF65-F5344CB8AC3E}">
        <p14:creationId xmlns:p14="http://schemas.microsoft.com/office/powerpoint/2010/main" val="2503544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26</a:t>
            </a:fld>
            <a:endParaRPr lang="en-GB"/>
          </a:p>
        </p:txBody>
      </p:sp>
    </p:spTree>
    <p:extLst>
      <p:ext uri="{BB962C8B-B14F-4D97-AF65-F5344CB8AC3E}">
        <p14:creationId xmlns:p14="http://schemas.microsoft.com/office/powerpoint/2010/main" val="1973345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27</a:t>
            </a:fld>
            <a:endParaRPr lang="de-DE"/>
          </a:p>
        </p:txBody>
      </p:sp>
    </p:spTree>
    <p:extLst>
      <p:ext uri="{BB962C8B-B14F-4D97-AF65-F5344CB8AC3E}">
        <p14:creationId xmlns:p14="http://schemas.microsoft.com/office/powerpoint/2010/main" val="2938942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solidFill>
                <a:srgbClr val="FF0000"/>
              </a:solidFill>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28</a:t>
            </a:fld>
            <a:endParaRPr lang="de-DE"/>
          </a:p>
        </p:txBody>
      </p:sp>
    </p:spTree>
    <p:extLst>
      <p:ext uri="{BB962C8B-B14F-4D97-AF65-F5344CB8AC3E}">
        <p14:creationId xmlns:p14="http://schemas.microsoft.com/office/powerpoint/2010/main" val="4024304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29</a:t>
            </a:fld>
            <a:endParaRPr lang="en-GB"/>
          </a:p>
        </p:txBody>
      </p:sp>
    </p:spTree>
    <p:extLst>
      <p:ext uri="{BB962C8B-B14F-4D97-AF65-F5344CB8AC3E}">
        <p14:creationId xmlns:p14="http://schemas.microsoft.com/office/powerpoint/2010/main" val="283277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Z. B. Neunaugen, Aal ähnlich. Die kreisförmige Mundöffnung ist zum </a:t>
            </a:r>
            <a:r>
              <a:rPr lang="de-DE" sz="1200" kern="1200" dirty="0" err="1">
                <a:solidFill>
                  <a:schemeClr val="tx1"/>
                </a:solidFill>
                <a:effectLst/>
                <a:latin typeface="+mn-lt"/>
                <a:ea typeface="+mn-ea"/>
                <a:cs typeface="+mn-cs"/>
              </a:rPr>
              <a:t>Saugmund</a:t>
            </a:r>
            <a:r>
              <a:rPr lang="de-DE" sz="1200" kern="1200" dirty="0">
                <a:solidFill>
                  <a:schemeClr val="tx1"/>
                </a:solidFill>
                <a:effectLst/>
                <a:latin typeface="+mn-lt"/>
                <a:ea typeface="+mn-ea"/>
                <a:cs typeface="+mn-cs"/>
              </a:rPr>
              <a:t> mit hornigen </a:t>
            </a:r>
            <a:r>
              <a:rPr lang="de-DE" sz="1200" kern="1200" dirty="0" err="1">
                <a:solidFill>
                  <a:schemeClr val="tx1"/>
                </a:solidFill>
                <a:effectLst/>
                <a:latin typeface="+mn-lt"/>
                <a:ea typeface="+mn-ea"/>
                <a:cs typeface="+mn-cs"/>
              </a:rPr>
              <a:t>Raspelzähnen</a:t>
            </a:r>
            <a:r>
              <a:rPr lang="de-DE" sz="1200" kern="1200" dirty="0">
                <a:solidFill>
                  <a:schemeClr val="tx1"/>
                </a:solidFill>
                <a:effectLst/>
                <a:latin typeface="+mn-lt"/>
                <a:ea typeface="+mn-ea"/>
                <a:cs typeface="+mn-cs"/>
              </a:rPr>
              <a:t> geworden, in die eine kräftige, ebenfalls zahnbesetzte Zunge hineinragt. Die Neunaugen ernähren sich nur von Aas, kleinen Tieren und großen Fischen, die sie anfallen und deren Blut, Muskelfleisch und Eingeweide sie aufnehmen. Nicht sehr angenehme Zeitgenossen.</a:t>
            </a:r>
          </a:p>
          <a:p>
            <a:r>
              <a:rPr lang="de-DE" sz="1200" kern="1200" dirty="0">
                <a:solidFill>
                  <a:schemeClr val="tx1"/>
                </a:solidFill>
                <a:effectLst/>
                <a:latin typeface="+mn-lt"/>
                <a:ea typeface="+mn-ea"/>
                <a:cs typeface="+mn-cs"/>
              </a:rPr>
              <a:t>Erwachsene Neunaugen haben 7 Paar Kiementaschen, von denen jede für sich nach außen mündet. Innen sind sie miteinander verbunden. Rechnet man das Nasenloch, das Auge und die 7 Kiemenlöcher einer Körperseite zusammen, so kommt man auf 9 "Augen". So haben die Tiere ihren Namen erhalten. </a:t>
            </a:r>
          </a:p>
          <a:p>
            <a:r>
              <a:rPr lang="de-DE" sz="1200" kern="1200" dirty="0">
                <a:solidFill>
                  <a:schemeClr val="tx1"/>
                </a:solidFill>
                <a:effectLst/>
                <a:latin typeface="+mn-lt"/>
                <a:ea typeface="+mn-ea"/>
                <a:cs typeface="+mn-cs"/>
              </a:rPr>
              <a:t>Früher sehr verbreitet (Arme-Leute-Essen), heute hier</a:t>
            </a:r>
            <a:r>
              <a:rPr lang="de-DE" sz="1200" kern="1200" baseline="0" dirty="0">
                <a:solidFill>
                  <a:schemeClr val="tx1"/>
                </a:solidFill>
                <a:effectLst/>
                <a:latin typeface="+mn-lt"/>
                <a:ea typeface="+mn-ea"/>
                <a:cs typeface="+mn-cs"/>
              </a:rPr>
              <a:t> geschützt. In der Garonne bei Bordeaux gibt es viele. Dort ist es ein mehr oder weniger normaler Speisefisch. Ich habe ihn dort mal gegessen. Schmeckt etwas schlammig.</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30</a:t>
            </a:fld>
            <a:endParaRPr lang="de-DE"/>
          </a:p>
        </p:txBody>
      </p:sp>
    </p:spTree>
    <p:extLst>
      <p:ext uri="{BB962C8B-B14F-4D97-AF65-F5344CB8AC3E}">
        <p14:creationId xmlns:p14="http://schemas.microsoft.com/office/powerpoint/2010/main" val="2004668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10"/>
          </p:nvPr>
        </p:nvSpPr>
        <p:spPr/>
        <p:txBody>
          <a:bodyPr/>
          <a:lstStyle/>
          <a:p>
            <a:fld id="{63C87396-3217-43B2-8DD1-2F8433C6C83F}" type="slidenum">
              <a:rPr lang="de-DE" smtClean="0"/>
              <a:t>31</a:t>
            </a:fld>
            <a:endParaRPr lang="de-DE"/>
          </a:p>
        </p:txBody>
      </p:sp>
    </p:spTree>
    <p:extLst>
      <p:ext uri="{BB962C8B-B14F-4D97-AF65-F5344CB8AC3E}">
        <p14:creationId xmlns:p14="http://schemas.microsoft.com/office/powerpoint/2010/main" val="1892635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C87396-3217-43B2-8DD1-2F8433C6C83F}" type="slidenum">
              <a:rPr lang="de-DE" smtClean="0"/>
              <a:t>32</a:t>
            </a:fld>
            <a:endParaRPr lang="de-DE"/>
          </a:p>
        </p:txBody>
      </p:sp>
    </p:spTree>
    <p:extLst>
      <p:ext uri="{BB962C8B-B14F-4D97-AF65-F5344CB8AC3E}">
        <p14:creationId xmlns:p14="http://schemas.microsoft.com/office/powerpoint/2010/main" val="4067721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33</a:t>
            </a:fld>
            <a:endParaRPr lang="de-DE"/>
          </a:p>
        </p:txBody>
      </p:sp>
    </p:spTree>
    <p:extLst>
      <p:ext uri="{BB962C8B-B14F-4D97-AF65-F5344CB8AC3E}">
        <p14:creationId xmlns:p14="http://schemas.microsoft.com/office/powerpoint/2010/main" val="604849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3063DA2-B10B-476C-9B58-D843336D797F}" type="slidenum">
              <a:rPr lang="en-GB" smtClean="0"/>
              <a:t>3</a:t>
            </a:fld>
            <a:endParaRPr lang="en-GB"/>
          </a:p>
        </p:txBody>
      </p:sp>
    </p:spTree>
    <p:extLst>
      <p:ext uri="{BB962C8B-B14F-4D97-AF65-F5344CB8AC3E}">
        <p14:creationId xmlns:p14="http://schemas.microsoft.com/office/powerpoint/2010/main" val="3932066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a:solidFill>
                  <a:schemeClr val="tx1"/>
                </a:solidFill>
                <a:latin typeface="+mn-lt"/>
                <a:ea typeface="+mn-ea"/>
                <a:cs typeface="+mn-cs"/>
              </a:rPr>
              <a:t>Einen Sonderfall bildet der Thunfisch, der einen Gegenstromwärmetauscher besitzt. Außen liegen die großen blutführenden Gefäße. Arterielles Blut wird über Kapillaren</a:t>
            </a:r>
          </a:p>
          <a:p>
            <a:r>
              <a:rPr lang="de-DE" sz="1200" b="0" i="0" u="none" strike="noStrike" kern="1200" baseline="0" dirty="0">
                <a:solidFill>
                  <a:schemeClr val="tx1"/>
                </a:solidFill>
                <a:latin typeface="+mn-lt"/>
                <a:ea typeface="+mn-ea"/>
                <a:cs typeface="+mn-cs"/>
              </a:rPr>
              <a:t>nach innen zu den Muskeln geführt und dabei an dem nach außen strömenden venösen Blut vorbeigeführt und aufgewärmt. Durch die erhöhte Temperatur ist der Stoffwechsel</a:t>
            </a:r>
          </a:p>
          <a:p>
            <a:r>
              <a:rPr lang="de-DE" sz="1200" b="0" i="0" u="none" strike="noStrike" kern="1200" baseline="0" dirty="0">
                <a:solidFill>
                  <a:schemeClr val="tx1"/>
                </a:solidFill>
                <a:latin typeface="+mn-lt"/>
                <a:ea typeface="+mn-ea"/>
                <a:cs typeface="+mn-cs"/>
              </a:rPr>
              <a:t>leistungsfähiger.</a:t>
            </a:r>
          </a:p>
          <a:p>
            <a:endParaRPr lang="de-DE" dirty="0"/>
          </a:p>
          <a:p>
            <a:endParaRPr lang="de-DE" dirty="0"/>
          </a:p>
        </p:txBody>
      </p:sp>
      <p:sp>
        <p:nvSpPr>
          <p:cNvPr id="4" name="Foliennummernplatzhalter 3"/>
          <p:cNvSpPr>
            <a:spLocks noGrp="1"/>
          </p:cNvSpPr>
          <p:nvPr>
            <p:ph type="sldNum" sz="quarter" idx="10"/>
          </p:nvPr>
        </p:nvSpPr>
        <p:spPr/>
        <p:txBody>
          <a:bodyPr/>
          <a:lstStyle/>
          <a:p>
            <a:fld id="{63C87396-3217-43B2-8DD1-2F8433C6C83F}" type="slidenum">
              <a:rPr lang="de-DE" smtClean="0"/>
              <a:t>34</a:t>
            </a:fld>
            <a:endParaRPr lang="de-DE"/>
          </a:p>
        </p:txBody>
      </p:sp>
    </p:spTree>
    <p:extLst>
      <p:ext uri="{BB962C8B-B14F-4D97-AF65-F5344CB8AC3E}">
        <p14:creationId xmlns:p14="http://schemas.microsoft.com/office/powerpoint/2010/main" val="1262252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C87396-3217-43B2-8DD1-2F8433C6C83F}" type="slidenum">
              <a:rPr lang="de-DE" smtClean="0"/>
              <a:t>35</a:t>
            </a:fld>
            <a:endParaRPr lang="de-DE"/>
          </a:p>
        </p:txBody>
      </p:sp>
    </p:spTree>
    <p:extLst>
      <p:ext uri="{BB962C8B-B14F-4D97-AF65-F5344CB8AC3E}">
        <p14:creationId xmlns:p14="http://schemas.microsoft.com/office/powerpoint/2010/main" val="4152273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C87396-3217-43B2-8DD1-2F8433C6C83F}" type="slidenum">
              <a:rPr lang="de-DE" smtClean="0"/>
              <a:t>36</a:t>
            </a:fld>
            <a:endParaRPr lang="de-DE"/>
          </a:p>
        </p:txBody>
      </p:sp>
    </p:spTree>
    <p:extLst>
      <p:ext uri="{BB962C8B-B14F-4D97-AF65-F5344CB8AC3E}">
        <p14:creationId xmlns:p14="http://schemas.microsoft.com/office/powerpoint/2010/main" val="1840843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a:solidFill>
                  <a:schemeClr val="tx1"/>
                </a:solidFill>
                <a:latin typeface="+mn-lt"/>
                <a:ea typeface="+mn-ea"/>
                <a:cs typeface="+mn-cs"/>
              </a:rPr>
              <a:t>Hier ist nochmal diese schwammartige Beschichtung zu sehen.</a:t>
            </a:r>
          </a:p>
          <a:p>
            <a:r>
              <a:rPr lang="de-DE" sz="1200" kern="1200" dirty="0">
                <a:solidFill>
                  <a:schemeClr val="tx1"/>
                </a:solidFill>
                <a:effectLst/>
                <a:latin typeface="+mn-lt"/>
                <a:ea typeface="+mn-ea"/>
                <a:cs typeface="+mn-cs"/>
              </a:rPr>
              <a:t>Klappt überraschend gut. Noch überraschend: Es gibt keine Herzkranzgefäße (</a:t>
            </a:r>
            <a:r>
              <a:rPr lang="de-DE" sz="1200" kern="1200" dirty="0" err="1">
                <a:solidFill>
                  <a:schemeClr val="tx1"/>
                </a:solidFill>
                <a:effectLst/>
                <a:latin typeface="+mn-lt"/>
                <a:ea typeface="+mn-ea"/>
                <a:cs typeface="+mn-cs"/>
              </a:rPr>
              <a:t>Koronarien</a:t>
            </a:r>
            <a:r>
              <a:rPr lang="de-DE" sz="1200" kern="1200" dirty="0">
                <a:solidFill>
                  <a:schemeClr val="tx1"/>
                </a:solidFill>
                <a:effectLst/>
                <a:latin typeface="+mn-lt"/>
                <a:ea typeface="+mn-ea"/>
                <a:cs typeface="+mn-cs"/>
              </a:rPr>
              <a:t>). Wie wird Herzmuskel mit Sauerstoff versorgt? Herz wird über Diffusion versorgt.</a:t>
            </a:r>
            <a:endParaRPr lang="de-DE" dirty="0"/>
          </a:p>
        </p:txBody>
      </p:sp>
      <p:sp>
        <p:nvSpPr>
          <p:cNvPr id="4" name="Foliennummernplatzhalter 3"/>
          <p:cNvSpPr>
            <a:spLocks noGrp="1"/>
          </p:cNvSpPr>
          <p:nvPr>
            <p:ph type="sldNum" sz="quarter" idx="10"/>
          </p:nvPr>
        </p:nvSpPr>
        <p:spPr/>
        <p:txBody>
          <a:bodyPr/>
          <a:lstStyle/>
          <a:p>
            <a:fld id="{63C87396-3217-43B2-8DD1-2F8433C6C83F}" type="slidenum">
              <a:rPr lang="de-DE" smtClean="0"/>
              <a:t>37</a:t>
            </a:fld>
            <a:endParaRPr lang="de-DE"/>
          </a:p>
        </p:txBody>
      </p:sp>
    </p:spTree>
    <p:extLst>
      <p:ext uri="{BB962C8B-B14F-4D97-AF65-F5344CB8AC3E}">
        <p14:creationId xmlns:p14="http://schemas.microsoft.com/office/powerpoint/2010/main" val="2230354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C87396-3217-43B2-8DD1-2F8433C6C83F}" type="slidenum">
              <a:rPr lang="de-DE" smtClean="0"/>
              <a:t>38</a:t>
            </a:fld>
            <a:endParaRPr lang="de-DE"/>
          </a:p>
        </p:txBody>
      </p:sp>
    </p:spTree>
    <p:extLst>
      <p:ext uri="{BB962C8B-B14F-4D97-AF65-F5344CB8AC3E}">
        <p14:creationId xmlns:p14="http://schemas.microsoft.com/office/powerpoint/2010/main" val="2421323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C87396-3217-43B2-8DD1-2F8433C6C83F}" type="slidenum">
              <a:rPr lang="de-DE" smtClean="0"/>
              <a:t>39</a:t>
            </a:fld>
            <a:endParaRPr lang="de-DE"/>
          </a:p>
        </p:txBody>
      </p:sp>
    </p:spTree>
    <p:extLst>
      <p:ext uri="{BB962C8B-B14F-4D97-AF65-F5344CB8AC3E}">
        <p14:creationId xmlns:p14="http://schemas.microsoft.com/office/powerpoint/2010/main" val="3946176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Kleiner Exkurs: Das Krokodil getrennte Kammern, aber einen Bypass zwischen den beiden Kreisläufen, so dass der Druck in beiden Kreisläufen gleich ist. Dadurch kann bei längerem Tauchen die Lunge umgangen werden. </a:t>
            </a:r>
          </a:p>
          <a:p>
            <a:endParaRPr lang="de-DE" dirty="0"/>
          </a:p>
        </p:txBody>
      </p:sp>
      <p:sp>
        <p:nvSpPr>
          <p:cNvPr id="4" name="Foliennummernplatzhalter 3"/>
          <p:cNvSpPr>
            <a:spLocks noGrp="1"/>
          </p:cNvSpPr>
          <p:nvPr>
            <p:ph type="sldNum" sz="quarter" idx="10"/>
          </p:nvPr>
        </p:nvSpPr>
        <p:spPr/>
        <p:txBody>
          <a:bodyPr/>
          <a:lstStyle/>
          <a:p>
            <a:fld id="{63C87396-3217-43B2-8DD1-2F8433C6C83F}" type="slidenum">
              <a:rPr lang="de-DE" smtClean="0"/>
              <a:t>40</a:t>
            </a:fld>
            <a:endParaRPr lang="de-DE"/>
          </a:p>
        </p:txBody>
      </p:sp>
    </p:spTree>
    <p:extLst>
      <p:ext uri="{BB962C8B-B14F-4D97-AF65-F5344CB8AC3E}">
        <p14:creationId xmlns:p14="http://schemas.microsoft.com/office/powerpoint/2010/main" val="822549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41</a:t>
            </a:fld>
            <a:endParaRPr lang="en-GB"/>
          </a:p>
        </p:txBody>
      </p:sp>
    </p:spTree>
    <p:extLst>
      <p:ext uri="{BB962C8B-B14F-4D97-AF65-F5344CB8AC3E}">
        <p14:creationId xmlns:p14="http://schemas.microsoft.com/office/powerpoint/2010/main" val="4066495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42</a:t>
            </a:fld>
            <a:endParaRPr lang="en-GB"/>
          </a:p>
        </p:txBody>
      </p:sp>
    </p:spTree>
    <p:extLst>
      <p:ext uri="{BB962C8B-B14F-4D97-AF65-F5344CB8AC3E}">
        <p14:creationId xmlns:p14="http://schemas.microsoft.com/office/powerpoint/2010/main" val="1710947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C87396-3217-43B2-8DD1-2F8433C6C83F}" type="slidenum">
              <a:rPr lang="de-DE" smtClean="0"/>
              <a:t>43</a:t>
            </a:fld>
            <a:endParaRPr lang="de-DE"/>
          </a:p>
        </p:txBody>
      </p:sp>
    </p:spTree>
    <p:extLst>
      <p:ext uri="{BB962C8B-B14F-4D97-AF65-F5344CB8AC3E}">
        <p14:creationId xmlns:p14="http://schemas.microsoft.com/office/powerpoint/2010/main" val="1032879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3063DA2-B10B-476C-9B58-D843336D797F}" type="slidenum">
              <a:rPr lang="en-GB" smtClean="0"/>
              <a:t>4</a:t>
            </a:fld>
            <a:endParaRPr lang="en-GB"/>
          </a:p>
        </p:txBody>
      </p:sp>
    </p:spTree>
    <p:extLst>
      <p:ext uri="{BB962C8B-B14F-4D97-AF65-F5344CB8AC3E}">
        <p14:creationId xmlns:p14="http://schemas.microsoft.com/office/powerpoint/2010/main" val="4671226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C87396-3217-43B2-8DD1-2F8433C6C83F}" type="slidenum">
              <a:rPr lang="de-DE" smtClean="0"/>
              <a:t>44</a:t>
            </a:fld>
            <a:endParaRPr lang="de-DE"/>
          </a:p>
        </p:txBody>
      </p:sp>
    </p:spTree>
    <p:extLst>
      <p:ext uri="{BB962C8B-B14F-4D97-AF65-F5344CB8AC3E}">
        <p14:creationId xmlns:p14="http://schemas.microsoft.com/office/powerpoint/2010/main" val="37327018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C87396-3217-43B2-8DD1-2F8433C6C83F}" type="slidenum">
              <a:rPr lang="de-DE" smtClean="0"/>
              <a:t>45</a:t>
            </a:fld>
            <a:endParaRPr lang="de-DE"/>
          </a:p>
        </p:txBody>
      </p:sp>
    </p:spTree>
    <p:extLst>
      <p:ext uri="{BB962C8B-B14F-4D97-AF65-F5344CB8AC3E}">
        <p14:creationId xmlns:p14="http://schemas.microsoft.com/office/powerpoint/2010/main" val="16207428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Warum erfolgt der Übergang vom Wasser zur Luft als Lebensmedium? Fragen und anschreiben</a:t>
            </a:r>
          </a:p>
          <a:p>
            <a:r>
              <a:rPr lang="de-DE" sz="1200" kern="1200" dirty="0">
                <a:solidFill>
                  <a:schemeClr val="tx1"/>
                </a:solidFill>
                <a:effectLst/>
                <a:latin typeface="+mn-lt"/>
                <a:ea typeface="+mn-ea"/>
                <a:cs typeface="+mn-cs"/>
              </a:rPr>
              <a:t>1. wesentlich höherer Sauerstoffgehalt (Wasser bei 15 °C 7 ml/l, die ungefähr 0,01 g wiegen, Luft 210 ml/l), dies führt zu einem deutlich erhöhten Sauerstoffangebot, nicht aber zu einem erhöhten Sauerstoffpartialdruck (Diffusionsgesetz: S = -D *dc/dx, D in m</a:t>
            </a:r>
            <a:r>
              <a:rPr lang="de-DE" sz="1200" kern="1200" baseline="30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/s, c in </a:t>
            </a:r>
            <a:r>
              <a:rPr lang="de-DE" sz="1200" kern="1200" dirty="0" err="1">
                <a:solidFill>
                  <a:schemeClr val="tx1"/>
                </a:solidFill>
                <a:effectLst/>
                <a:latin typeface="+mn-lt"/>
                <a:ea typeface="+mn-ea"/>
                <a:cs typeface="+mn-cs"/>
              </a:rPr>
              <a:t>mol</a:t>
            </a:r>
            <a:r>
              <a:rPr lang="de-DE" sz="1200" kern="1200" dirty="0">
                <a:solidFill>
                  <a:schemeClr val="tx1"/>
                </a:solidFill>
                <a:effectLst/>
                <a:latin typeface="+mn-lt"/>
                <a:ea typeface="+mn-ea"/>
                <a:cs typeface="+mn-cs"/>
              </a:rPr>
              <a:t>/m</a:t>
            </a:r>
            <a:r>
              <a:rPr lang="de-DE" sz="1200" kern="1200" baseline="30000" dirty="0">
                <a:solidFill>
                  <a:schemeClr val="tx1"/>
                </a:solidFill>
                <a:effectLst/>
                <a:latin typeface="+mn-lt"/>
                <a:ea typeface="+mn-ea"/>
                <a:cs typeface="+mn-cs"/>
              </a:rPr>
              <a:t>3</a:t>
            </a:r>
            <a:r>
              <a:rPr lang="de-DE" sz="1200" kern="1200" dirty="0">
                <a:solidFill>
                  <a:schemeClr val="tx1"/>
                </a:solidFill>
                <a:effectLst/>
                <a:latin typeface="+mn-lt"/>
                <a:ea typeface="+mn-ea"/>
                <a:cs typeface="+mn-cs"/>
              </a:rPr>
              <a:t>, dc/dx in </a:t>
            </a:r>
            <a:r>
              <a:rPr lang="de-DE" sz="1200" kern="1200" dirty="0" err="1">
                <a:solidFill>
                  <a:schemeClr val="tx1"/>
                </a:solidFill>
                <a:effectLst/>
                <a:latin typeface="+mn-lt"/>
                <a:ea typeface="+mn-ea"/>
                <a:cs typeface="+mn-cs"/>
              </a:rPr>
              <a:t>mol</a:t>
            </a:r>
            <a:r>
              <a:rPr lang="de-DE" sz="1200" kern="1200" dirty="0">
                <a:solidFill>
                  <a:schemeClr val="tx1"/>
                </a:solidFill>
                <a:effectLst/>
                <a:latin typeface="+mn-lt"/>
                <a:ea typeface="+mn-ea"/>
                <a:cs typeface="+mn-cs"/>
              </a:rPr>
              <a:t>/m</a:t>
            </a:r>
            <a:r>
              <a:rPr lang="de-DE" sz="1200" kern="1200" baseline="30000" dirty="0">
                <a:solidFill>
                  <a:schemeClr val="tx1"/>
                </a:solidFill>
                <a:effectLst/>
                <a:latin typeface="+mn-lt"/>
                <a:ea typeface="+mn-ea"/>
                <a:cs typeface="+mn-cs"/>
              </a:rPr>
              <a:t>4</a:t>
            </a:r>
            <a:r>
              <a:rPr lang="de-DE" sz="1200" kern="1200" dirty="0">
                <a:solidFill>
                  <a:schemeClr val="tx1"/>
                </a:solidFill>
                <a:effectLst/>
                <a:latin typeface="+mn-lt"/>
                <a:ea typeface="+mn-ea"/>
                <a:cs typeface="+mn-cs"/>
              </a:rPr>
              <a:t> Scheinbarer Widerspruch, da ja Konzentration in </a:t>
            </a:r>
            <a:r>
              <a:rPr lang="de-DE" sz="1200" kern="1200" dirty="0" err="1">
                <a:solidFill>
                  <a:schemeClr val="tx1"/>
                </a:solidFill>
                <a:effectLst/>
                <a:latin typeface="+mn-lt"/>
                <a:ea typeface="+mn-ea"/>
                <a:cs typeface="+mn-cs"/>
              </a:rPr>
              <a:t>mol</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Vol</a:t>
            </a:r>
            <a:r>
              <a:rPr lang="de-DE" sz="1200" kern="1200" dirty="0">
                <a:solidFill>
                  <a:schemeClr val="tx1"/>
                </a:solidFill>
                <a:effectLst/>
                <a:latin typeface="+mn-lt"/>
                <a:ea typeface="+mn-ea"/>
                <a:cs typeface="+mn-cs"/>
              </a:rPr>
              <a:t> von O2 in Luft höher als in Wasser ist. Wahrscheinlich ist Bezugsgröße bei Wasser kleiner, also das Volumen, das für Gase zur Verfügung steht). Der Sauerstoffpartialdruck  in gut durchlüftetem Wasser ist genauso hoch wie in der Luft darüber. Den Begriff des Gaspartialdruckes in Flüssigkeiten diskutieren: Partialdruck im Wasser wird auch gerne als Gasspannung bezeichnet, weil das Wort Partialdruck irreführend ist. Partialdruck im Wasser entspricht dem Partialdruck in der </a:t>
            </a:r>
            <a:r>
              <a:rPr lang="de-DE" sz="1200" kern="1200" dirty="0" err="1">
                <a:solidFill>
                  <a:schemeClr val="tx1"/>
                </a:solidFill>
                <a:effectLst/>
                <a:latin typeface="+mn-lt"/>
                <a:ea typeface="+mn-ea"/>
                <a:cs typeface="+mn-cs"/>
              </a:rPr>
              <a:t>darüberliegenden</a:t>
            </a:r>
            <a:r>
              <a:rPr lang="de-DE" sz="1200" kern="1200" dirty="0">
                <a:solidFill>
                  <a:schemeClr val="tx1"/>
                </a:solidFill>
                <a:effectLst/>
                <a:latin typeface="+mn-lt"/>
                <a:ea typeface="+mn-ea"/>
                <a:cs typeface="+mn-cs"/>
              </a:rPr>
              <a:t> Atmosphäre, mit der das Wasser im Gleichgewicht ist. Ist so ein bisschen überraschend, aber wenn es nicht so wäre, dass der Partialdruck in beiden Medien gleich wäre, würde ja Sauerstoff ins Wasser diffundieren, da es ja dort gelöst werden kann. </a:t>
            </a:r>
          </a:p>
          <a:p>
            <a:r>
              <a:rPr lang="de-DE" sz="1200" kern="1200" dirty="0">
                <a:solidFill>
                  <a:schemeClr val="tx1"/>
                </a:solidFill>
                <a:effectLst/>
                <a:latin typeface="+mn-lt"/>
                <a:ea typeface="+mn-ea"/>
                <a:cs typeface="+mn-cs"/>
              </a:rPr>
              <a:t>2. Diffusionskonstante D von Sauerstoff in Luft ist größer als die in Wasser</a:t>
            </a:r>
          </a:p>
          <a:p>
            <a:r>
              <a:rPr lang="de-DE" sz="1200" kern="1200" dirty="0">
                <a:solidFill>
                  <a:schemeClr val="tx1"/>
                </a:solidFill>
                <a:effectLst/>
                <a:latin typeface="+mn-lt"/>
                <a:ea typeface="+mn-ea"/>
                <a:cs typeface="+mn-cs"/>
              </a:rPr>
              <a:t>3. geringere Viskosität in Luft als in Wasser (leichteres Bewegen)</a:t>
            </a:r>
          </a:p>
          <a:p>
            <a:r>
              <a:rPr lang="de-DE" sz="1200" kern="1200" dirty="0">
                <a:solidFill>
                  <a:schemeClr val="tx1"/>
                </a:solidFill>
                <a:effectLst/>
                <a:latin typeface="+mn-lt"/>
                <a:ea typeface="+mn-ea"/>
                <a:cs typeface="+mn-cs"/>
              </a:rPr>
              <a:t>4. Leichteres Medium (leichter umzulenken). Aus dem unterschiedlichen Sauerstoffgehalt ergibt sich: Um ein Gramm Sauerstoff im Wasser zu bewegen (also an den Kiemen vorbeizuführen) </a:t>
            </a:r>
            <a:r>
              <a:rPr lang="de-DE" sz="1200" kern="1200" dirty="0" err="1">
                <a:solidFill>
                  <a:schemeClr val="tx1"/>
                </a:solidFill>
                <a:effectLst/>
                <a:latin typeface="+mn-lt"/>
                <a:ea typeface="+mn-ea"/>
                <a:cs typeface="+mn-cs"/>
              </a:rPr>
              <a:t>muß</a:t>
            </a:r>
            <a:r>
              <a:rPr lang="de-DE" sz="1200" kern="1200" dirty="0">
                <a:solidFill>
                  <a:schemeClr val="tx1"/>
                </a:solidFill>
                <a:effectLst/>
                <a:latin typeface="+mn-lt"/>
                <a:ea typeface="+mn-ea"/>
                <a:cs typeface="+mn-cs"/>
              </a:rPr>
              <a:t> ich etwa 100 kg Wasser bewegen. In Luft sind es nur etwa 4-5 g Luft, die zu bewegen sind. S. Bild 3.1</a:t>
            </a:r>
          </a:p>
          <a:p>
            <a:r>
              <a:rPr lang="de-DE" sz="1200" kern="1200" dirty="0">
                <a:solidFill>
                  <a:schemeClr val="tx1"/>
                </a:solidFill>
                <a:effectLst/>
                <a:latin typeface="+mn-lt"/>
                <a:ea typeface="+mn-ea"/>
                <a:cs typeface="+mn-cs"/>
              </a:rPr>
              <a:t>Dies ist auch der Grund, warum Lebewesen in Wasser das Wasser nicht oder nur sehr geringfügig umlenken. Im Gegensatz zu den meisten Lebewesen, die ihren Sauerstoffverbrauch durch die Luft decken. </a:t>
            </a:r>
          </a:p>
          <a:p>
            <a:r>
              <a:rPr lang="de-DE" sz="1200" kern="1200" dirty="0">
                <a:solidFill>
                  <a:schemeClr val="tx1"/>
                </a:solidFill>
                <a:effectLst/>
                <a:latin typeface="+mn-lt"/>
                <a:ea typeface="+mn-ea"/>
                <a:cs typeface="+mn-cs"/>
              </a:rPr>
              <a:t>5. Wesentlich geringere Wärmeleitfähigkeit von Luft als von Wasser. In Verbindung mit dem deutlich reduzierten Volumen ermöglicht dies die Entwicklung von Warmblütern (Verweis auf Thunfisch). Höhere Körpertemperatur führt zu einem höheren Metabolismus, also Stoffumsetzung. Der Organismus ist aktiver.</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Nachteile beim Übergang vom Wasser in Luft? 1. Schwerkraft wirkt (Beispiel mit der Baumschlange und der Seeschlange erwähnen, die durch fehlenden Gefäßtonus ohnmächtig wird, wenn sie in Luft senkrecht gehalten wird). </a:t>
            </a:r>
          </a:p>
          <a:p>
            <a:r>
              <a:rPr lang="de-DE" sz="1200" kern="1200" dirty="0">
                <a:solidFill>
                  <a:schemeClr val="tx1"/>
                </a:solidFill>
                <a:effectLst/>
                <a:latin typeface="+mn-lt"/>
                <a:ea typeface="+mn-ea"/>
                <a:cs typeface="+mn-cs"/>
              </a:rPr>
              <a:t>2. Problem des Wasserverlustes über die Verdampfung. Deswegen sind die Lungen von Säugetieren mit nur einen kleinen Öffnung (Mund) und einer sehr großen inneren Oberfläche ausgestattet. So beträgt die Fläche der Lunge beim Menschen etwa neunzig Quadratmeter. </a:t>
            </a:r>
          </a:p>
          <a:p>
            <a:r>
              <a:rPr lang="de-DE" sz="1200" kern="1200" dirty="0">
                <a:solidFill>
                  <a:schemeClr val="tx1"/>
                </a:solidFill>
                <a:effectLst/>
                <a:latin typeface="+mn-lt"/>
                <a:ea typeface="+mn-ea"/>
                <a:cs typeface="+mn-cs"/>
              </a:rPr>
              <a:t>Das Problem des Wasserverlustes über die Verdampfung ist insbesondere bei Pflanzen gravierend, die für ein Leben in Trockengebieten entsprechende Verbesserungen entwickelt haben. </a:t>
            </a:r>
          </a:p>
          <a:p>
            <a:r>
              <a:rPr lang="de-DE" sz="1200" kern="1200" dirty="0">
                <a:solidFill>
                  <a:schemeClr val="tx1"/>
                </a:solidFill>
                <a:effectLst/>
                <a:latin typeface="+mn-lt"/>
                <a:ea typeface="+mn-ea"/>
                <a:cs typeface="+mn-cs"/>
              </a:rPr>
              <a:t>3. UV Strahlung</a:t>
            </a:r>
          </a:p>
          <a:p>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63C87396-3217-43B2-8DD1-2F8433C6C83F}" type="slidenum">
              <a:rPr lang="de-DE" smtClean="0"/>
              <a:t>46</a:t>
            </a:fld>
            <a:endParaRPr lang="de-DE"/>
          </a:p>
        </p:txBody>
      </p:sp>
    </p:spTree>
    <p:extLst>
      <p:ext uri="{BB962C8B-B14F-4D97-AF65-F5344CB8AC3E}">
        <p14:creationId xmlns:p14="http://schemas.microsoft.com/office/powerpoint/2010/main" val="31246647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3C87396-3217-43B2-8DD1-2F8433C6C83F}" type="slidenum">
              <a:rPr lang="de-DE" smtClean="0"/>
              <a:t>47</a:t>
            </a:fld>
            <a:endParaRPr lang="de-DE"/>
          </a:p>
        </p:txBody>
      </p:sp>
    </p:spTree>
    <p:extLst>
      <p:ext uri="{BB962C8B-B14F-4D97-AF65-F5344CB8AC3E}">
        <p14:creationId xmlns:p14="http://schemas.microsoft.com/office/powerpoint/2010/main" val="39491572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Pflanzen haben keine Lungen und benutzen einfach die Oberfläche für den Stoffaustausch. Sie benötigen Kohlendioxid für ihren Metabolismus. Deswegen ist der Übergang vom Wasser zur Luft als Umgebungsmedium eher mit Nachteilen verbunden. Kohlendioxid ist in der Luft erheblich weniger vorhanden als im Wasser. Partialdruck ist aber gleich.</a:t>
            </a:r>
          </a:p>
          <a:p>
            <a:r>
              <a:rPr lang="de-DE" sz="1200" kern="1200" dirty="0">
                <a:solidFill>
                  <a:schemeClr val="tx1"/>
                </a:solidFill>
                <a:effectLst/>
                <a:latin typeface="+mn-lt"/>
                <a:ea typeface="+mn-ea"/>
                <a:cs typeface="+mn-cs"/>
              </a:rPr>
              <a:t>Dies bedeutet, durch den geringen Konzentrationsgradienten hat es die Pflanze schwer, Kohlendioxid durch die Diffusion zu transportieren. Andererseits verdampft die Pflanze Wasser. Dies ist temperaturabhängig. So beträgt der Dampfdruck bei 25 °C 24 </a:t>
            </a:r>
            <a:r>
              <a:rPr lang="de-DE" sz="1200" kern="1200" dirty="0" err="1">
                <a:solidFill>
                  <a:schemeClr val="tx1"/>
                </a:solidFill>
                <a:effectLst/>
                <a:latin typeface="+mn-lt"/>
                <a:ea typeface="+mn-ea"/>
                <a:cs typeface="+mn-cs"/>
              </a:rPr>
              <a:t>mmHg</a:t>
            </a:r>
            <a:r>
              <a:rPr lang="de-DE" sz="1200" kern="1200" dirty="0">
                <a:solidFill>
                  <a:schemeClr val="tx1"/>
                </a:solidFill>
                <a:effectLst/>
                <a:latin typeface="+mn-lt"/>
                <a:ea typeface="+mn-ea"/>
                <a:cs typeface="+mn-cs"/>
              </a:rPr>
              <a:t>. Das heißt die antreibende Kraft der Diffusion von Wasser zur trockenen Luft ist 24 </a:t>
            </a:r>
            <a:r>
              <a:rPr lang="de-DE" sz="1200" kern="1200" dirty="0" err="1">
                <a:solidFill>
                  <a:schemeClr val="tx1"/>
                </a:solidFill>
                <a:effectLst/>
                <a:latin typeface="+mn-lt"/>
                <a:ea typeface="+mn-ea"/>
                <a:cs typeface="+mn-cs"/>
              </a:rPr>
              <a:t>mmHg</a:t>
            </a:r>
            <a:r>
              <a:rPr lang="de-DE" sz="1200" kern="1200" dirty="0">
                <a:solidFill>
                  <a:schemeClr val="tx1"/>
                </a:solidFill>
                <a:effectLst/>
                <a:latin typeface="+mn-lt"/>
                <a:ea typeface="+mn-ea"/>
                <a:cs typeface="+mn-cs"/>
              </a:rPr>
              <a:t>, gegenüber 0,23 </a:t>
            </a:r>
            <a:r>
              <a:rPr lang="de-DE" sz="1200" kern="1200" dirty="0" err="1">
                <a:solidFill>
                  <a:schemeClr val="tx1"/>
                </a:solidFill>
                <a:effectLst/>
                <a:latin typeface="+mn-lt"/>
                <a:ea typeface="+mn-ea"/>
                <a:cs typeface="+mn-cs"/>
              </a:rPr>
              <a:t>mmHg</a:t>
            </a:r>
            <a:r>
              <a:rPr lang="de-DE" sz="1200" kern="1200" dirty="0">
                <a:solidFill>
                  <a:schemeClr val="tx1"/>
                </a:solidFill>
                <a:effectLst/>
                <a:latin typeface="+mn-lt"/>
                <a:ea typeface="+mn-ea"/>
                <a:cs typeface="+mn-cs"/>
              </a:rPr>
              <a:t> für die Kohlendioxiddiffusion. Ist die Luft feucht, verbessern sich die Verhältnisse entsprechend: 50% relative Luftfeuchte reduzieren die treibende Kraft auf die Hälfte. Dieser Faktor Hundert zwischen den beiden Diffusionsgradienten führt zu einem relativ hohen Wasserverbrauch der Pflanzen. Pflanzen in Trockengebieten haben spezielle Mechanismen entwickelt, um den Wasserverlust zu reduzieren. Ananas und viele Kakteen haben eine wasserdampfdichte Schicht. Rechts ein Bild von so einer Pflanze. Nachts, wenn die Luftfeuchtigkeit höher ist, öffnen sie Spaltöffnungen (Stoma) und speichern Kohlendioxid. Natürlich keine Fotosynthese möglich. Die erfolgt den nächsten Tag.</a:t>
            </a:r>
          </a:p>
          <a:p>
            <a:endParaRPr lang="de-DE" dirty="0"/>
          </a:p>
        </p:txBody>
      </p:sp>
      <p:sp>
        <p:nvSpPr>
          <p:cNvPr id="4" name="Foliennummernplatzhalter 3"/>
          <p:cNvSpPr>
            <a:spLocks noGrp="1"/>
          </p:cNvSpPr>
          <p:nvPr>
            <p:ph type="sldNum" sz="quarter" idx="10"/>
          </p:nvPr>
        </p:nvSpPr>
        <p:spPr/>
        <p:txBody>
          <a:bodyPr/>
          <a:lstStyle/>
          <a:p>
            <a:fld id="{63C87396-3217-43B2-8DD1-2F8433C6C83F}" type="slidenum">
              <a:rPr lang="de-DE" smtClean="0"/>
              <a:t>48</a:t>
            </a:fld>
            <a:endParaRPr lang="de-DE"/>
          </a:p>
        </p:txBody>
      </p:sp>
    </p:spTree>
    <p:extLst>
      <p:ext uri="{BB962C8B-B14F-4D97-AF65-F5344CB8AC3E}">
        <p14:creationId xmlns:p14="http://schemas.microsoft.com/office/powerpoint/2010/main" val="2503544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5</a:t>
            </a:fld>
            <a:endParaRPr lang="en-GB"/>
          </a:p>
        </p:txBody>
      </p:sp>
    </p:spTree>
    <p:extLst>
      <p:ext uri="{BB962C8B-B14F-4D97-AF65-F5344CB8AC3E}">
        <p14:creationId xmlns:p14="http://schemas.microsoft.com/office/powerpoint/2010/main" val="514323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Führung</a:t>
            </a:r>
            <a:r>
              <a:rPr lang="de-DE" baseline="0" dirty="0"/>
              <a:t> im Labor verweisen</a:t>
            </a:r>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6</a:t>
            </a:fld>
            <a:endParaRPr lang="en-GB"/>
          </a:p>
        </p:txBody>
      </p:sp>
    </p:spTree>
    <p:extLst>
      <p:ext uri="{BB962C8B-B14F-4D97-AF65-F5344CB8AC3E}">
        <p14:creationId xmlns:p14="http://schemas.microsoft.com/office/powerpoint/2010/main" val="1755942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8</a:t>
            </a:fld>
            <a:endParaRPr lang="en-GB"/>
          </a:p>
        </p:txBody>
      </p:sp>
    </p:spTree>
    <p:extLst>
      <p:ext uri="{BB962C8B-B14F-4D97-AF65-F5344CB8AC3E}">
        <p14:creationId xmlns:p14="http://schemas.microsoft.com/office/powerpoint/2010/main" val="3397488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10</a:t>
            </a:fld>
            <a:endParaRPr lang="en-GB"/>
          </a:p>
        </p:txBody>
      </p:sp>
    </p:spTree>
    <p:extLst>
      <p:ext uri="{BB962C8B-B14F-4D97-AF65-F5344CB8AC3E}">
        <p14:creationId xmlns:p14="http://schemas.microsoft.com/office/powerpoint/2010/main" val="4224199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11</a:t>
            </a:fld>
            <a:endParaRPr lang="en-GB"/>
          </a:p>
        </p:txBody>
      </p:sp>
    </p:spTree>
    <p:extLst>
      <p:ext uri="{BB962C8B-B14F-4D97-AF65-F5344CB8AC3E}">
        <p14:creationId xmlns:p14="http://schemas.microsoft.com/office/powerpoint/2010/main" val="863589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8562D0-73C3-4334-9540-85B5B9A28AF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AFBF8D08-0054-461F-9100-52E8354AE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a16="http://schemas.microsoft.com/office/drawing/2014/main" id="{347AAAC9-3DC3-40A6-8569-77EC7E9D37C4}"/>
              </a:ext>
            </a:extLst>
          </p:cNvPr>
          <p:cNvSpPr>
            <a:spLocks noGrp="1"/>
          </p:cNvSpPr>
          <p:nvPr>
            <p:ph type="dt" sz="half" idx="10"/>
          </p:nvPr>
        </p:nvSpPr>
        <p:spPr/>
        <p:txBody>
          <a:bodyPr/>
          <a:lstStyle/>
          <a:p>
            <a:fld id="{8FE38FBD-D4C7-4C4E-A411-17C363B6CE46}" type="datetime1">
              <a:rPr lang="en-GB" smtClean="0"/>
              <a:t>21/04/2025</a:t>
            </a:fld>
            <a:endParaRPr lang="en-GB"/>
          </a:p>
        </p:txBody>
      </p:sp>
      <p:sp>
        <p:nvSpPr>
          <p:cNvPr id="5" name="Fußzeilenplatzhalter 4">
            <a:extLst>
              <a:ext uri="{FF2B5EF4-FFF2-40B4-BE49-F238E27FC236}">
                <a16:creationId xmlns:a16="http://schemas.microsoft.com/office/drawing/2014/main" id="{758091BE-93C3-4DD3-A4E4-F1450C57B21F}"/>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A0C41A5C-2F5F-42FC-85D0-E38571FE56D0}"/>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3246547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53FE5-4447-4D5B-AD2F-7F535D92980F}"/>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7D64AF60-971B-4246-A3E9-808527D7E86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3FD3DA9F-BD61-4C79-A47B-22A8EDE0C9BA}"/>
              </a:ext>
            </a:extLst>
          </p:cNvPr>
          <p:cNvSpPr>
            <a:spLocks noGrp="1"/>
          </p:cNvSpPr>
          <p:nvPr>
            <p:ph type="dt" sz="half" idx="10"/>
          </p:nvPr>
        </p:nvSpPr>
        <p:spPr/>
        <p:txBody>
          <a:bodyPr/>
          <a:lstStyle/>
          <a:p>
            <a:fld id="{0F016975-2E92-4F3C-B3C5-215CE18B8BAB}" type="datetime1">
              <a:rPr lang="en-GB" smtClean="0"/>
              <a:t>21/04/2025</a:t>
            </a:fld>
            <a:endParaRPr lang="en-GB"/>
          </a:p>
        </p:txBody>
      </p:sp>
      <p:sp>
        <p:nvSpPr>
          <p:cNvPr id="5" name="Fußzeilenplatzhalter 4">
            <a:extLst>
              <a:ext uri="{FF2B5EF4-FFF2-40B4-BE49-F238E27FC236}">
                <a16:creationId xmlns:a16="http://schemas.microsoft.com/office/drawing/2014/main" id="{850002FA-ACEE-499F-AB51-DE2742FBE7A1}"/>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ECB2325E-9B29-4F79-8475-31DD1C915014}"/>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1855450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5971022-7DA9-499D-81DA-B1E1A6DCF1D1}"/>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GB"/>
          </a:p>
        </p:txBody>
      </p:sp>
      <p:sp>
        <p:nvSpPr>
          <p:cNvPr id="3" name="Vertikaler Textplatzhalter 2">
            <a:extLst>
              <a:ext uri="{FF2B5EF4-FFF2-40B4-BE49-F238E27FC236}">
                <a16:creationId xmlns:a16="http://schemas.microsoft.com/office/drawing/2014/main" id="{EAFDC04B-BD2C-425A-B7FE-35CB3C1BCC9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84291E41-8343-4E17-AEAB-1F29BEDC2408}"/>
              </a:ext>
            </a:extLst>
          </p:cNvPr>
          <p:cNvSpPr>
            <a:spLocks noGrp="1"/>
          </p:cNvSpPr>
          <p:nvPr>
            <p:ph type="dt" sz="half" idx="10"/>
          </p:nvPr>
        </p:nvSpPr>
        <p:spPr/>
        <p:txBody>
          <a:bodyPr/>
          <a:lstStyle/>
          <a:p>
            <a:fld id="{B5A04E95-46D4-4051-B87C-29F4FC7705A7}" type="datetime1">
              <a:rPr lang="en-GB" smtClean="0"/>
              <a:t>21/04/2025</a:t>
            </a:fld>
            <a:endParaRPr lang="en-GB"/>
          </a:p>
        </p:txBody>
      </p:sp>
      <p:sp>
        <p:nvSpPr>
          <p:cNvPr id="5" name="Fußzeilenplatzhalter 4">
            <a:extLst>
              <a:ext uri="{FF2B5EF4-FFF2-40B4-BE49-F238E27FC236}">
                <a16:creationId xmlns:a16="http://schemas.microsoft.com/office/drawing/2014/main" id="{439BEDEC-B0CC-4D7F-B5C2-37C6690199D2}"/>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767D6363-BFBE-482B-A9DF-68E69817D8A5}"/>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1186456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amp; Bild/Grafik">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2B4C1DB9-35EB-7C0A-943B-0E4C94C1AB55}"/>
              </a:ext>
            </a:extLst>
          </p:cNvPr>
          <p:cNvPicPr>
            <a:picLocks noChangeAspect="1"/>
          </p:cNvPicPr>
          <p:nvPr userDrawn="1"/>
        </p:nvPicPr>
        <p:blipFill>
          <a:blip r:embed="rId2"/>
          <a:stretch>
            <a:fillRect/>
          </a:stretch>
        </p:blipFill>
        <p:spPr>
          <a:xfrm>
            <a:off x="0" y="-7434"/>
            <a:ext cx="12192000" cy="6858000"/>
          </a:xfrm>
          <a:prstGeom prst="rect">
            <a:avLst/>
          </a:prstGeom>
        </p:spPr>
      </p:pic>
      <p:sp>
        <p:nvSpPr>
          <p:cNvPr id="3" name="Inhaltsplatzhalter 2">
            <a:extLst>
              <a:ext uri="{FF2B5EF4-FFF2-40B4-BE49-F238E27FC236}">
                <a16:creationId xmlns:a16="http://schemas.microsoft.com/office/drawing/2014/main" id="{D2A0B887-E646-A3F7-ED23-21D3491901F7}"/>
              </a:ext>
            </a:extLst>
          </p:cNvPr>
          <p:cNvSpPr>
            <a:spLocks noGrp="1"/>
          </p:cNvSpPr>
          <p:nvPr>
            <p:ph idx="1"/>
          </p:nvPr>
        </p:nvSpPr>
        <p:spPr>
          <a:xfrm>
            <a:off x="924759" y="1911127"/>
            <a:ext cx="4352900" cy="4082349"/>
          </a:xfrm>
        </p:spPr>
        <p:txBody>
          <a:bodyPr/>
          <a:lstStyle/>
          <a:p>
            <a:pPr lvl="0"/>
            <a:r>
              <a:rPr lang="de-DE"/>
              <a:t>Mastertextformat bearbeiten</a:t>
            </a:r>
          </a:p>
          <a:p>
            <a:pPr lvl="1"/>
            <a:r>
              <a:rPr lang="de-DE"/>
              <a:t>Zweite Ebene</a:t>
            </a:r>
          </a:p>
          <a:p>
            <a:pPr lvl="2"/>
            <a:r>
              <a:rPr lang="de-DE"/>
              <a:t>Dritte Ebene</a:t>
            </a:r>
          </a:p>
        </p:txBody>
      </p:sp>
      <p:sp>
        <p:nvSpPr>
          <p:cNvPr id="21" name="Datumsplatzhalter 3">
            <a:extLst>
              <a:ext uri="{FF2B5EF4-FFF2-40B4-BE49-F238E27FC236}">
                <a16:creationId xmlns:a16="http://schemas.microsoft.com/office/drawing/2014/main" id="{52A7DD41-23EB-841E-2680-14FF1F9A1625}"/>
              </a:ext>
            </a:extLst>
          </p:cNvPr>
          <p:cNvSpPr>
            <a:spLocks noGrp="1"/>
          </p:cNvSpPr>
          <p:nvPr>
            <p:ph type="dt" sz="half" idx="10"/>
          </p:nvPr>
        </p:nvSpPr>
        <p:spPr>
          <a:xfrm>
            <a:off x="9541469" y="6356350"/>
            <a:ext cx="1524001" cy="357846"/>
          </a:xfrm>
        </p:spPr>
        <p:txBody>
          <a:bodyPr lIns="0" tIns="46800" rIns="0"/>
          <a:lstStyle>
            <a:lvl1pPr algn="r">
              <a:defRPr b="0" i="0">
                <a:solidFill>
                  <a:srgbClr val="002552"/>
                </a:solidFill>
                <a:latin typeface="Calibri" panose="020F0502020204030204" pitchFamily="34" charset="0"/>
                <a:cs typeface="Calibri" panose="020F0502020204030204" pitchFamily="34" charset="0"/>
              </a:defRPr>
            </a:lvl1pPr>
          </a:lstStyle>
          <a:p>
            <a:r>
              <a:rPr lang="de-DE"/>
              <a:t>|  </a:t>
            </a:r>
            <a:fld id="{2917BACA-83BC-B842-B6CC-E751649584F2}" type="datetime4">
              <a:rPr lang="de-DE" smtClean="0"/>
              <a:t>21. April 2025</a:t>
            </a:fld>
            <a:r>
              <a:rPr lang="de-DE"/>
              <a:t>  | </a:t>
            </a:r>
          </a:p>
        </p:txBody>
      </p:sp>
      <p:sp>
        <p:nvSpPr>
          <p:cNvPr id="22" name="Fußzeilenplatzhalter 4">
            <a:extLst>
              <a:ext uri="{FF2B5EF4-FFF2-40B4-BE49-F238E27FC236}">
                <a16:creationId xmlns:a16="http://schemas.microsoft.com/office/drawing/2014/main" id="{E0CB6C7E-E90F-ED87-CF1F-7A506784A293}"/>
              </a:ext>
            </a:extLst>
          </p:cNvPr>
          <p:cNvSpPr>
            <a:spLocks noGrp="1"/>
          </p:cNvSpPr>
          <p:nvPr>
            <p:ph type="ftr" sz="quarter" idx="11"/>
          </p:nvPr>
        </p:nvSpPr>
        <p:spPr>
          <a:xfrm>
            <a:off x="8295207" y="6355048"/>
            <a:ext cx="1310270" cy="365125"/>
          </a:xfrm>
        </p:spPr>
        <p:txBody>
          <a:bodyPr/>
          <a:lstStyle>
            <a:lvl1pPr algn="r">
              <a:defRPr b="0" i="0">
                <a:solidFill>
                  <a:srgbClr val="002552"/>
                </a:solidFill>
                <a:latin typeface="Calibri" panose="020F0502020204030204" pitchFamily="34" charset="0"/>
                <a:cs typeface="Calibri" panose="020F0502020204030204" pitchFamily="34" charset="0"/>
              </a:defRPr>
            </a:lvl1pPr>
          </a:lstStyle>
          <a:p>
            <a:r>
              <a:rPr lang="de-DE"/>
              <a:t>Präsentationstitel</a:t>
            </a:r>
          </a:p>
        </p:txBody>
      </p:sp>
      <p:sp>
        <p:nvSpPr>
          <p:cNvPr id="23" name="Foliennummernplatzhalter 5">
            <a:extLst>
              <a:ext uri="{FF2B5EF4-FFF2-40B4-BE49-F238E27FC236}">
                <a16:creationId xmlns:a16="http://schemas.microsoft.com/office/drawing/2014/main" id="{C462AD2F-E100-9947-113B-90CC0D9DE4CE}"/>
              </a:ext>
            </a:extLst>
          </p:cNvPr>
          <p:cNvSpPr>
            <a:spLocks noGrp="1"/>
          </p:cNvSpPr>
          <p:nvPr>
            <p:ph type="sldNum" sz="quarter" idx="12"/>
          </p:nvPr>
        </p:nvSpPr>
        <p:spPr>
          <a:xfrm>
            <a:off x="11028184" y="6356351"/>
            <a:ext cx="462776" cy="355114"/>
          </a:xfrm>
        </p:spPr>
        <p:txBody>
          <a:bodyPr/>
          <a:lstStyle>
            <a:lvl1pPr algn="l">
              <a:defRPr b="1" i="0">
                <a:solidFill>
                  <a:srgbClr val="002552"/>
                </a:solidFill>
                <a:latin typeface="Calibri" panose="020F0502020204030204" pitchFamily="34" charset="0"/>
                <a:cs typeface="Calibri" panose="020F0502020204030204" pitchFamily="34" charset="0"/>
              </a:defRPr>
            </a:lvl1pPr>
          </a:lstStyle>
          <a:p>
            <a:fld id="{06B95495-8DE0-4F41-9FBD-3E027756B373}" type="slidenum">
              <a:rPr lang="de-DE" smtClean="0"/>
              <a:pPr/>
              <a:t>‹Nr.›</a:t>
            </a:fld>
            <a:endParaRPr lang="de-DE"/>
          </a:p>
        </p:txBody>
      </p:sp>
      <p:sp>
        <p:nvSpPr>
          <p:cNvPr id="7" name="Bildplatzhalter 6">
            <a:extLst>
              <a:ext uri="{FF2B5EF4-FFF2-40B4-BE49-F238E27FC236}">
                <a16:creationId xmlns:a16="http://schemas.microsoft.com/office/drawing/2014/main" id="{D5EE60CF-8C22-F7D6-5EBD-0F0B28A39CFC}"/>
              </a:ext>
            </a:extLst>
          </p:cNvPr>
          <p:cNvSpPr>
            <a:spLocks noGrp="1"/>
          </p:cNvSpPr>
          <p:nvPr>
            <p:ph type="pic" sz="quarter" idx="13" hasCustomPrompt="1"/>
          </p:nvPr>
        </p:nvSpPr>
        <p:spPr>
          <a:xfrm>
            <a:off x="6096000" y="565150"/>
            <a:ext cx="5076825" cy="5427663"/>
          </a:xfrm>
          <a:solidFill>
            <a:schemeClr val="bg1">
              <a:lumMod val="95000"/>
            </a:schemeClr>
          </a:solidFill>
        </p:spPr>
        <p:txBody>
          <a:bodyPr anchor="ctr" anchorCtr="0"/>
          <a:lstStyle>
            <a:lvl1pPr marL="0" indent="0" algn="ctr">
              <a:buNone/>
              <a:defRPr/>
            </a:lvl1pPr>
          </a:lstStyle>
          <a:p>
            <a:r>
              <a:rPr lang="de-DE"/>
              <a:t>Bild/Grafik einfügen</a:t>
            </a:r>
          </a:p>
        </p:txBody>
      </p:sp>
      <p:sp>
        <p:nvSpPr>
          <p:cNvPr id="10" name="Titel 1">
            <a:extLst>
              <a:ext uri="{FF2B5EF4-FFF2-40B4-BE49-F238E27FC236}">
                <a16:creationId xmlns:a16="http://schemas.microsoft.com/office/drawing/2014/main" id="{D0E7D0E2-9CFC-2842-BAC1-C50C1B48F998}"/>
              </a:ext>
            </a:extLst>
          </p:cNvPr>
          <p:cNvSpPr>
            <a:spLocks noGrp="1"/>
          </p:cNvSpPr>
          <p:nvPr>
            <p:ph type="title" hasCustomPrompt="1"/>
          </p:nvPr>
        </p:nvSpPr>
        <p:spPr>
          <a:xfrm>
            <a:off x="933995" y="47733"/>
            <a:ext cx="4352900" cy="1759317"/>
          </a:xfrm>
        </p:spPr>
        <p:txBody>
          <a:bodyPr>
            <a:noAutofit/>
          </a:bodyPr>
          <a:lstStyle>
            <a:lvl1pPr>
              <a:defRPr sz="2800">
                <a:solidFill>
                  <a:srgbClr val="002552"/>
                </a:solidFill>
              </a:defRPr>
            </a:lvl1pPr>
          </a:lstStyle>
          <a:p>
            <a:r>
              <a:rPr lang="de-DE" b="1">
                <a:solidFill>
                  <a:srgbClr val="002552"/>
                </a:solidFill>
                <a:effectLst/>
                <a:latin typeface="Calibri" panose="020F0502020204030204" pitchFamily="34" charset="0"/>
              </a:rPr>
              <a:t>Headline </a:t>
            </a:r>
            <a:r>
              <a:rPr lang="de-DE" b="1" err="1">
                <a:solidFill>
                  <a:srgbClr val="002552"/>
                </a:solidFill>
                <a:effectLst/>
                <a:latin typeface="Calibri" panose="020F0502020204030204" pitchFamily="34" charset="0"/>
              </a:rPr>
              <a:t>vulputate</a:t>
            </a:r>
            <a:r>
              <a:rPr lang="de-DE" b="1">
                <a:solidFill>
                  <a:srgbClr val="002552"/>
                </a:solidFill>
                <a:effectLst/>
                <a:latin typeface="Calibri" panose="020F0502020204030204" pitchFamily="34" charset="0"/>
              </a:rPr>
              <a:t> </a:t>
            </a:r>
            <a:r>
              <a:rPr lang="de-DE" b="1" err="1">
                <a:solidFill>
                  <a:srgbClr val="002552"/>
                </a:solidFill>
                <a:effectLst/>
                <a:latin typeface="Calibri" panose="020F0502020204030204" pitchFamily="34" charset="0"/>
              </a:rPr>
              <a:t>eleifend</a:t>
            </a:r>
            <a:r>
              <a:rPr lang="de-DE" b="1">
                <a:solidFill>
                  <a:srgbClr val="002552"/>
                </a:solidFill>
                <a:effectLst/>
                <a:latin typeface="Calibri" panose="020F0502020204030204" pitchFamily="34" charset="0"/>
              </a:rPr>
              <a:t> </a:t>
            </a:r>
            <a:r>
              <a:rPr lang="de-DE" b="1" err="1">
                <a:solidFill>
                  <a:srgbClr val="002552"/>
                </a:solidFill>
                <a:effectLst/>
                <a:latin typeface="Calibri" panose="020F0502020204030204" pitchFamily="34" charset="0"/>
              </a:rPr>
              <a:t>tellus</a:t>
            </a:r>
            <a:endParaRPr lang="de-DE">
              <a:solidFill>
                <a:srgbClr val="002552"/>
              </a:solidFill>
              <a:effectLst/>
              <a:latin typeface="Calibri" panose="020F0502020204030204" pitchFamily="34" charset="0"/>
            </a:endParaRPr>
          </a:p>
        </p:txBody>
      </p:sp>
    </p:spTree>
    <p:extLst>
      <p:ext uri="{BB962C8B-B14F-4D97-AF65-F5344CB8AC3E}">
        <p14:creationId xmlns:p14="http://schemas.microsoft.com/office/powerpoint/2010/main" val="3333976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010BF9-525E-45C6-A465-70E49FED1BAF}"/>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1BB2618C-5162-4FEC-88DE-35CF9257243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BA2A11C0-4FA8-407F-9560-4857B0CF4FE7}"/>
              </a:ext>
            </a:extLst>
          </p:cNvPr>
          <p:cNvSpPr>
            <a:spLocks noGrp="1"/>
          </p:cNvSpPr>
          <p:nvPr>
            <p:ph type="dt" sz="half" idx="10"/>
          </p:nvPr>
        </p:nvSpPr>
        <p:spPr/>
        <p:txBody>
          <a:bodyPr/>
          <a:lstStyle/>
          <a:p>
            <a:fld id="{4ACC5C2E-E036-4C90-A7C5-52F31B410879}" type="datetime1">
              <a:rPr lang="en-GB" smtClean="0"/>
              <a:t>21/04/2025</a:t>
            </a:fld>
            <a:endParaRPr lang="en-GB"/>
          </a:p>
        </p:txBody>
      </p:sp>
      <p:sp>
        <p:nvSpPr>
          <p:cNvPr id="5" name="Fußzeilenplatzhalter 4">
            <a:extLst>
              <a:ext uri="{FF2B5EF4-FFF2-40B4-BE49-F238E27FC236}">
                <a16:creationId xmlns:a16="http://schemas.microsoft.com/office/drawing/2014/main" id="{670C260B-6D27-47D4-A32D-E9A2642F128A}"/>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88045F1C-3EAF-4407-BD79-D9E609432796}"/>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522480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B394E4-2D83-4275-9D11-3182EC5DBAD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a16="http://schemas.microsoft.com/office/drawing/2014/main" id="{1FE690E3-2DB4-4989-977B-57F0EAB97A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3775161-32E6-4284-A5AB-19C783C6E66D}"/>
              </a:ext>
            </a:extLst>
          </p:cNvPr>
          <p:cNvSpPr>
            <a:spLocks noGrp="1"/>
          </p:cNvSpPr>
          <p:nvPr>
            <p:ph type="dt" sz="half" idx="10"/>
          </p:nvPr>
        </p:nvSpPr>
        <p:spPr/>
        <p:txBody>
          <a:bodyPr/>
          <a:lstStyle/>
          <a:p>
            <a:fld id="{F802A29B-D91F-4C88-9918-190A2390100E}" type="datetime1">
              <a:rPr lang="en-GB" smtClean="0"/>
              <a:t>21/04/2025</a:t>
            </a:fld>
            <a:endParaRPr lang="en-GB"/>
          </a:p>
        </p:txBody>
      </p:sp>
      <p:sp>
        <p:nvSpPr>
          <p:cNvPr id="5" name="Fußzeilenplatzhalter 4">
            <a:extLst>
              <a:ext uri="{FF2B5EF4-FFF2-40B4-BE49-F238E27FC236}">
                <a16:creationId xmlns:a16="http://schemas.microsoft.com/office/drawing/2014/main" id="{C80602AE-7D4C-48D6-9852-9BA4A4EBF6F0}"/>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FAB984B9-D832-49A7-B1CA-9B3A50FFD346}"/>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2686695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5AD2F2-D05A-456B-8FFE-00EF2D951F72}"/>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1D0E9184-53CE-4B7E-9703-694D8F16586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42063EB6-E99A-4A42-98C1-96B7AF4A7E7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a:extLst>
              <a:ext uri="{FF2B5EF4-FFF2-40B4-BE49-F238E27FC236}">
                <a16:creationId xmlns:a16="http://schemas.microsoft.com/office/drawing/2014/main" id="{64379897-294E-475E-974E-24B039A2FA4B}"/>
              </a:ext>
            </a:extLst>
          </p:cNvPr>
          <p:cNvSpPr>
            <a:spLocks noGrp="1"/>
          </p:cNvSpPr>
          <p:nvPr>
            <p:ph type="dt" sz="half" idx="10"/>
          </p:nvPr>
        </p:nvSpPr>
        <p:spPr/>
        <p:txBody>
          <a:bodyPr/>
          <a:lstStyle/>
          <a:p>
            <a:fld id="{D5CCA65B-98FC-4E90-9741-FEF7C9E85C28}" type="datetime1">
              <a:rPr lang="en-GB" smtClean="0"/>
              <a:t>21/04/2025</a:t>
            </a:fld>
            <a:endParaRPr lang="en-GB"/>
          </a:p>
        </p:txBody>
      </p:sp>
      <p:sp>
        <p:nvSpPr>
          <p:cNvPr id="6" name="Fußzeilenplatzhalter 5">
            <a:extLst>
              <a:ext uri="{FF2B5EF4-FFF2-40B4-BE49-F238E27FC236}">
                <a16:creationId xmlns:a16="http://schemas.microsoft.com/office/drawing/2014/main" id="{B0B6FBEA-2379-49C3-BC8D-68AB42184BB0}"/>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B58E3FC0-C043-4F6F-BE6D-0B0FEF561E70}"/>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102395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A62D7-2C0E-40F6-B682-5315DD3FBF9F}"/>
              </a:ext>
            </a:extLst>
          </p:cNvPr>
          <p:cNvSpPr>
            <a:spLocks noGrp="1"/>
          </p:cNvSpPr>
          <p:nvPr>
            <p:ph type="title"/>
          </p:nvPr>
        </p:nvSpPr>
        <p:spPr>
          <a:xfrm>
            <a:off x="839788" y="365125"/>
            <a:ext cx="10515600"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CD831E9B-812C-48F5-AAF1-3B52497DCE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2E99EEE-E61B-4C7C-816F-2F3D8B3DF7C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id="{9CCDDC9D-2F53-4614-9297-D00B881CCD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C100751-6A24-4F43-8D5E-314A32EE642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a:extLst>
              <a:ext uri="{FF2B5EF4-FFF2-40B4-BE49-F238E27FC236}">
                <a16:creationId xmlns:a16="http://schemas.microsoft.com/office/drawing/2014/main" id="{CE8D4B3B-60BB-4074-83DE-F92560B4DAF0}"/>
              </a:ext>
            </a:extLst>
          </p:cNvPr>
          <p:cNvSpPr>
            <a:spLocks noGrp="1"/>
          </p:cNvSpPr>
          <p:nvPr>
            <p:ph type="dt" sz="half" idx="10"/>
          </p:nvPr>
        </p:nvSpPr>
        <p:spPr/>
        <p:txBody>
          <a:bodyPr/>
          <a:lstStyle/>
          <a:p>
            <a:fld id="{F497B3C9-BF0F-4152-9657-EE1C70E8B34F}" type="datetime1">
              <a:rPr lang="en-GB" smtClean="0"/>
              <a:t>21/04/2025</a:t>
            </a:fld>
            <a:endParaRPr lang="en-GB"/>
          </a:p>
        </p:txBody>
      </p:sp>
      <p:sp>
        <p:nvSpPr>
          <p:cNvPr id="8" name="Fußzeilenplatzhalter 7">
            <a:extLst>
              <a:ext uri="{FF2B5EF4-FFF2-40B4-BE49-F238E27FC236}">
                <a16:creationId xmlns:a16="http://schemas.microsoft.com/office/drawing/2014/main" id="{4A1CABB0-1A5B-4AE4-B61B-2B661B66D7E0}"/>
              </a:ext>
            </a:extLst>
          </p:cNvPr>
          <p:cNvSpPr>
            <a:spLocks noGrp="1"/>
          </p:cNvSpPr>
          <p:nvPr>
            <p:ph type="ftr" sz="quarter" idx="11"/>
          </p:nvPr>
        </p:nvSpPr>
        <p:spPr/>
        <p:txBody>
          <a:bodyPr/>
          <a:lstStyle/>
          <a:p>
            <a:endParaRPr lang="en-GB"/>
          </a:p>
        </p:txBody>
      </p:sp>
      <p:sp>
        <p:nvSpPr>
          <p:cNvPr id="9" name="Foliennummernplatzhalter 8">
            <a:extLst>
              <a:ext uri="{FF2B5EF4-FFF2-40B4-BE49-F238E27FC236}">
                <a16:creationId xmlns:a16="http://schemas.microsoft.com/office/drawing/2014/main" id="{5640A1FA-F54D-4FB9-BCBE-4C41A7091870}"/>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2319543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FC0CD2-E307-4162-83B0-4B7A154915E2}"/>
              </a:ext>
            </a:extLst>
          </p:cNvPr>
          <p:cNvSpPr>
            <a:spLocks noGrp="1"/>
          </p:cNvSpPr>
          <p:nvPr>
            <p:ph type="title"/>
          </p:nvPr>
        </p:nvSpPr>
        <p:spPr/>
        <p:txBody>
          <a:bodyPr/>
          <a:lstStyle/>
          <a:p>
            <a:r>
              <a:rPr lang="de-DE"/>
              <a:t>Mastertitelformat bearbeiten</a:t>
            </a:r>
            <a:endParaRPr lang="en-GB"/>
          </a:p>
        </p:txBody>
      </p:sp>
      <p:sp>
        <p:nvSpPr>
          <p:cNvPr id="3" name="Datumsplatzhalter 2">
            <a:extLst>
              <a:ext uri="{FF2B5EF4-FFF2-40B4-BE49-F238E27FC236}">
                <a16:creationId xmlns:a16="http://schemas.microsoft.com/office/drawing/2014/main" id="{48EE91F5-65BC-45ED-9D30-917C17ED05C0}"/>
              </a:ext>
            </a:extLst>
          </p:cNvPr>
          <p:cNvSpPr>
            <a:spLocks noGrp="1"/>
          </p:cNvSpPr>
          <p:nvPr>
            <p:ph type="dt" sz="half" idx="10"/>
          </p:nvPr>
        </p:nvSpPr>
        <p:spPr/>
        <p:txBody>
          <a:bodyPr/>
          <a:lstStyle/>
          <a:p>
            <a:fld id="{FFCA0F6A-14FB-433A-AA6F-C084BCC08940}" type="datetime1">
              <a:rPr lang="en-GB" smtClean="0"/>
              <a:t>21/04/2025</a:t>
            </a:fld>
            <a:endParaRPr lang="en-GB"/>
          </a:p>
        </p:txBody>
      </p:sp>
      <p:sp>
        <p:nvSpPr>
          <p:cNvPr id="4" name="Fußzeilenplatzhalter 3">
            <a:extLst>
              <a:ext uri="{FF2B5EF4-FFF2-40B4-BE49-F238E27FC236}">
                <a16:creationId xmlns:a16="http://schemas.microsoft.com/office/drawing/2014/main" id="{BDACAFBA-97FE-4458-BF1A-01317AC88FBA}"/>
              </a:ext>
            </a:extLst>
          </p:cNvPr>
          <p:cNvSpPr>
            <a:spLocks noGrp="1"/>
          </p:cNvSpPr>
          <p:nvPr>
            <p:ph type="ftr" sz="quarter" idx="11"/>
          </p:nvPr>
        </p:nvSpPr>
        <p:spPr/>
        <p:txBody>
          <a:bodyPr/>
          <a:lstStyle/>
          <a:p>
            <a:endParaRPr lang="en-GB"/>
          </a:p>
        </p:txBody>
      </p:sp>
      <p:sp>
        <p:nvSpPr>
          <p:cNvPr id="5" name="Foliennummernplatzhalter 4">
            <a:extLst>
              <a:ext uri="{FF2B5EF4-FFF2-40B4-BE49-F238E27FC236}">
                <a16:creationId xmlns:a16="http://schemas.microsoft.com/office/drawing/2014/main" id="{7392CCD6-E7F1-44D8-A394-2E3DF56C3348}"/>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1216037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EEC17CA-4A24-4954-AA9C-AF8790D89EA2}"/>
              </a:ext>
            </a:extLst>
          </p:cNvPr>
          <p:cNvSpPr>
            <a:spLocks noGrp="1"/>
          </p:cNvSpPr>
          <p:nvPr>
            <p:ph type="dt" sz="half" idx="10"/>
          </p:nvPr>
        </p:nvSpPr>
        <p:spPr/>
        <p:txBody>
          <a:bodyPr/>
          <a:lstStyle/>
          <a:p>
            <a:fld id="{2621C438-426F-44F0-84F7-40AEEED819CC}" type="datetime1">
              <a:rPr lang="en-GB" smtClean="0"/>
              <a:t>21/04/2025</a:t>
            </a:fld>
            <a:endParaRPr lang="en-GB"/>
          </a:p>
        </p:txBody>
      </p:sp>
      <p:sp>
        <p:nvSpPr>
          <p:cNvPr id="3" name="Fußzeilenplatzhalter 2">
            <a:extLst>
              <a:ext uri="{FF2B5EF4-FFF2-40B4-BE49-F238E27FC236}">
                <a16:creationId xmlns:a16="http://schemas.microsoft.com/office/drawing/2014/main" id="{407954B1-26A4-41F8-8B37-9CED5BE7117D}"/>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a16="http://schemas.microsoft.com/office/drawing/2014/main" id="{64E3D6D1-CCE1-4F08-9E24-BDA2332A7B4F}"/>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3216022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22C558-CE80-4DC0-9DB4-3FB21E89115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97D758D4-3838-41B4-A85B-37D2D5F78F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a16="http://schemas.microsoft.com/office/drawing/2014/main" id="{6CD90F4E-BE48-4CE3-8FA5-61AAA7FB03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86504CA-34B3-4BDD-B78E-43DDFAF2CA44}"/>
              </a:ext>
            </a:extLst>
          </p:cNvPr>
          <p:cNvSpPr>
            <a:spLocks noGrp="1"/>
          </p:cNvSpPr>
          <p:nvPr>
            <p:ph type="dt" sz="half" idx="10"/>
          </p:nvPr>
        </p:nvSpPr>
        <p:spPr/>
        <p:txBody>
          <a:bodyPr/>
          <a:lstStyle/>
          <a:p>
            <a:fld id="{4EA2B6D0-23E3-42B6-9A04-04EF7CDA659A}" type="datetime1">
              <a:rPr lang="en-GB" smtClean="0"/>
              <a:t>21/04/2025</a:t>
            </a:fld>
            <a:endParaRPr lang="en-GB"/>
          </a:p>
        </p:txBody>
      </p:sp>
      <p:sp>
        <p:nvSpPr>
          <p:cNvPr id="6" name="Fußzeilenplatzhalter 5">
            <a:extLst>
              <a:ext uri="{FF2B5EF4-FFF2-40B4-BE49-F238E27FC236}">
                <a16:creationId xmlns:a16="http://schemas.microsoft.com/office/drawing/2014/main" id="{7275FD24-AC31-4208-8267-0DFE214D7F4D}"/>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71E074FF-80FA-4960-BF77-19D146600DD5}"/>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2492272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C724F-95EA-4F08-9F71-734DF085785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5173ED21-3D76-4E6C-8E0A-7CE617E2CE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a:extLst>
              <a:ext uri="{FF2B5EF4-FFF2-40B4-BE49-F238E27FC236}">
                <a16:creationId xmlns:a16="http://schemas.microsoft.com/office/drawing/2014/main" id="{1D62334C-A003-44C6-A011-CE5E2B07A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EB928E3-4370-4E25-B880-A08BD0AC7393}"/>
              </a:ext>
            </a:extLst>
          </p:cNvPr>
          <p:cNvSpPr>
            <a:spLocks noGrp="1"/>
          </p:cNvSpPr>
          <p:nvPr>
            <p:ph type="dt" sz="half" idx="10"/>
          </p:nvPr>
        </p:nvSpPr>
        <p:spPr/>
        <p:txBody>
          <a:bodyPr/>
          <a:lstStyle/>
          <a:p>
            <a:fld id="{9674ED56-9309-4345-9754-315919C2BE59}" type="datetime1">
              <a:rPr lang="en-GB" smtClean="0"/>
              <a:t>21/04/2025</a:t>
            </a:fld>
            <a:endParaRPr lang="en-GB"/>
          </a:p>
        </p:txBody>
      </p:sp>
      <p:sp>
        <p:nvSpPr>
          <p:cNvPr id="6" name="Fußzeilenplatzhalter 5">
            <a:extLst>
              <a:ext uri="{FF2B5EF4-FFF2-40B4-BE49-F238E27FC236}">
                <a16:creationId xmlns:a16="http://schemas.microsoft.com/office/drawing/2014/main" id="{9280BBBF-8E79-4692-8436-07F5E9B51B48}"/>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6E223E80-1291-4D3B-BCB8-B9CFA9ECD698}"/>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2855777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E9A1D54-6988-4637-AA1E-1446BC533B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1C59EFDD-B857-47E5-8BFE-6FA62CE974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55CC4E2F-3530-4F9A-8E19-B469E47B93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BECA5-2E62-49BD-9377-0CB955F44614}" type="datetime1">
              <a:rPr lang="en-GB" smtClean="0"/>
              <a:t>21/04/2025</a:t>
            </a:fld>
            <a:endParaRPr lang="en-GB"/>
          </a:p>
        </p:txBody>
      </p:sp>
      <p:sp>
        <p:nvSpPr>
          <p:cNvPr id="5" name="Fußzeilenplatzhalter 4">
            <a:extLst>
              <a:ext uri="{FF2B5EF4-FFF2-40B4-BE49-F238E27FC236}">
                <a16:creationId xmlns:a16="http://schemas.microsoft.com/office/drawing/2014/main" id="{16B65240-DFFE-4726-BD1A-9FB90904C0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a:extLst>
              <a:ext uri="{FF2B5EF4-FFF2-40B4-BE49-F238E27FC236}">
                <a16:creationId xmlns:a16="http://schemas.microsoft.com/office/drawing/2014/main" id="{FB14446A-0A8A-4636-8C51-4FE25AEA80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05448-C963-4910-96F2-13A1B15C893E}" type="slidenum">
              <a:rPr lang="en-GB" smtClean="0"/>
              <a:t>‹Nr.›</a:t>
            </a:fld>
            <a:endParaRPr lang="en-GB"/>
          </a:p>
        </p:txBody>
      </p:sp>
    </p:spTree>
    <p:extLst>
      <p:ext uri="{BB962C8B-B14F-4D97-AF65-F5344CB8AC3E}">
        <p14:creationId xmlns:p14="http://schemas.microsoft.com/office/powerpoint/2010/main" val="2748220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emf"/><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jpe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emf"/><Relationship Id="rId7" Type="http://schemas.openxmlformats.org/officeDocument/2006/relationships/diagramQuickStyle" Target="../diagrams/quickStyle2.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6.jpe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0.pn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emf"/><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emf"/><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icm.charite.de/studium_lehre/vorlesung_stroemungsmechanik_in_der_medizi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emf"/><Relationship Id="rId7" Type="http://schemas.openxmlformats.org/officeDocument/2006/relationships/diagramColors" Target="../diagrams/colors3.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28.emf"/></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43.emf"/><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image" Target="../media/image45.emf"/></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49.emf"/><Relationship Id="rId4" Type="http://schemas.openxmlformats.org/officeDocument/2006/relationships/image" Target="../media/image2.emf"/></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image" Target="../media/image50.jpg"/></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2.emf"/></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53.em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tiff"/></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image" Target="../media/image55.jpg"/></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image" Target="../media/image57.jpg"/></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59.jpg"/></Relationships>
</file>

<file path=ppt/slides/_rels/slide4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2.emf"/></Relationships>
</file>

<file path=ppt/slides/_rels/slide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emf"/><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11D1B-ED30-4B67-9B98-7F79128A4C34}"/>
              </a:ext>
            </a:extLst>
          </p:cNvPr>
          <p:cNvSpPr>
            <a:spLocks noGrp="1"/>
          </p:cNvSpPr>
          <p:nvPr>
            <p:ph type="ctrTitle"/>
          </p:nvPr>
        </p:nvSpPr>
        <p:spPr/>
        <p:txBody>
          <a:bodyPr/>
          <a:lstStyle/>
          <a:p>
            <a:r>
              <a:rPr lang="en-GB" dirty="0" err="1"/>
              <a:t>Strömungsmechanik</a:t>
            </a:r>
            <a:r>
              <a:rPr lang="en-GB" dirty="0"/>
              <a:t> in der </a:t>
            </a:r>
            <a:r>
              <a:rPr lang="en-GB" dirty="0" err="1"/>
              <a:t>Medizin</a:t>
            </a:r>
            <a:r>
              <a:rPr lang="en-GB" dirty="0"/>
              <a:t> </a:t>
            </a:r>
          </a:p>
        </p:txBody>
      </p:sp>
      <p:sp>
        <p:nvSpPr>
          <p:cNvPr id="3" name="Untertitel 2">
            <a:extLst>
              <a:ext uri="{FF2B5EF4-FFF2-40B4-BE49-F238E27FC236}">
                <a16:creationId xmlns:a16="http://schemas.microsoft.com/office/drawing/2014/main" id="{1B78D9B9-9E16-4DAA-9B04-E01BF8B205B9}"/>
              </a:ext>
            </a:extLst>
          </p:cNvPr>
          <p:cNvSpPr>
            <a:spLocks noGrp="1"/>
          </p:cNvSpPr>
          <p:nvPr>
            <p:ph type="subTitle" idx="1"/>
          </p:nvPr>
        </p:nvSpPr>
        <p:spPr/>
        <p:txBody>
          <a:bodyPr>
            <a:normAutofit lnSpcReduction="10000"/>
          </a:bodyPr>
          <a:lstStyle/>
          <a:p>
            <a:r>
              <a:rPr lang="en-GB" dirty="0"/>
              <a:t>Prof. </a:t>
            </a:r>
            <a:r>
              <a:rPr lang="en-GB" dirty="0" err="1"/>
              <a:t>Dr.</a:t>
            </a:r>
            <a:r>
              <a:rPr lang="en-GB" dirty="0"/>
              <a:t>-Ing. Leonid Goubergrits</a:t>
            </a:r>
          </a:p>
          <a:p>
            <a:r>
              <a:rPr lang="en-GB" dirty="0"/>
              <a:t>PD Dr.-</a:t>
            </a:r>
            <a:r>
              <a:rPr lang="en-GB" dirty="0" err="1"/>
              <a:t>Ing</a:t>
            </a:r>
            <a:r>
              <a:rPr lang="en-GB" dirty="0"/>
              <a:t>. Ulrich Kertzscher</a:t>
            </a:r>
          </a:p>
          <a:p>
            <a:endParaRPr lang="en-GB" dirty="0"/>
          </a:p>
          <a:p>
            <a:r>
              <a:rPr lang="en-GB" dirty="0" err="1"/>
              <a:t>SoSe</a:t>
            </a:r>
            <a:r>
              <a:rPr lang="en-GB" dirty="0"/>
              <a:t> 2025</a:t>
            </a:r>
          </a:p>
        </p:txBody>
      </p:sp>
      <p:sp>
        <p:nvSpPr>
          <p:cNvPr id="4" name="Foliennummernplatzhalter 3">
            <a:extLst>
              <a:ext uri="{FF2B5EF4-FFF2-40B4-BE49-F238E27FC236}">
                <a16:creationId xmlns:a16="http://schemas.microsoft.com/office/drawing/2014/main" id="{B35D298A-5DB4-42F9-A9BA-7B80BE894C00}"/>
              </a:ext>
            </a:extLst>
          </p:cNvPr>
          <p:cNvSpPr>
            <a:spLocks noGrp="1"/>
          </p:cNvSpPr>
          <p:nvPr>
            <p:ph type="sldNum" sz="quarter" idx="12"/>
          </p:nvPr>
        </p:nvSpPr>
        <p:spPr/>
        <p:txBody>
          <a:bodyPr/>
          <a:lstStyle/>
          <a:p>
            <a:fld id="{C6E05448-C963-4910-96F2-13A1B15C893E}" type="slidenum">
              <a:rPr lang="en-GB" smtClean="0"/>
              <a:t>1</a:t>
            </a:fld>
            <a:endParaRPr lang="en-GB"/>
          </a:p>
        </p:txBody>
      </p:sp>
    </p:spTree>
    <p:extLst>
      <p:ext uri="{BB962C8B-B14F-4D97-AF65-F5344CB8AC3E}">
        <p14:creationId xmlns:p14="http://schemas.microsoft.com/office/powerpoint/2010/main" val="532555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Einführung</a:t>
            </a:r>
            <a:r>
              <a:rPr lang="en-GB" sz="3600" b="1" dirty="0">
                <a:solidFill>
                  <a:schemeClr val="tx1">
                    <a:lumMod val="75000"/>
                    <a:lumOff val="25000"/>
                  </a:schemeClr>
                </a:solidFill>
              </a:rPr>
              <a:t> in die </a:t>
            </a:r>
            <a:r>
              <a:rPr lang="en-GB" sz="3600" b="1" dirty="0" err="1">
                <a:solidFill>
                  <a:schemeClr val="tx1">
                    <a:lumMod val="75000"/>
                    <a:lumOff val="25000"/>
                  </a:schemeClr>
                </a:solidFill>
              </a:rPr>
              <a:t>Biofluidmechanik</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10</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5" name="Textfeld 4">
            <a:extLst>
              <a:ext uri="{FF2B5EF4-FFF2-40B4-BE49-F238E27FC236}">
                <a16:creationId xmlns:a16="http://schemas.microsoft.com/office/drawing/2014/main" id="{67B7725C-8C57-4973-8BBC-FB628B2F2FFE}"/>
              </a:ext>
            </a:extLst>
          </p:cNvPr>
          <p:cNvSpPr txBox="1"/>
          <p:nvPr/>
        </p:nvSpPr>
        <p:spPr>
          <a:xfrm>
            <a:off x="634482" y="1387151"/>
            <a:ext cx="9739604" cy="2784737"/>
          </a:xfrm>
          <a:prstGeom prst="rect">
            <a:avLst/>
          </a:prstGeom>
          <a:noFill/>
        </p:spPr>
        <p:txBody>
          <a:bodyPr wrap="square" rtlCol="0">
            <a:spAutoFit/>
          </a:bodyPr>
          <a:lstStyle/>
          <a:p>
            <a:pPr marL="285750" indent="-285750">
              <a:lnSpc>
                <a:spcPct val="200000"/>
              </a:lnSpc>
              <a:buFont typeface="Arial" panose="020B0604020202020204" pitchFamily="34" charset="0"/>
              <a:buChar char="•"/>
            </a:pPr>
            <a:endParaRPr lang="en-GB" b="1" dirty="0"/>
          </a:p>
          <a:p>
            <a:pPr marL="285750" indent="-285750">
              <a:lnSpc>
                <a:spcPct val="200000"/>
              </a:lnSpc>
              <a:buFont typeface="Arial" panose="020B0604020202020204" pitchFamily="34" charset="0"/>
              <a:buChar char="•"/>
            </a:pPr>
            <a:endParaRPr lang="en-GB" b="1" dirty="0"/>
          </a:p>
          <a:p>
            <a:pPr marL="285750" indent="-285750">
              <a:lnSpc>
                <a:spcPct val="200000"/>
              </a:lnSpc>
              <a:buFont typeface="Arial" panose="020B0604020202020204" pitchFamily="34" charset="0"/>
              <a:buChar char="•"/>
            </a:pPr>
            <a:r>
              <a:rPr lang="en-GB" b="1" dirty="0"/>
              <a:t>MECHANIK: </a:t>
            </a:r>
            <a:r>
              <a:rPr lang="en-GB" dirty="0" err="1"/>
              <a:t>Lehre</a:t>
            </a:r>
            <a:r>
              <a:rPr lang="en-GB" dirty="0"/>
              <a:t> </a:t>
            </a:r>
            <a:r>
              <a:rPr lang="en-GB" dirty="0" err="1"/>
              <a:t>über</a:t>
            </a:r>
            <a:r>
              <a:rPr lang="en-GB" dirty="0"/>
              <a:t> </a:t>
            </a:r>
            <a:r>
              <a:rPr lang="en-GB" dirty="0" err="1"/>
              <a:t>Kräfte</a:t>
            </a:r>
            <a:r>
              <a:rPr lang="en-GB" dirty="0"/>
              <a:t>, </a:t>
            </a:r>
            <a:r>
              <a:rPr lang="en-GB" dirty="0" err="1"/>
              <a:t>Bewegung</a:t>
            </a:r>
            <a:r>
              <a:rPr lang="en-GB" dirty="0"/>
              <a:t> und </a:t>
            </a:r>
            <a:r>
              <a:rPr lang="en-GB" dirty="0" err="1"/>
              <a:t>Materialfestigkeit</a:t>
            </a:r>
            <a:r>
              <a:rPr lang="en-GB" dirty="0"/>
              <a:t> (1638)</a:t>
            </a:r>
          </a:p>
          <a:p>
            <a:pPr marL="285750" indent="-285750">
              <a:lnSpc>
                <a:spcPct val="200000"/>
              </a:lnSpc>
              <a:buFont typeface="Arial" panose="020B0604020202020204" pitchFamily="34" charset="0"/>
              <a:buChar char="•"/>
            </a:pPr>
            <a:r>
              <a:rPr lang="en-GB" b="1" dirty="0"/>
              <a:t>BIOMECHANIK</a:t>
            </a:r>
            <a:r>
              <a:rPr lang="en-GB" dirty="0"/>
              <a:t>: </a:t>
            </a:r>
            <a:r>
              <a:rPr lang="en-GB" dirty="0" err="1"/>
              <a:t>Mechanik</a:t>
            </a:r>
            <a:r>
              <a:rPr lang="en-GB" dirty="0"/>
              <a:t> </a:t>
            </a:r>
            <a:r>
              <a:rPr lang="en-GB" dirty="0" err="1"/>
              <a:t>biologischer</a:t>
            </a:r>
            <a:r>
              <a:rPr lang="en-GB" dirty="0"/>
              <a:t> </a:t>
            </a:r>
            <a:r>
              <a:rPr lang="en-GB" dirty="0" err="1"/>
              <a:t>Systeme</a:t>
            </a:r>
            <a:endParaRPr lang="en-GB" dirty="0"/>
          </a:p>
          <a:p>
            <a:pPr marL="285750" indent="-285750">
              <a:lnSpc>
                <a:spcPct val="200000"/>
              </a:lnSpc>
              <a:buFont typeface="Arial" panose="020B0604020202020204" pitchFamily="34" charset="0"/>
              <a:buChar char="•"/>
            </a:pPr>
            <a:r>
              <a:rPr lang="en-GB" b="1" dirty="0"/>
              <a:t>BIOFLUIDMECHANIK: </a:t>
            </a:r>
            <a:r>
              <a:rPr lang="en-GB" dirty="0" err="1"/>
              <a:t>Biomechanik</a:t>
            </a:r>
            <a:r>
              <a:rPr lang="en-GB" dirty="0"/>
              <a:t> des </a:t>
            </a:r>
            <a:r>
              <a:rPr lang="en-GB" dirty="0" err="1"/>
              <a:t>kardiovaskulären</a:t>
            </a:r>
            <a:r>
              <a:rPr lang="en-GB" dirty="0"/>
              <a:t> Systems (</a:t>
            </a:r>
            <a:r>
              <a:rPr lang="en-GB" dirty="0" err="1"/>
              <a:t>Kreislauf</a:t>
            </a:r>
            <a:r>
              <a:rPr lang="en-GB" dirty="0"/>
              <a:t>)</a:t>
            </a:r>
          </a:p>
        </p:txBody>
      </p:sp>
      <p:pic>
        <p:nvPicPr>
          <p:cNvPr id="2050" name="Picture 2" descr="upload.wikimedia.org/wikipedia/commons/c/cc/Gal...">
            <a:extLst>
              <a:ext uri="{FF2B5EF4-FFF2-40B4-BE49-F238E27FC236}">
                <a16:creationId xmlns:a16="http://schemas.microsoft.com/office/drawing/2014/main" id="{DF4BF6E6-16BE-40DC-A447-EFF323A301F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719747" y="2078647"/>
            <a:ext cx="2524906" cy="3098749"/>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0823C77A-A642-4D54-B923-1CCC399AA546}"/>
              </a:ext>
            </a:extLst>
          </p:cNvPr>
          <p:cNvSpPr txBox="1"/>
          <p:nvPr/>
        </p:nvSpPr>
        <p:spPr>
          <a:xfrm>
            <a:off x="8648700" y="1647727"/>
            <a:ext cx="2667000" cy="369332"/>
          </a:xfrm>
          <a:prstGeom prst="rect">
            <a:avLst/>
          </a:prstGeom>
          <a:noFill/>
        </p:spPr>
        <p:txBody>
          <a:bodyPr wrap="square" rtlCol="0">
            <a:spAutoFit/>
          </a:bodyPr>
          <a:lstStyle/>
          <a:p>
            <a:r>
              <a:rPr lang="de-DE" dirty="0"/>
              <a:t>Galileo Galilei</a:t>
            </a:r>
          </a:p>
        </p:txBody>
      </p:sp>
      <p:sp>
        <p:nvSpPr>
          <p:cNvPr id="11" name="Textfeld 10">
            <a:extLst>
              <a:ext uri="{FF2B5EF4-FFF2-40B4-BE49-F238E27FC236}">
                <a16:creationId xmlns:a16="http://schemas.microsoft.com/office/drawing/2014/main" id="{6E609D48-09F4-49ED-8920-FA508EB22964}"/>
              </a:ext>
            </a:extLst>
          </p:cNvPr>
          <p:cNvSpPr txBox="1"/>
          <p:nvPr/>
        </p:nvSpPr>
        <p:spPr>
          <a:xfrm>
            <a:off x="8683692" y="5333491"/>
            <a:ext cx="2597016" cy="461665"/>
          </a:xfrm>
          <a:prstGeom prst="rect">
            <a:avLst/>
          </a:prstGeom>
          <a:noFill/>
        </p:spPr>
        <p:txBody>
          <a:bodyPr wrap="square">
            <a:spAutoFit/>
          </a:bodyPr>
          <a:lstStyle/>
          <a:p>
            <a:r>
              <a:rPr lang="de-DE" sz="1200" dirty="0"/>
              <a:t>https://de.m.wikipedia.org/wiki/Datei:Galileo.arp.300pix.jpg</a:t>
            </a:r>
          </a:p>
        </p:txBody>
      </p:sp>
    </p:spTree>
    <p:extLst>
      <p:ext uri="{BB962C8B-B14F-4D97-AF65-F5344CB8AC3E}">
        <p14:creationId xmlns:p14="http://schemas.microsoft.com/office/powerpoint/2010/main" val="1483175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a:solidFill>
                  <a:schemeClr val="tx1">
                    <a:lumMod val="75000"/>
                    <a:lumOff val="25000"/>
                  </a:schemeClr>
                </a:solidFill>
              </a:rPr>
              <a:t>Was </a:t>
            </a:r>
            <a:r>
              <a:rPr lang="en-GB" sz="3600" b="1" dirty="0" err="1">
                <a:solidFill>
                  <a:schemeClr val="tx1">
                    <a:lumMod val="75000"/>
                    <a:lumOff val="25000"/>
                  </a:schemeClr>
                </a:solidFill>
              </a:rPr>
              <a:t>sind</a:t>
            </a:r>
            <a:r>
              <a:rPr lang="en-GB" sz="3600" b="1" dirty="0">
                <a:solidFill>
                  <a:schemeClr val="tx1">
                    <a:lumMod val="75000"/>
                    <a:lumOff val="25000"/>
                  </a:schemeClr>
                </a:solidFill>
              </a:rPr>
              <a:t> die </a:t>
            </a:r>
            <a:r>
              <a:rPr lang="en-GB" sz="3600" b="1" dirty="0" err="1">
                <a:solidFill>
                  <a:schemeClr val="tx1">
                    <a:lumMod val="75000"/>
                    <a:lumOff val="25000"/>
                  </a:schemeClr>
                </a:solidFill>
              </a:rPr>
              <a:t>Aufgaben</a:t>
            </a:r>
            <a:r>
              <a:rPr lang="en-GB" sz="3600" b="1" dirty="0">
                <a:solidFill>
                  <a:schemeClr val="tx1">
                    <a:lumMod val="75000"/>
                    <a:lumOff val="25000"/>
                  </a:schemeClr>
                </a:solidFill>
              </a:rPr>
              <a:t> des </a:t>
            </a:r>
            <a:r>
              <a:rPr lang="en-GB" sz="3600" b="1" dirty="0" err="1">
                <a:solidFill>
                  <a:schemeClr val="tx1">
                    <a:lumMod val="75000"/>
                    <a:lumOff val="25000"/>
                  </a:schemeClr>
                </a:solidFill>
              </a:rPr>
              <a:t>Blutkreislaufes</a:t>
            </a:r>
            <a:r>
              <a:rPr lang="en-GB" sz="3600" b="1" dirty="0">
                <a:solidFill>
                  <a:schemeClr val="tx1">
                    <a:lumMod val="75000"/>
                    <a:lumOff val="25000"/>
                  </a:schemeClr>
                </a:solidFill>
              </a:rPr>
              <a:t>?</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11</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grpSp>
        <p:nvGrpSpPr>
          <p:cNvPr id="7" name="Gruppieren 6">
            <a:extLst>
              <a:ext uri="{FF2B5EF4-FFF2-40B4-BE49-F238E27FC236}">
                <a16:creationId xmlns:a16="http://schemas.microsoft.com/office/drawing/2014/main" id="{6DCD124F-AD8E-46A7-8E69-750A288E4FDD}"/>
              </a:ext>
            </a:extLst>
          </p:cNvPr>
          <p:cNvGrpSpPr/>
          <p:nvPr/>
        </p:nvGrpSpPr>
        <p:grpSpPr>
          <a:xfrm>
            <a:off x="7825569" y="662781"/>
            <a:ext cx="3246465" cy="5692733"/>
            <a:chOff x="6987367" y="662781"/>
            <a:chExt cx="3246465" cy="5692733"/>
          </a:xfrm>
        </p:grpSpPr>
        <p:pic>
          <p:nvPicPr>
            <p:cNvPr id="8" name="Picture 2" descr="Blutkreislauf – Wikipedia">
              <a:extLst>
                <a:ext uri="{FF2B5EF4-FFF2-40B4-BE49-F238E27FC236}">
                  <a16:creationId xmlns:a16="http://schemas.microsoft.com/office/drawing/2014/main" id="{EBC6ABA7-10F4-41DA-A784-2EA2B84C7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7367" y="662781"/>
              <a:ext cx="3246465" cy="5532437"/>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a:extLst>
                <a:ext uri="{FF2B5EF4-FFF2-40B4-BE49-F238E27FC236}">
                  <a16:creationId xmlns:a16="http://schemas.microsoft.com/office/drawing/2014/main" id="{AE398BB3-68F7-4329-B935-1C332944E56C}"/>
                </a:ext>
              </a:extLst>
            </p:cNvPr>
            <p:cNvSpPr/>
            <p:nvPr/>
          </p:nvSpPr>
          <p:spPr>
            <a:xfrm>
              <a:off x="7128972" y="6078515"/>
              <a:ext cx="2851935" cy="276999"/>
            </a:xfrm>
            <a:prstGeom prst="rect">
              <a:avLst/>
            </a:prstGeom>
          </p:spPr>
          <p:txBody>
            <a:bodyPr wrap="none">
              <a:spAutoFit/>
            </a:bodyPr>
            <a:lstStyle/>
            <a:p>
              <a:r>
                <a:rPr lang="de-DE" sz="1200" dirty="0"/>
                <a:t>https://de.wikipedia.org/wiki/Blutkreislauf</a:t>
              </a:r>
              <a:endParaRPr lang="en-GB" sz="1200" dirty="0"/>
            </a:p>
          </p:txBody>
        </p:sp>
      </p:grpSp>
      <p:graphicFrame>
        <p:nvGraphicFramePr>
          <p:cNvPr id="6" name="Diagramm 5">
            <a:extLst>
              <a:ext uri="{FF2B5EF4-FFF2-40B4-BE49-F238E27FC236}">
                <a16:creationId xmlns:a16="http://schemas.microsoft.com/office/drawing/2014/main" id="{A54F35FD-541D-4671-BD5E-34D7EDBE143E}"/>
              </a:ext>
            </a:extLst>
          </p:cNvPr>
          <p:cNvGraphicFramePr/>
          <p:nvPr>
            <p:extLst>
              <p:ext uri="{D42A27DB-BD31-4B8C-83A1-F6EECF244321}">
                <p14:modId xmlns:p14="http://schemas.microsoft.com/office/powerpoint/2010/main" val="2628717937"/>
              </p:ext>
            </p:extLst>
          </p:nvPr>
        </p:nvGraphicFramePr>
        <p:xfrm>
          <a:off x="810412" y="1081771"/>
          <a:ext cx="5861269"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72822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a:solidFill>
                  <a:schemeClr val="tx1">
                    <a:lumMod val="75000"/>
                    <a:lumOff val="25000"/>
                  </a:schemeClr>
                </a:solidFill>
              </a:rPr>
              <a:t>Was </a:t>
            </a:r>
            <a:r>
              <a:rPr lang="en-GB" sz="3600" b="1" dirty="0" err="1">
                <a:solidFill>
                  <a:schemeClr val="tx1">
                    <a:lumMod val="75000"/>
                    <a:lumOff val="25000"/>
                  </a:schemeClr>
                </a:solidFill>
              </a:rPr>
              <a:t>sind</a:t>
            </a:r>
            <a:r>
              <a:rPr lang="en-GB" sz="3600" b="1" dirty="0">
                <a:solidFill>
                  <a:schemeClr val="tx1">
                    <a:lumMod val="75000"/>
                    <a:lumOff val="25000"/>
                  </a:schemeClr>
                </a:solidFill>
              </a:rPr>
              <a:t> die </a:t>
            </a:r>
            <a:r>
              <a:rPr lang="en-GB" sz="3600" b="1" dirty="0" err="1">
                <a:solidFill>
                  <a:schemeClr val="tx1">
                    <a:lumMod val="75000"/>
                    <a:lumOff val="25000"/>
                  </a:schemeClr>
                </a:solidFill>
              </a:rPr>
              <a:t>Aufgaben</a:t>
            </a:r>
            <a:r>
              <a:rPr lang="en-GB" sz="3600" b="1" dirty="0">
                <a:solidFill>
                  <a:schemeClr val="tx1">
                    <a:lumMod val="75000"/>
                    <a:lumOff val="25000"/>
                  </a:schemeClr>
                </a:solidFill>
              </a:rPr>
              <a:t> des </a:t>
            </a:r>
            <a:r>
              <a:rPr lang="en-GB" sz="3600" b="1" dirty="0" err="1">
                <a:solidFill>
                  <a:schemeClr val="tx1">
                    <a:lumMod val="75000"/>
                    <a:lumOff val="25000"/>
                  </a:schemeClr>
                </a:solidFill>
              </a:rPr>
              <a:t>Blutkreislaufes</a:t>
            </a:r>
            <a:r>
              <a:rPr lang="en-GB" sz="3600" b="1" dirty="0">
                <a:solidFill>
                  <a:schemeClr val="tx1">
                    <a:lumMod val="75000"/>
                    <a:lumOff val="25000"/>
                  </a:schemeClr>
                </a:solidFill>
              </a:rPr>
              <a:t>?</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12</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grpSp>
        <p:nvGrpSpPr>
          <p:cNvPr id="7" name="Gruppieren 6">
            <a:extLst>
              <a:ext uri="{FF2B5EF4-FFF2-40B4-BE49-F238E27FC236}">
                <a16:creationId xmlns:a16="http://schemas.microsoft.com/office/drawing/2014/main" id="{6DCD124F-AD8E-46A7-8E69-750A288E4FDD}"/>
              </a:ext>
            </a:extLst>
          </p:cNvPr>
          <p:cNvGrpSpPr/>
          <p:nvPr/>
        </p:nvGrpSpPr>
        <p:grpSpPr>
          <a:xfrm>
            <a:off x="7825569" y="662781"/>
            <a:ext cx="3246465" cy="5692733"/>
            <a:chOff x="6987367" y="662781"/>
            <a:chExt cx="3246465" cy="5692733"/>
          </a:xfrm>
        </p:grpSpPr>
        <p:pic>
          <p:nvPicPr>
            <p:cNvPr id="8" name="Picture 2" descr="Blutkreislauf – Wikipedia">
              <a:extLst>
                <a:ext uri="{FF2B5EF4-FFF2-40B4-BE49-F238E27FC236}">
                  <a16:creationId xmlns:a16="http://schemas.microsoft.com/office/drawing/2014/main" id="{EBC6ABA7-10F4-41DA-A784-2EA2B84C7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7367" y="662781"/>
              <a:ext cx="3246465" cy="5532437"/>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a:extLst>
                <a:ext uri="{FF2B5EF4-FFF2-40B4-BE49-F238E27FC236}">
                  <a16:creationId xmlns:a16="http://schemas.microsoft.com/office/drawing/2014/main" id="{AE398BB3-68F7-4329-B935-1C332944E56C}"/>
                </a:ext>
              </a:extLst>
            </p:cNvPr>
            <p:cNvSpPr/>
            <p:nvPr/>
          </p:nvSpPr>
          <p:spPr>
            <a:xfrm>
              <a:off x="7128972" y="6078515"/>
              <a:ext cx="2851935" cy="276999"/>
            </a:xfrm>
            <a:prstGeom prst="rect">
              <a:avLst/>
            </a:prstGeom>
          </p:spPr>
          <p:txBody>
            <a:bodyPr wrap="none">
              <a:spAutoFit/>
            </a:bodyPr>
            <a:lstStyle/>
            <a:p>
              <a:r>
                <a:rPr lang="de-DE" sz="1200" dirty="0"/>
                <a:t>https://de.wikipedia.org/wiki/Blutkreislauf</a:t>
              </a:r>
              <a:endParaRPr lang="en-GB" sz="1200" dirty="0"/>
            </a:p>
          </p:txBody>
        </p:sp>
      </p:grpSp>
      <p:graphicFrame>
        <p:nvGraphicFramePr>
          <p:cNvPr id="6" name="Diagramm 5">
            <a:extLst>
              <a:ext uri="{FF2B5EF4-FFF2-40B4-BE49-F238E27FC236}">
                <a16:creationId xmlns:a16="http://schemas.microsoft.com/office/drawing/2014/main" id="{A54F35FD-541D-4671-BD5E-34D7EDBE143E}"/>
              </a:ext>
            </a:extLst>
          </p:cNvPr>
          <p:cNvGraphicFramePr/>
          <p:nvPr/>
        </p:nvGraphicFramePr>
        <p:xfrm>
          <a:off x="810412" y="1081771"/>
          <a:ext cx="5861269"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feld 4">
            <a:extLst>
              <a:ext uri="{FF2B5EF4-FFF2-40B4-BE49-F238E27FC236}">
                <a16:creationId xmlns:a16="http://schemas.microsoft.com/office/drawing/2014/main" id="{40128E65-E3EE-421E-9F58-104CF799437B}"/>
              </a:ext>
            </a:extLst>
          </p:cNvPr>
          <p:cNvSpPr txBox="1"/>
          <p:nvPr/>
        </p:nvSpPr>
        <p:spPr>
          <a:xfrm>
            <a:off x="1494320" y="1325563"/>
            <a:ext cx="3763480" cy="477054"/>
          </a:xfrm>
          <a:prstGeom prst="rect">
            <a:avLst/>
          </a:prstGeom>
          <a:noFill/>
        </p:spPr>
        <p:txBody>
          <a:bodyPr wrap="square" rtlCol="0">
            <a:spAutoFit/>
          </a:bodyPr>
          <a:lstStyle/>
          <a:p>
            <a:r>
              <a:rPr lang="de-DE" sz="2500" dirty="0">
                <a:solidFill>
                  <a:schemeClr val="bg1"/>
                </a:solidFill>
              </a:rPr>
              <a:t>Gastransport</a:t>
            </a:r>
          </a:p>
        </p:txBody>
      </p:sp>
      <p:sp>
        <p:nvSpPr>
          <p:cNvPr id="10" name="Textfeld 9">
            <a:extLst>
              <a:ext uri="{FF2B5EF4-FFF2-40B4-BE49-F238E27FC236}">
                <a16:creationId xmlns:a16="http://schemas.microsoft.com/office/drawing/2014/main" id="{CDE2D472-5D68-4733-8685-75707C7B63CE}"/>
              </a:ext>
            </a:extLst>
          </p:cNvPr>
          <p:cNvSpPr txBox="1"/>
          <p:nvPr/>
        </p:nvSpPr>
        <p:spPr>
          <a:xfrm>
            <a:off x="1494320" y="5755670"/>
            <a:ext cx="3763480" cy="477054"/>
          </a:xfrm>
          <a:prstGeom prst="rect">
            <a:avLst/>
          </a:prstGeom>
          <a:noFill/>
        </p:spPr>
        <p:txBody>
          <a:bodyPr wrap="square" rtlCol="0">
            <a:spAutoFit/>
          </a:bodyPr>
          <a:lstStyle/>
          <a:p>
            <a:r>
              <a:rPr lang="de-DE" sz="2500" dirty="0">
                <a:solidFill>
                  <a:schemeClr val="bg1"/>
                </a:solidFill>
              </a:rPr>
              <a:t>Kraftübertragung</a:t>
            </a:r>
          </a:p>
        </p:txBody>
      </p:sp>
      <p:sp>
        <p:nvSpPr>
          <p:cNvPr id="11" name="Textfeld 10">
            <a:extLst>
              <a:ext uri="{FF2B5EF4-FFF2-40B4-BE49-F238E27FC236}">
                <a16:creationId xmlns:a16="http://schemas.microsoft.com/office/drawing/2014/main" id="{38D8A484-FC38-45E7-B952-AF0DD0A9AAB2}"/>
              </a:ext>
            </a:extLst>
          </p:cNvPr>
          <p:cNvSpPr txBox="1"/>
          <p:nvPr/>
        </p:nvSpPr>
        <p:spPr>
          <a:xfrm>
            <a:off x="1936850" y="5009600"/>
            <a:ext cx="3763480" cy="477054"/>
          </a:xfrm>
          <a:prstGeom prst="rect">
            <a:avLst/>
          </a:prstGeom>
          <a:noFill/>
        </p:spPr>
        <p:txBody>
          <a:bodyPr wrap="square" rtlCol="0">
            <a:spAutoFit/>
          </a:bodyPr>
          <a:lstStyle/>
          <a:p>
            <a:r>
              <a:rPr lang="de-DE" sz="2500" dirty="0">
                <a:solidFill>
                  <a:schemeClr val="bg1"/>
                </a:solidFill>
              </a:rPr>
              <a:t>Wärmetransport</a:t>
            </a:r>
          </a:p>
        </p:txBody>
      </p:sp>
      <p:sp>
        <p:nvSpPr>
          <p:cNvPr id="12" name="Textfeld 11">
            <a:extLst>
              <a:ext uri="{FF2B5EF4-FFF2-40B4-BE49-F238E27FC236}">
                <a16:creationId xmlns:a16="http://schemas.microsoft.com/office/drawing/2014/main" id="{8DE2039B-BE48-4E31-8532-0006D45D7ECE}"/>
              </a:ext>
            </a:extLst>
          </p:cNvPr>
          <p:cNvSpPr txBox="1"/>
          <p:nvPr/>
        </p:nvSpPr>
        <p:spPr>
          <a:xfrm>
            <a:off x="2180121" y="4295326"/>
            <a:ext cx="3763480" cy="477054"/>
          </a:xfrm>
          <a:prstGeom prst="rect">
            <a:avLst/>
          </a:prstGeom>
          <a:noFill/>
        </p:spPr>
        <p:txBody>
          <a:bodyPr wrap="square" rtlCol="0">
            <a:spAutoFit/>
          </a:bodyPr>
          <a:lstStyle/>
          <a:p>
            <a:r>
              <a:rPr lang="de-DE" sz="2500" dirty="0">
                <a:solidFill>
                  <a:schemeClr val="bg1"/>
                </a:solidFill>
              </a:rPr>
              <a:t>Hormontransport</a:t>
            </a:r>
          </a:p>
        </p:txBody>
      </p:sp>
      <p:sp>
        <p:nvSpPr>
          <p:cNvPr id="13" name="Textfeld 12">
            <a:extLst>
              <a:ext uri="{FF2B5EF4-FFF2-40B4-BE49-F238E27FC236}">
                <a16:creationId xmlns:a16="http://schemas.microsoft.com/office/drawing/2014/main" id="{23F3C393-ABCB-4D59-8B14-FE07F46D6FFC}"/>
              </a:ext>
            </a:extLst>
          </p:cNvPr>
          <p:cNvSpPr txBox="1"/>
          <p:nvPr/>
        </p:nvSpPr>
        <p:spPr>
          <a:xfrm>
            <a:off x="2267207" y="3552577"/>
            <a:ext cx="4797622" cy="477054"/>
          </a:xfrm>
          <a:prstGeom prst="rect">
            <a:avLst/>
          </a:prstGeom>
          <a:noFill/>
        </p:spPr>
        <p:txBody>
          <a:bodyPr wrap="square" rtlCol="0">
            <a:spAutoFit/>
          </a:bodyPr>
          <a:lstStyle/>
          <a:p>
            <a:r>
              <a:rPr lang="de-DE" sz="2500" dirty="0">
                <a:solidFill>
                  <a:schemeClr val="bg1"/>
                </a:solidFill>
              </a:rPr>
              <a:t>Transport von Abfallprodukten</a:t>
            </a:r>
          </a:p>
        </p:txBody>
      </p:sp>
      <p:sp>
        <p:nvSpPr>
          <p:cNvPr id="14" name="Textfeld 13">
            <a:extLst>
              <a:ext uri="{FF2B5EF4-FFF2-40B4-BE49-F238E27FC236}">
                <a16:creationId xmlns:a16="http://schemas.microsoft.com/office/drawing/2014/main" id="{CA5D92BF-52B6-4629-9BC9-14372F72BEE4}"/>
              </a:ext>
            </a:extLst>
          </p:cNvPr>
          <p:cNvSpPr txBox="1"/>
          <p:nvPr/>
        </p:nvSpPr>
        <p:spPr>
          <a:xfrm>
            <a:off x="2180121" y="2796302"/>
            <a:ext cx="3763480" cy="477054"/>
          </a:xfrm>
          <a:prstGeom prst="rect">
            <a:avLst/>
          </a:prstGeom>
          <a:noFill/>
        </p:spPr>
        <p:txBody>
          <a:bodyPr wrap="square" rtlCol="0">
            <a:spAutoFit/>
          </a:bodyPr>
          <a:lstStyle/>
          <a:p>
            <a:r>
              <a:rPr lang="de-DE" sz="2500" dirty="0">
                <a:solidFill>
                  <a:schemeClr val="bg1"/>
                </a:solidFill>
              </a:rPr>
              <a:t>Metaboliten Transport</a:t>
            </a:r>
          </a:p>
        </p:txBody>
      </p:sp>
      <p:sp>
        <p:nvSpPr>
          <p:cNvPr id="15" name="Textfeld 14">
            <a:extLst>
              <a:ext uri="{FF2B5EF4-FFF2-40B4-BE49-F238E27FC236}">
                <a16:creationId xmlns:a16="http://schemas.microsoft.com/office/drawing/2014/main" id="{E55D0C79-314B-4B29-B858-2423277E533C}"/>
              </a:ext>
            </a:extLst>
          </p:cNvPr>
          <p:cNvSpPr txBox="1"/>
          <p:nvPr/>
        </p:nvSpPr>
        <p:spPr>
          <a:xfrm>
            <a:off x="1936850" y="2053553"/>
            <a:ext cx="3763480" cy="477054"/>
          </a:xfrm>
          <a:prstGeom prst="rect">
            <a:avLst/>
          </a:prstGeom>
          <a:noFill/>
        </p:spPr>
        <p:txBody>
          <a:bodyPr wrap="square" rtlCol="0">
            <a:spAutoFit/>
          </a:bodyPr>
          <a:lstStyle/>
          <a:p>
            <a:r>
              <a:rPr lang="de-DE" sz="2500" dirty="0">
                <a:solidFill>
                  <a:schemeClr val="bg1"/>
                </a:solidFill>
              </a:rPr>
              <a:t>Nährstofftransport</a:t>
            </a:r>
          </a:p>
        </p:txBody>
      </p:sp>
    </p:spTree>
    <p:extLst>
      <p:ext uri="{BB962C8B-B14F-4D97-AF65-F5344CB8AC3E}">
        <p14:creationId xmlns:p14="http://schemas.microsoft.com/office/powerpoint/2010/main" val="261080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Wie</a:t>
            </a:r>
            <a:r>
              <a:rPr lang="en-GB" sz="3600" b="1" dirty="0">
                <a:solidFill>
                  <a:schemeClr val="tx1">
                    <a:lumMod val="75000"/>
                    <a:lumOff val="25000"/>
                  </a:schemeClr>
                </a:solidFill>
              </a:rPr>
              <a:t> </a:t>
            </a:r>
            <a:r>
              <a:rPr lang="en-GB" sz="3600" b="1" dirty="0" err="1">
                <a:solidFill>
                  <a:schemeClr val="tx1">
                    <a:lumMod val="75000"/>
                    <a:lumOff val="25000"/>
                  </a:schemeClr>
                </a:solidFill>
              </a:rPr>
              <a:t>wird</a:t>
            </a:r>
            <a:r>
              <a:rPr lang="en-GB" sz="3600" b="1" dirty="0">
                <a:solidFill>
                  <a:schemeClr val="tx1">
                    <a:lumMod val="75000"/>
                    <a:lumOff val="25000"/>
                  </a:schemeClr>
                </a:solidFill>
              </a:rPr>
              <a:t> das </a:t>
            </a:r>
            <a:r>
              <a:rPr lang="en-GB" sz="3600" b="1" dirty="0" err="1">
                <a:solidFill>
                  <a:schemeClr val="tx1">
                    <a:lumMod val="75000"/>
                    <a:lumOff val="25000"/>
                  </a:schemeClr>
                </a:solidFill>
              </a:rPr>
              <a:t>Transportproblem</a:t>
            </a:r>
            <a:r>
              <a:rPr lang="en-GB" sz="3600" b="1" dirty="0">
                <a:solidFill>
                  <a:schemeClr val="tx1">
                    <a:lumMod val="75000"/>
                    <a:lumOff val="25000"/>
                  </a:schemeClr>
                </a:solidFill>
              </a:rPr>
              <a:t> </a:t>
            </a:r>
            <a:r>
              <a:rPr lang="en-GB" sz="3600" b="1" dirty="0" err="1">
                <a:solidFill>
                  <a:schemeClr val="tx1">
                    <a:lumMod val="75000"/>
                    <a:lumOff val="25000"/>
                  </a:schemeClr>
                </a:solidFill>
              </a:rPr>
              <a:t>gelöst</a:t>
            </a:r>
            <a:r>
              <a:rPr lang="en-GB" sz="3600" b="1" dirty="0">
                <a:solidFill>
                  <a:schemeClr val="tx1">
                    <a:lumMod val="75000"/>
                    <a:lumOff val="25000"/>
                  </a:schemeClr>
                </a:solidFill>
              </a:rPr>
              <a:t>?</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13</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4"/>
          <a:stretch>
            <a:fillRect/>
          </a:stretch>
        </p:blipFill>
        <p:spPr>
          <a:xfrm>
            <a:off x="11146971" y="77409"/>
            <a:ext cx="962613" cy="1172161"/>
          </a:xfrm>
          <a:prstGeom prst="rect">
            <a:avLst/>
          </a:prstGeom>
        </p:spPr>
      </p:pic>
      <p:pic>
        <p:nvPicPr>
          <p:cNvPr id="6146" name="Picture 2">
            <a:extLst>
              <a:ext uri="{FF2B5EF4-FFF2-40B4-BE49-F238E27FC236}">
                <a16:creationId xmlns:a16="http://schemas.microsoft.com/office/drawing/2014/main" id="{8C7C9E1C-04AD-4149-8FBC-2818B490FF9B}"/>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49204" y="2038908"/>
            <a:ext cx="5003400" cy="3002040"/>
          </a:xfrm>
          <a:prstGeom prst="rect">
            <a:avLst/>
          </a:prstGeom>
          <a:noFill/>
          <a:extLst>
            <a:ext uri="{909E8E84-426E-40DD-AFC4-6F175D3DCCD1}">
              <a14:hiddenFill xmlns:a14="http://schemas.microsoft.com/office/drawing/2010/main">
                <a:solidFill>
                  <a:srgbClr val="FFFFFF"/>
                </a:solidFill>
              </a14:hiddenFill>
            </a:ext>
          </a:extLst>
        </p:spPr>
      </p:pic>
      <p:pic>
        <p:nvPicPr>
          <p:cNvPr id="5" name="istha">
            <a:hlinkClick r:id="" action="ppaction://media"/>
            <a:extLst>
              <a:ext uri="{FF2B5EF4-FFF2-40B4-BE49-F238E27FC236}">
                <a16:creationId xmlns:a16="http://schemas.microsoft.com/office/drawing/2014/main" id="{268C0797-477B-4443-A241-0F79B9E453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24600" y="1992948"/>
            <a:ext cx="4572000" cy="3048000"/>
          </a:xfrm>
          <a:prstGeom prst="rect">
            <a:avLst/>
          </a:prstGeom>
        </p:spPr>
      </p:pic>
      <p:sp>
        <p:nvSpPr>
          <p:cNvPr id="10" name="Textfeld 9">
            <a:extLst>
              <a:ext uri="{FF2B5EF4-FFF2-40B4-BE49-F238E27FC236}">
                <a16:creationId xmlns:a16="http://schemas.microsoft.com/office/drawing/2014/main" id="{41C495E7-E546-4B5F-AB39-A934EF66F52A}"/>
              </a:ext>
            </a:extLst>
          </p:cNvPr>
          <p:cNvSpPr txBox="1"/>
          <p:nvPr/>
        </p:nvSpPr>
        <p:spPr>
          <a:xfrm>
            <a:off x="2096277" y="1249570"/>
            <a:ext cx="1866537" cy="646331"/>
          </a:xfrm>
          <a:prstGeom prst="rect">
            <a:avLst/>
          </a:prstGeom>
          <a:noFill/>
        </p:spPr>
        <p:txBody>
          <a:bodyPr wrap="none" rtlCol="0">
            <a:spAutoFit/>
          </a:bodyPr>
          <a:lstStyle/>
          <a:p>
            <a:r>
              <a:rPr lang="en-GB" sz="3600" dirty="0"/>
              <a:t>Diffusion</a:t>
            </a:r>
          </a:p>
        </p:txBody>
      </p:sp>
      <p:sp>
        <p:nvSpPr>
          <p:cNvPr id="12" name="Textfeld 11">
            <a:extLst>
              <a:ext uri="{FF2B5EF4-FFF2-40B4-BE49-F238E27FC236}">
                <a16:creationId xmlns:a16="http://schemas.microsoft.com/office/drawing/2014/main" id="{D2C89E98-33F5-446D-9E22-8F64ACCCD92A}"/>
              </a:ext>
            </a:extLst>
          </p:cNvPr>
          <p:cNvSpPr txBox="1"/>
          <p:nvPr/>
        </p:nvSpPr>
        <p:spPr>
          <a:xfrm>
            <a:off x="7442718" y="1249569"/>
            <a:ext cx="2281074" cy="646331"/>
          </a:xfrm>
          <a:prstGeom prst="rect">
            <a:avLst/>
          </a:prstGeom>
          <a:noFill/>
        </p:spPr>
        <p:txBody>
          <a:bodyPr wrap="none" rtlCol="0">
            <a:spAutoFit/>
          </a:bodyPr>
          <a:lstStyle/>
          <a:p>
            <a:r>
              <a:rPr lang="en-GB" sz="3600" dirty="0" err="1"/>
              <a:t>Konvektion</a:t>
            </a:r>
            <a:endParaRPr lang="en-GB" sz="3600" dirty="0"/>
          </a:p>
        </p:txBody>
      </p:sp>
    </p:spTree>
    <p:extLst>
      <p:ext uri="{BB962C8B-B14F-4D97-AF65-F5344CB8AC3E}">
        <p14:creationId xmlns:p14="http://schemas.microsoft.com/office/powerpoint/2010/main" val="231151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childTnLst>
        </p:cTn>
      </p:par>
    </p:tnLst>
    <p:bldLst>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a:solidFill>
                  <a:schemeClr val="tx1">
                    <a:lumMod val="75000"/>
                    <a:lumOff val="25000"/>
                  </a:schemeClr>
                </a:solidFill>
              </a:rPr>
              <a:t>Diffusion: </a:t>
            </a:r>
            <a:r>
              <a:rPr lang="en-GB" sz="3600" b="1" dirty="0" err="1">
                <a:solidFill>
                  <a:schemeClr val="tx1">
                    <a:lumMod val="75000"/>
                    <a:lumOff val="25000"/>
                  </a:schemeClr>
                </a:solidFill>
              </a:rPr>
              <a:t>Fick´sche</a:t>
            </a:r>
            <a:r>
              <a:rPr lang="en-GB" sz="3600" b="1" dirty="0">
                <a:solidFill>
                  <a:schemeClr val="tx1">
                    <a:lumMod val="75000"/>
                    <a:lumOff val="25000"/>
                  </a:schemeClr>
                </a:solidFill>
              </a:rPr>
              <a:t> </a:t>
            </a:r>
            <a:r>
              <a:rPr lang="en-GB" sz="3600" b="1" dirty="0" err="1">
                <a:solidFill>
                  <a:schemeClr val="tx1">
                    <a:lumMod val="75000"/>
                    <a:lumOff val="25000"/>
                  </a:schemeClr>
                </a:solidFill>
              </a:rPr>
              <a:t>Gesetz</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14</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grpSp>
        <p:nvGrpSpPr>
          <p:cNvPr id="9" name="Gruppieren 8">
            <a:extLst>
              <a:ext uri="{FF2B5EF4-FFF2-40B4-BE49-F238E27FC236}">
                <a16:creationId xmlns:a16="http://schemas.microsoft.com/office/drawing/2014/main" id="{7107A98F-A2DB-41B1-9391-4BA4B23DCD03}"/>
              </a:ext>
            </a:extLst>
          </p:cNvPr>
          <p:cNvGrpSpPr/>
          <p:nvPr/>
        </p:nvGrpSpPr>
        <p:grpSpPr>
          <a:xfrm>
            <a:off x="4528458" y="1612178"/>
            <a:ext cx="6618513" cy="3638323"/>
            <a:chOff x="5595381" y="2284277"/>
            <a:chExt cx="6030437" cy="3029479"/>
          </a:xfrm>
        </p:grpSpPr>
        <p:pic>
          <p:nvPicPr>
            <p:cNvPr id="5122" name="Picture 2">
              <a:extLst>
                <a:ext uri="{FF2B5EF4-FFF2-40B4-BE49-F238E27FC236}">
                  <a16:creationId xmlns:a16="http://schemas.microsoft.com/office/drawing/2014/main" id="{F7F6C69B-8A7C-4F18-9A67-238FCB729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5381" y="2284277"/>
              <a:ext cx="6030437" cy="2721702"/>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a:extLst>
                <a:ext uri="{FF2B5EF4-FFF2-40B4-BE49-F238E27FC236}">
                  <a16:creationId xmlns:a16="http://schemas.microsoft.com/office/drawing/2014/main" id="{B5245EF5-D8C2-4CEF-BA53-A873A50B4072}"/>
                </a:ext>
              </a:extLst>
            </p:cNvPr>
            <p:cNvSpPr/>
            <p:nvPr/>
          </p:nvSpPr>
          <p:spPr>
            <a:xfrm>
              <a:off x="6399481" y="5005979"/>
              <a:ext cx="4422236" cy="307777"/>
            </a:xfrm>
            <a:prstGeom prst="rect">
              <a:avLst/>
            </a:prstGeom>
          </p:spPr>
          <p:txBody>
            <a:bodyPr wrap="none">
              <a:spAutoFit/>
            </a:bodyPr>
            <a:lstStyle/>
            <a:p>
              <a:r>
                <a:rPr lang="de-DE" sz="1400" dirty="0"/>
                <a:t>https://commons.wikimedia.org/wiki/File:Diffusion.en.jpg</a:t>
              </a:r>
              <a:endParaRPr lang="en-GB" sz="1400" dirty="0"/>
            </a:p>
          </p:txBody>
        </p:sp>
      </p:grpSp>
      <p:sp>
        <p:nvSpPr>
          <p:cNvPr id="7" name="Textfeld 6">
            <a:extLst>
              <a:ext uri="{FF2B5EF4-FFF2-40B4-BE49-F238E27FC236}">
                <a16:creationId xmlns:a16="http://schemas.microsoft.com/office/drawing/2014/main" id="{1630A748-E827-4C22-AA59-A0EAC9BCCC85}"/>
              </a:ext>
            </a:extLst>
          </p:cNvPr>
          <p:cNvSpPr txBox="1"/>
          <p:nvPr/>
        </p:nvSpPr>
        <p:spPr>
          <a:xfrm>
            <a:off x="493449" y="4771994"/>
            <a:ext cx="1644489" cy="369332"/>
          </a:xfrm>
          <a:prstGeom prst="rect">
            <a:avLst/>
          </a:prstGeom>
          <a:noFill/>
        </p:spPr>
        <p:txBody>
          <a:bodyPr wrap="none" rtlCol="0">
            <a:spAutoFit/>
          </a:bodyPr>
          <a:lstStyle/>
          <a:p>
            <a:r>
              <a:rPr lang="en-GB" b="1" dirty="0">
                <a:solidFill>
                  <a:schemeClr val="tx1">
                    <a:lumMod val="75000"/>
                    <a:lumOff val="25000"/>
                  </a:schemeClr>
                </a:solidFill>
                <a:ea typeface="+mj-ea"/>
                <a:cs typeface="+mj-cs"/>
              </a:rPr>
              <a:t>Einheit von S</a:t>
            </a:r>
            <a:r>
              <a:rPr lang="en-GB" b="1" dirty="0"/>
              <a:t>? :</a:t>
            </a:r>
          </a:p>
        </p:txBody>
      </p:sp>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68E43F5F-A96F-4DA9-8FB3-0EA031772A63}"/>
                  </a:ext>
                </a:extLst>
              </p:cNvPr>
              <p:cNvSpPr txBox="1"/>
              <p:nvPr/>
            </p:nvSpPr>
            <p:spPr>
              <a:xfrm>
                <a:off x="577928" y="1325563"/>
                <a:ext cx="2352824" cy="1427442"/>
              </a:xfrm>
              <a:prstGeom prst="rect">
                <a:avLst/>
              </a:prstGeom>
              <a:noFill/>
              <a:ln>
                <a:solidFill>
                  <a:schemeClr val="tx1"/>
                </a:solidFill>
              </a:ln>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de-DE" sz="3200" b="0" i="0" smtClean="0">
                          <a:latin typeface="Cambria Math" panose="02040503050406030204" pitchFamily="18" charset="0"/>
                        </a:rPr>
                        <m:t> </m:t>
                      </m:r>
                      <m:r>
                        <m:rPr>
                          <m:sty m:val="p"/>
                        </m:rPr>
                        <a:rPr lang="de-DE" sz="3200" b="0" i="0" smtClean="0">
                          <a:latin typeface="Cambria Math" panose="02040503050406030204" pitchFamily="18" charset="0"/>
                        </a:rPr>
                        <m:t>S</m:t>
                      </m:r>
                      <m:r>
                        <a:rPr lang="de-DE" sz="3200" b="0" i="0" smtClean="0">
                          <a:latin typeface="Cambria Math" panose="02040503050406030204" pitchFamily="18" charset="0"/>
                        </a:rPr>
                        <m:t>=−</m:t>
                      </m:r>
                      <m:r>
                        <m:rPr>
                          <m:sty m:val="p"/>
                        </m:rPr>
                        <a:rPr lang="de-DE" sz="3200" b="0" i="0" smtClean="0">
                          <a:latin typeface="Cambria Math" panose="02040503050406030204" pitchFamily="18" charset="0"/>
                        </a:rPr>
                        <m:t>D</m:t>
                      </m:r>
                      <m:r>
                        <a:rPr lang="de-DE" sz="3200" b="0" i="0" smtClean="0">
                          <a:latin typeface="Cambria Math" panose="02040503050406030204" pitchFamily="18" charset="0"/>
                        </a:rPr>
                        <m:t> </m:t>
                      </m:r>
                      <m:r>
                        <a:rPr lang="de-DE" sz="3200" b="0" i="1" smtClean="0">
                          <a:latin typeface="Cambria Math" panose="02040503050406030204" pitchFamily="18" charset="0"/>
                        </a:rPr>
                        <m:t>·</m:t>
                      </m:r>
                      <m:f>
                        <m:fPr>
                          <m:ctrlPr>
                            <a:rPr lang="de-DE" sz="3200" b="0" i="1" smtClean="0">
                              <a:latin typeface="Cambria Math" panose="02040503050406030204" pitchFamily="18" charset="0"/>
                            </a:rPr>
                          </m:ctrlPr>
                        </m:fPr>
                        <m:num>
                          <m:r>
                            <a:rPr lang="de-DE" sz="3200" b="0" i="1" smtClean="0">
                              <a:latin typeface="Cambria Math" panose="02040503050406030204" pitchFamily="18" charset="0"/>
                            </a:rPr>
                            <m:t>𝑑𝑐</m:t>
                          </m:r>
                        </m:num>
                        <m:den>
                          <m:r>
                            <a:rPr lang="de-DE" sz="3200" b="0" i="1" smtClean="0">
                              <a:latin typeface="Cambria Math" panose="02040503050406030204" pitchFamily="18" charset="0"/>
                            </a:rPr>
                            <m:t>𝑑𝑥</m:t>
                          </m:r>
                        </m:den>
                      </m:f>
                    </m:oMath>
                  </m:oMathPara>
                </a14:m>
                <a:endParaRPr lang="de-DE" sz="3200" b="0" dirty="0"/>
              </a:p>
              <a:p>
                <a:pPr algn="ctr"/>
                <a:endParaRPr lang="de-DE" sz="3200" dirty="0"/>
              </a:p>
            </p:txBody>
          </p:sp>
        </mc:Choice>
        <mc:Fallback xmlns="">
          <p:sp>
            <p:nvSpPr>
              <p:cNvPr id="10" name="Textfeld 9">
                <a:extLst>
                  <a:ext uri="{FF2B5EF4-FFF2-40B4-BE49-F238E27FC236}">
                    <a16:creationId xmlns:a16="http://schemas.microsoft.com/office/drawing/2014/main" id="{68E43F5F-A96F-4DA9-8FB3-0EA031772A63}"/>
                  </a:ext>
                </a:extLst>
              </p:cNvPr>
              <p:cNvSpPr txBox="1">
                <a:spLocks noRot="1" noChangeAspect="1" noMove="1" noResize="1" noEditPoints="1" noAdjustHandles="1" noChangeArrowheads="1" noChangeShapeType="1" noTextEdit="1"/>
              </p:cNvSpPr>
              <p:nvPr/>
            </p:nvSpPr>
            <p:spPr>
              <a:xfrm>
                <a:off x="577928" y="1325563"/>
                <a:ext cx="2352824" cy="1427442"/>
              </a:xfrm>
              <a:prstGeom prst="rect">
                <a:avLst/>
              </a:prstGeom>
              <a:blipFill>
                <a:blip r:embed="rId5"/>
                <a:stretch>
                  <a:fillRect/>
                </a:stretch>
              </a:blipFill>
              <a:ln>
                <a:solidFill>
                  <a:schemeClr val="tx1"/>
                </a:solidFill>
              </a:ln>
            </p:spPr>
            <p:txBody>
              <a:bodyPr/>
              <a:lstStyle/>
              <a:p>
                <a:r>
                  <a:rPr lang="de-DE">
                    <a:noFill/>
                  </a:rPr>
                  <a:t> </a:t>
                </a:r>
              </a:p>
            </p:txBody>
          </p:sp>
        </mc:Fallback>
      </mc:AlternateContent>
      <p:sp>
        <p:nvSpPr>
          <p:cNvPr id="11" name="Textfeld 10">
            <a:extLst>
              <a:ext uri="{FF2B5EF4-FFF2-40B4-BE49-F238E27FC236}">
                <a16:creationId xmlns:a16="http://schemas.microsoft.com/office/drawing/2014/main" id="{10099D64-7299-489B-8F60-212F8AE23206}"/>
              </a:ext>
            </a:extLst>
          </p:cNvPr>
          <p:cNvSpPr txBox="1"/>
          <p:nvPr/>
        </p:nvSpPr>
        <p:spPr>
          <a:xfrm>
            <a:off x="493449" y="3014757"/>
            <a:ext cx="2908201" cy="1200329"/>
          </a:xfrm>
          <a:prstGeom prst="rect">
            <a:avLst/>
          </a:prstGeom>
          <a:noFill/>
        </p:spPr>
        <p:txBody>
          <a:bodyPr wrap="square" rtlCol="0">
            <a:spAutoFit/>
          </a:bodyPr>
          <a:lstStyle/>
          <a:p>
            <a:r>
              <a:rPr lang="de-DE" dirty="0"/>
              <a:t>S:  Teilchenstrom</a:t>
            </a:r>
          </a:p>
          <a:p>
            <a:r>
              <a:rPr lang="de-DE" dirty="0"/>
              <a:t>D:  Diffusionskonstante</a:t>
            </a:r>
          </a:p>
          <a:p>
            <a:r>
              <a:rPr lang="de-DE" dirty="0"/>
              <a:t>dc: Konzentrationsdifferenz</a:t>
            </a:r>
          </a:p>
          <a:p>
            <a:r>
              <a:rPr lang="de-DE" dirty="0"/>
              <a:t>dx: Diffusionslänge</a:t>
            </a:r>
          </a:p>
        </p:txBody>
      </p:sp>
      <mc:AlternateContent xmlns:mc="http://schemas.openxmlformats.org/markup-compatibility/2006" xmlns:a14="http://schemas.microsoft.com/office/drawing/2010/main">
        <mc:Choice Requires="a14">
          <p:sp>
            <p:nvSpPr>
              <p:cNvPr id="12" name="Textfeld 11">
                <a:extLst>
                  <a:ext uri="{FF2B5EF4-FFF2-40B4-BE49-F238E27FC236}">
                    <a16:creationId xmlns:a16="http://schemas.microsoft.com/office/drawing/2014/main" id="{31636EDF-F1AA-4C9F-9AB9-6D30F675901C}"/>
                  </a:ext>
                </a:extLst>
              </p:cNvPr>
              <p:cNvSpPr txBox="1"/>
              <p:nvPr/>
            </p:nvSpPr>
            <p:spPr>
              <a:xfrm>
                <a:off x="571500" y="5250501"/>
                <a:ext cx="4686300" cy="555793"/>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d>
                        <m:dPr>
                          <m:begChr m:val="["/>
                          <m:endChr m:val="]"/>
                          <m:ctrlPr>
                            <a:rPr lang="de-DE" i="1" smtClean="0">
                              <a:latin typeface="Cambria Math" panose="02040503050406030204" pitchFamily="18" charset="0"/>
                            </a:rPr>
                          </m:ctrlPr>
                        </m:dPr>
                        <m:e>
                          <m:r>
                            <a:rPr lang="de-DE" b="0" i="1" smtClean="0">
                              <a:latin typeface="Cambria Math" panose="02040503050406030204" pitchFamily="18" charset="0"/>
                            </a:rPr>
                            <m:t>𝑆</m:t>
                          </m:r>
                        </m:e>
                      </m:d>
                      <m:r>
                        <a:rPr lang="de-DE" b="0" i="1" smtClean="0">
                          <a:latin typeface="Cambria Math" panose="02040503050406030204" pitchFamily="18" charset="0"/>
                        </a:rPr>
                        <m:t>=</m:t>
                      </m:r>
                      <m:f>
                        <m:fPr>
                          <m:ctrlPr>
                            <a:rPr lang="de-DE" i="1" smtClean="0">
                              <a:latin typeface="Cambria Math" panose="02040503050406030204" pitchFamily="18" charset="0"/>
                            </a:rPr>
                          </m:ctrlPr>
                        </m:fPr>
                        <m:num>
                          <m:r>
                            <m:rPr>
                              <m:sty m:val="p"/>
                            </m:rPr>
                            <a:rPr lang="de-DE" b="0" i="0" smtClean="0">
                              <a:latin typeface="Cambria Math" panose="02040503050406030204" pitchFamily="18" charset="0"/>
                            </a:rPr>
                            <m:t>mol</m:t>
                          </m:r>
                        </m:num>
                        <m:den>
                          <m:r>
                            <m:rPr>
                              <m:sty m:val="p"/>
                            </m:rPr>
                            <a:rPr lang="de-DE" b="0" i="0" smtClean="0">
                              <a:latin typeface="Cambria Math" panose="02040503050406030204" pitchFamily="18" charset="0"/>
                            </a:rPr>
                            <m:t>s</m:t>
                          </m:r>
                          <m:r>
                            <a:rPr lang="de-DE" b="0" i="0" smtClean="0">
                              <a:latin typeface="Cambria Math" panose="02040503050406030204" pitchFamily="18" charset="0"/>
                            </a:rPr>
                            <m:t>∗</m:t>
                          </m:r>
                          <m:sSup>
                            <m:sSupPr>
                              <m:ctrlPr>
                                <a:rPr lang="de-DE" i="1" smtClean="0">
                                  <a:latin typeface="Cambria Math" panose="02040503050406030204" pitchFamily="18" charset="0"/>
                                </a:rPr>
                              </m:ctrlPr>
                            </m:sSupPr>
                            <m:e>
                              <m:r>
                                <m:rPr>
                                  <m:sty m:val="p"/>
                                </m:rPr>
                                <a:rPr lang="de-DE" b="0" i="0" smtClean="0">
                                  <a:latin typeface="Cambria Math" panose="02040503050406030204" pitchFamily="18" charset="0"/>
                                </a:rPr>
                                <m:t>m</m:t>
                              </m:r>
                            </m:e>
                            <m:sup>
                              <m:r>
                                <a:rPr lang="de-DE" b="0" i="0" smtClean="0">
                                  <a:latin typeface="Cambria Math" panose="02040503050406030204" pitchFamily="18" charset="0"/>
                                </a:rPr>
                                <m:t>2</m:t>
                              </m:r>
                            </m:sup>
                          </m:sSup>
                        </m:den>
                      </m:f>
                      <m:r>
                        <a:rPr lang="de-DE" b="0" i="0" smtClean="0">
                          <a:latin typeface="Cambria Math" panose="02040503050406030204" pitchFamily="18" charset="0"/>
                        </a:rPr>
                        <m:t>    =</m:t>
                      </m:r>
                      <m:f>
                        <m:fPr>
                          <m:ctrlPr>
                            <a:rPr lang="de-DE" i="1" smtClean="0">
                              <a:latin typeface="Cambria Math" panose="02040503050406030204" pitchFamily="18" charset="0"/>
                            </a:rPr>
                          </m:ctrlPr>
                        </m:fPr>
                        <m:num>
                          <m:sSup>
                            <m:sSupPr>
                              <m:ctrlPr>
                                <a:rPr lang="de-DE" i="1" smtClean="0">
                                  <a:latin typeface="Cambria Math" panose="02040503050406030204" pitchFamily="18" charset="0"/>
                                </a:rPr>
                              </m:ctrlPr>
                            </m:sSupPr>
                            <m:e>
                              <m:r>
                                <m:rPr>
                                  <m:sty m:val="p"/>
                                </m:rPr>
                                <a:rPr lang="de-DE" b="0" i="0" smtClean="0">
                                  <a:latin typeface="Cambria Math" panose="02040503050406030204" pitchFamily="18" charset="0"/>
                                </a:rPr>
                                <m:t>m</m:t>
                              </m:r>
                            </m:e>
                            <m:sup>
                              <m:r>
                                <a:rPr lang="de-DE" b="0" i="0" smtClean="0">
                                  <a:latin typeface="Cambria Math" panose="02040503050406030204" pitchFamily="18" charset="0"/>
                                </a:rPr>
                                <m:t>2</m:t>
                              </m:r>
                            </m:sup>
                          </m:sSup>
                        </m:num>
                        <m:den>
                          <m:r>
                            <m:rPr>
                              <m:sty m:val="p"/>
                            </m:rPr>
                            <a:rPr lang="de-DE" b="0" i="0" smtClean="0">
                              <a:latin typeface="Cambria Math" panose="02040503050406030204" pitchFamily="18" charset="0"/>
                            </a:rPr>
                            <m:t>s</m:t>
                          </m:r>
                        </m:den>
                      </m:f>
                      <m:r>
                        <a:rPr lang="de-DE" b="0" i="0" smtClean="0">
                          <a:latin typeface="Cambria Math" panose="02040503050406030204" pitchFamily="18" charset="0"/>
                        </a:rPr>
                        <m:t>∗</m:t>
                      </m:r>
                      <m:f>
                        <m:fPr>
                          <m:ctrlPr>
                            <a:rPr lang="de-DE" i="1" smtClean="0">
                              <a:latin typeface="Cambria Math" panose="02040503050406030204" pitchFamily="18" charset="0"/>
                            </a:rPr>
                          </m:ctrlPr>
                        </m:fPr>
                        <m:num>
                          <m:r>
                            <m:rPr>
                              <m:sty m:val="p"/>
                            </m:rPr>
                            <a:rPr lang="de-DE" b="0" i="0" smtClean="0">
                              <a:latin typeface="Cambria Math" panose="02040503050406030204" pitchFamily="18" charset="0"/>
                            </a:rPr>
                            <m:t>mol</m:t>
                          </m:r>
                        </m:num>
                        <m:den>
                          <m:sSup>
                            <m:sSupPr>
                              <m:ctrlPr>
                                <a:rPr lang="de-DE" i="1" smtClean="0">
                                  <a:latin typeface="Cambria Math" panose="02040503050406030204" pitchFamily="18" charset="0"/>
                                </a:rPr>
                              </m:ctrlPr>
                            </m:sSupPr>
                            <m:e>
                              <m:r>
                                <m:rPr>
                                  <m:sty m:val="p"/>
                                </m:rPr>
                                <a:rPr lang="de-DE" b="0" i="0" smtClean="0">
                                  <a:latin typeface="Cambria Math" panose="02040503050406030204" pitchFamily="18" charset="0"/>
                                </a:rPr>
                                <m:t>m</m:t>
                              </m:r>
                            </m:e>
                            <m:sup>
                              <m:r>
                                <a:rPr lang="de-DE" b="0" i="0" smtClean="0">
                                  <a:latin typeface="Cambria Math" panose="02040503050406030204" pitchFamily="18" charset="0"/>
                                </a:rPr>
                                <m:t>3</m:t>
                              </m:r>
                            </m:sup>
                          </m:sSup>
                        </m:den>
                      </m:f>
                      <m:r>
                        <a:rPr lang="de-DE" b="0" i="0" smtClean="0">
                          <a:latin typeface="Cambria Math" panose="02040503050406030204" pitchFamily="18" charset="0"/>
                        </a:rPr>
                        <m:t>:</m:t>
                      </m:r>
                      <m:r>
                        <m:rPr>
                          <m:sty m:val="p"/>
                        </m:rPr>
                        <a:rPr lang="de-DE" b="0" i="0" smtClean="0">
                          <a:latin typeface="Cambria Math" panose="02040503050406030204" pitchFamily="18" charset="0"/>
                        </a:rPr>
                        <m:t>m</m:t>
                      </m:r>
                      <m:r>
                        <a:rPr lang="de-DE" b="0" i="0" smtClean="0">
                          <a:latin typeface="Cambria Math" panose="02040503050406030204" pitchFamily="18" charset="0"/>
                        </a:rPr>
                        <m:t> </m:t>
                      </m:r>
                    </m:oMath>
                  </m:oMathPara>
                </a14:m>
                <a:endParaRPr lang="de-DE" dirty="0"/>
              </a:p>
            </p:txBody>
          </p:sp>
        </mc:Choice>
        <mc:Fallback xmlns="">
          <p:sp>
            <p:nvSpPr>
              <p:cNvPr id="12" name="Textfeld 11">
                <a:extLst>
                  <a:ext uri="{FF2B5EF4-FFF2-40B4-BE49-F238E27FC236}">
                    <a16:creationId xmlns:a16="http://schemas.microsoft.com/office/drawing/2014/main" id="{31636EDF-F1AA-4C9F-9AB9-6D30F675901C}"/>
                  </a:ext>
                </a:extLst>
              </p:cNvPr>
              <p:cNvSpPr txBox="1">
                <a:spLocks noRot="1" noChangeAspect="1" noMove="1" noResize="1" noEditPoints="1" noAdjustHandles="1" noChangeArrowheads="1" noChangeShapeType="1" noTextEdit="1"/>
              </p:cNvSpPr>
              <p:nvPr/>
            </p:nvSpPr>
            <p:spPr>
              <a:xfrm>
                <a:off x="571500" y="5250501"/>
                <a:ext cx="4686300" cy="555793"/>
              </a:xfrm>
              <a:prstGeom prst="rect">
                <a:avLst/>
              </a:prstGeom>
              <a:blipFill>
                <a:blip r:embed="rId6"/>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195484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a:solidFill>
                  <a:schemeClr val="tx1">
                    <a:lumMod val="75000"/>
                    <a:lumOff val="25000"/>
                  </a:schemeClr>
                </a:solidFill>
              </a:rPr>
              <a:t>Diffusion: </a:t>
            </a:r>
            <a:r>
              <a:rPr lang="en-GB" sz="3600" b="1" dirty="0" err="1">
                <a:solidFill>
                  <a:schemeClr val="tx1">
                    <a:lumMod val="75000"/>
                    <a:lumOff val="25000"/>
                  </a:schemeClr>
                </a:solidFill>
              </a:rPr>
              <a:t>Fick´sches</a:t>
            </a:r>
            <a:r>
              <a:rPr lang="en-GB" sz="3600" b="1" dirty="0">
                <a:solidFill>
                  <a:schemeClr val="tx1">
                    <a:lumMod val="75000"/>
                    <a:lumOff val="25000"/>
                  </a:schemeClr>
                </a:solidFill>
              </a:rPr>
              <a:t> </a:t>
            </a:r>
            <a:r>
              <a:rPr lang="en-GB" sz="3600" b="1" dirty="0" err="1">
                <a:solidFill>
                  <a:schemeClr val="tx1">
                    <a:lumMod val="75000"/>
                    <a:lumOff val="25000"/>
                  </a:schemeClr>
                </a:solidFill>
              </a:rPr>
              <a:t>Gesetz</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15</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grpSp>
        <p:nvGrpSpPr>
          <p:cNvPr id="14" name="Gruppieren 13">
            <a:extLst>
              <a:ext uri="{FF2B5EF4-FFF2-40B4-BE49-F238E27FC236}">
                <a16:creationId xmlns:a16="http://schemas.microsoft.com/office/drawing/2014/main" id="{CEBE21D8-843C-4F3C-8BB5-298E4431E98A}"/>
              </a:ext>
            </a:extLst>
          </p:cNvPr>
          <p:cNvGrpSpPr/>
          <p:nvPr/>
        </p:nvGrpSpPr>
        <p:grpSpPr>
          <a:xfrm>
            <a:off x="7977625" y="1249570"/>
            <a:ext cx="2631118" cy="4131727"/>
            <a:chOff x="7977625" y="1249570"/>
            <a:chExt cx="2631118" cy="4131727"/>
          </a:xfrm>
        </p:grpSpPr>
        <p:sp>
          <p:nvSpPr>
            <p:cNvPr id="10" name="Flussdiagramm: Magnetplattenspeicher 9">
              <a:extLst>
                <a:ext uri="{FF2B5EF4-FFF2-40B4-BE49-F238E27FC236}">
                  <a16:creationId xmlns:a16="http://schemas.microsoft.com/office/drawing/2014/main" id="{EF45BE4E-E4F5-4FD3-B62F-434AB0DAEFAB}"/>
                </a:ext>
              </a:extLst>
            </p:cNvPr>
            <p:cNvSpPr/>
            <p:nvPr/>
          </p:nvSpPr>
          <p:spPr>
            <a:xfrm>
              <a:off x="7977625" y="2020614"/>
              <a:ext cx="1439917" cy="2816772"/>
            </a:xfrm>
            <a:prstGeom prst="flowChartMagneticDisk">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Gerader Verbinder 11">
              <a:extLst>
                <a:ext uri="{FF2B5EF4-FFF2-40B4-BE49-F238E27FC236}">
                  <a16:creationId xmlns:a16="http://schemas.microsoft.com/office/drawing/2014/main" id="{76AC4265-3C2C-426B-9CC8-15D23C6078A4}"/>
                </a:ext>
              </a:extLst>
            </p:cNvPr>
            <p:cNvCxnSpPr/>
            <p:nvPr/>
          </p:nvCxnSpPr>
          <p:spPr>
            <a:xfrm>
              <a:off x="8705190" y="1249570"/>
              <a:ext cx="0" cy="4131727"/>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042F05BB-EA65-45F8-9E6E-89E3C9288561}"/>
                </a:ext>
              </a:extLst>
            </p:cNvPr>
            <p:cNvSpPr txBox="1"/>
            <p:nvPr/>
          </p:nvSpPr>
          <p:spPr>
            <a:xfrm>
              <a:off x="8062853" y="3414052"/>
              <a:ext cx="2545890" cy="923330"/>
            </a:xfrm>
            <a:prstGeom prst="rect">
              <a:avLst/>
            </a:prstGeom>
            <a:noFill/>
          </p:spPr>
          <p:txBody>
            <a:bodyPr wrap="none" rtlCol="0">
              <a:spAutoFit/>
            </a:bodyPr>
            <a:lstStyle/>
            <a:p>
              <a:r>
                <a:rPr lang="en-GB" dirty="0"/>
                <a:t>   O2 = 100%        O2 = 0%</a:t>
              </a:r>
            </a:p>
            <a:p>
              <a:endParaRPr lang="en-GB" dirty="0"/>
            </a:p>
            <a:p>
              <a:r>
                <a:rPr lang="en-GB" dirty="0"/>
                <a:t>? O2 = 10%</a:t>
              </a:r>
            </a:p>
          </p:txBody>
        </p:sp>
      </p:grpSp>
      <mc:AlternateContent xmlns:mc="http://schemas.openxmlformats.org/markup-compatibility/2006" xmlns:a14="http://schemas.microsoft.com/office/drawing/2010/main">
        <mc:Choice Requires="a14">
          <p:sp>
            <p:nvSpPr>
              <p:cNvPr id="15" name="Textfeld 14">
                <a:extLst>
                  <a:ext uri="{FF2B5EF4-FFF2-40B4-BE49-F238E27FC236}">
                    <a16:creationId xmlns:a16="http://schemas.microsoft.com/office/drawing/2014/main" id="{84312F92-3C65-41B2-B4E1-FE97BA1EEA91}"/>
                  </a:ext>
                </a:extLst>
              </p:cNvPr>
              <p:cNvSpPr txBox="1"/>
              <p:nvPr/>
            </p:nvSpPr>
            <p:spPr>
              <a:xfrm>
                <a:off x="569081" y="1300896"/>
                <a:ext cx="2352824" cy="1427442"/>
              </a:xfrm>
              <a:prstGeom prst="rect">
                <a:avLst/>
              </a:prstGeom>
              <a:noFill/>
              <a:ln>
                <a:solidFill>
                  <a:schemeClr val="tx1"/>
                </a:solidFill>
              </a:ln>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de-DE" sz="3200" b="0" i="0" smtClean="0">
                          <a:latin typeface="Cambria Math" panose="02040503050406030204" pitchFamily="18" charset="0"/>
                        </a:rPr>
                        <m:t> </m:t>
                      </m:r>
                      <m:r>
                        <m:rPr>
                          <m:sty m:val="p"/>
                        </m:rPr>
                        <a:rPr lang="de-DE" sz="3200" b="0" i="0" smtClean="0">
                          <a:latin typeface="Cambria Math" panose="02040503050406030204" pitchFamily="18" charset="0"/>
                        </a:rPr>
                        <m:t>S</m:t>
                      </m:r>
                      <m:r>
                        <a:rPr lang="de-DE" sz="3200" b="0" i="0" smtClean="0">
                          <a:latin typeface="Cambria Math" panose="02040503050406030204" pitchFamily="18" charset="0"/>
                        </a:rPr>
                        <m:t>=−</m:t>
                      </m:r>
                      <m:r>
                        <m:rPr>
                          <m:sty m:val="p"/>
                        </m:rPr>
                        <a:rPr lang="de-DE" sz="3200" b="0" i="0" smtClean="0">
                          <a:latin typeface="Cambria Math" panose="02040503050406030204" pitchFamily="18" charset="0"/>
                        </a:rPr>
                        <m:t>D</m:t>
                      </m:r>
                      <m:r>
                        <a:rPr lang="de-DE" sz="3200" b="0" i="0" smtClean="0">
                          <a:latin typeface="Cambria Math" panose="02040503050406030204" pitchFamily="18" charset="0"/>
                        </a:rPr>
                        <m:t> </m:t>
                      </m:r>
                      <m:r>
                        <a:rPr lang="de-DE" sz="3200" b="0" i="1" smtClean="0">
                          <a:latin typeface="Cambria Math" panose="02040503050406030204" pitchFamily="18" charset="0"/>
                        </a:rPr>
                        <m:t>·</m:t>
                      </m:r>
                      <m:f>
                        <m:fPr>
                          <m:ctrlPr>
                            <a:rPr lang="de-DE" sz="3200" b="0" i="1" smtClean="0">
                              <a:latin typeface="Cambria Math" panose="02040503050406030204" pitchFamily="18" charset="0"/>
                            </a:rPr>
                          </m:ctrlPr>
                        </m:fPr>
                        <m:num>
                          <m:r>
                            <a:rPr lang="de-DE" sz="3200" b="0" i="1" smtClean="0">
                              <a:latin typeface="Cambria Math" panose="02040503050406030204" pitchFamily="18" charset="0"/>
                            </a:rPr>
                            <m:t>𝑑𝑐</m:t>
                          </m:r>
                        </m:num>
                        <m:den>
                          <m:r>
                            <a:rPr lang="de-DE" sz="3200" b="0" i="1" smtClean="0">
                              <a:latin typeface="Cambria Math" panose="02040503050406030204" pitchFamily="18" charset="0"/>
                            </a:rPr>
                            <m:t>𝑑𝑥</m:t>
                          </m:r>
                        </m:den>
                      </m:f>
                    </m:oMath>
                  </m:oMathPara>
                </a14:m>
                <a:endParaRPr lang="de-DE" sz="3200" b="0" dirty="0"/>
              </a:p>
              <a:p>
                <a:pPr algn="ctr"/>
                <a:endParaRPr lang="de-DE" sz="3200" dirty="0"/>
              </a:p>
            </p:txBody>
          </p:sp>
        </mc:Choice>
        <mc:Fallback xmlns="">
          <p:sp>
            <p:nvSpPr>
              <p:cNvPr id="15" name="Textfeld 14">
                <a:extLst>
                  <a:ext uri="{FF2B5EF4-FFF2-40B4-BE49-F238E27FC236}">
                    <a16:creationId xmlns:a16="http://schemas.microsoft.com/office/drawing/2014/main" id="{84312F92-3C65-41B2-B4E1-FE97BA1EEA91}"/>
                  </a:ext>
                </a:extLst>
              </p:cNvPr>
              <p:cNvSpPr txBox="1">
                <a:spLocks noRot="1" noChangeAspect="1" noMove="1" noResize="1" noEditPoints="1" noAdjustHandles="1" noChangeArrowheads="1" noChangeShapeType="1" noTextEdit="1"/>
              </p:cNvSpPr>
              <p:nvPr/>
            </p:nvSpPr>
            <p:spPr>
              <a:xfrm>
                <a:off x="569081" y="1300896"/>
                <a:ext cx="2352824" cy="1427442"/>
              </a:xfrm>
              <a:prstGeom prst="rect">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728D24E6-EDB2-4CB4-B289-1C2852949649}"/>
                  </a:ext>
                </a:extLst>
              </p:cNvPr>
              <p:cNvSpPr txBox="1"/>
              <p:nvPr/>
            </p:nvSpPr>
            <p:spPr>
              <a:xfrm>
                <a:off x="493449" y="4465267"/>
                <a:ext cx="4950519" cy="2073645"/>
              </a:xfrm>
              <a:prstGeom prst="rect">
                <a:avLst/>
              </a:prstGeom>
              <a:noFill/>
            </p:spPr>
            <p:txBody>
              <a:bodyPr wrap="square" rtlCol="0">
                <a:spAutoFit/>
              </a:bodyPr>
              <a:lstStyle/>
              <a:p>
                <a:r>
                  <a:rPr lang="de-DE" b="1" dirty="0"/>
                  <a:t>Diffusionslänge dx in mm  -&gt;  Diffusionszeit t in s</a:t>
                </a:r>
              </a:p>
              <a:p>
                <a:r>
                  <a:rPr lang="de-DE" dirty="0"/>
                  <a:t>           dx= 0,007 		   t= 0,005 </a:t>
                </a:r>
              </a:p>
              <a:p>
                <a:r>
                  <a:rPr lang="de-DE" dirty="0"/>
                  <a:t>           dx= 0,7     		   t= 54	   </a:t>
                </a:r>
              </a:p>
              <a:p>
                <a:r>
                  <a:rPr lang="de-DE" dirty="0"/>
                  <a:t>           dx= 7               	   t= 5400 (1,5 h) </a:t>
                </a:r>
              </a:p>
              <a:p>
                <a:endParaRPr lang="de-DE" dirty="0"/>
              </a:p>
              <a:p>
                <a:r>
                  <a:rPr lang="de-DE" dirty="0"/>
                  <a:t>-&gt; t ~</a:t>
                </a:r>
                <a14:m>
                  <m:oMath xmlns:m="http://schemas.openxmlformats.org/officeDocument/2006/math">
                    <m:r>
                      <a:rPr lang="de-DE" b="0" i="0" smtClean="0">
                        <a:latin typeface="Cambria Math" panose="02040503050406030204" pitchFamily="18" charset="0"/>
                      </a:rPr>
                      <m:t> </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𝑑𝑥</m:t>
                        </m:r>
                      </m:e>
                      <m:sup>
                        <m:r>
                          <a:rPr lang="de-DE" b="0" i="1" smtClean="0">
                            <a:latin typeface="Cambria Math" panose="02040503050406030204" pitchFamily="18" charset="0"/>
                          </a:rPr>
                          <m:t>2</m:t>
                        </m:r>
                      </m:sup>
                    </m:sSup>
                  </m:oMath>
                </a14:m>
                <a:endParaRPr lang="de-DE" b="0" dirty="0"/>
              </a:p>
              <a:p>
                <a:r>
                  <a:rPr lang="de-DE" dirty="0"/>
                  <a:t>       </a:t>
                </a:r>
              </a:p>
            </p:txBody>
          </p:sp>
        </mc:Choice>
        <mc:Fallback xmlns="">
          <p:sp>
            <p:nvSpPr>
              <p:cNvPr id="6" name="Textfeld 5">
                <a:extLst>
                  <a:ext uri="{FF2B5EF4-FFF2-40B4-BE49-F238E27FC236}">
                    <a16:creationId xmlns:a16="http://schemas.microsoft.com/office/drawing/2014/main" id="{728D24E6-EDB2-4CB4-B289-1C2852949649}"/>
                  </a:ext>
                </a:extLst>
              </p:cNvPr>
              <p:cNvSpPr txBox="1">
                <a:spLocks noRot="1" noChangeAspect="1" noMove="1" noResize="1" noEditPoints="1" noAdjustHandles="1" noChangeArrowheads="1" noChangeShapeType="1" noTextEdit="1"/>
              </p:cNvSpPr>
              <p:nvPr/>
            </p:nvSpPr>
            <p:spPr>
              <a:xfrm>
                <a:off x="493449" y="4465267"/>
                <a:ext cx="4950519" cy="2073645"/>
              </a:xfrm>
              <a:prstGeom prst="rect">
                <a:avLst/>
              </a:prstGeom>
              <a:blipFill>
                <a:blip r:embed="rId5"/>
                <a:stretch>
                  <a:fillRect l="-1108" t="-1466"/>
                </a:stretch>
              </a:blipFill>
            </p:spPr>
            <p:txBody>
              <a:bodyPr/>
              <a:lstStyle/>
              <a:p>
                <a:r>
                  <a:rPr lang="de-DE">
                    <a:noFill/>
                  </a:rPr>
                  <a:t> </a:t>
                </a:r>
              </a:p>
            </p:txBody>
          </p:sp>
        </mc:Fallback>
      </mc:AlternateContent>
      <p:sp>
        <p:nvSpPr>
          <p:cNvPr id="11" name="Textfeld 10">
            <a:extLst>
              <a:ext uri="{FF2B5EF4-FFF2-40B4-BE49-F238E27FC236}">
                <a16:creationId xmlns:a16="http://schemas.microsoft.com/office/drawing/2014/main" id="{FF33647E-2E7C-4BD7-998F-72D3D0EA1700}"/>
              </a:ext>
            </a:extLst>
          </p:cNvPr>
          <p:cNvSpPr txBox="1"/>
          <p:nvPr/>
        </p:nvSpPr>
        <p:spPr>
          <a:xfrm>
            <a:off x="493449" y="2996638"/>
            <a:ext cx="2908201" cy="1200329"/>
          </a:xfrm>
          <a:prstGeom prst="rect">
            <a:avLst/>
          </a:prstGeom>
          <a:noFill/>
        </p:spPr>
        <p:txBody>
          <a:bodyPr wrap="square" rtlCol="0">
            <a:spAutoFit/>
          </a:bodyPr>
          <a:lstStyle/>
          <a:p>
            <a:r>
              <a:rPr lang="de-DE" dirty="0"/>
              <a:t>S:  Teilchenstrom</a:t>
            </a:r>
          </a:p>
          <a:p>
            <a:r>
              <a:rPr lang="de-DE" dirty="0"/>
              <a:t>D:  Diffusionskonstante</a:t>
            </a:r>
          </a:p>
          <a:p>
            <a:r>
              <a:rPr lang="de-DE" dirty="0"/>
              <a:t>dc: Konzentrationsdifferenz</a:t>
            </a:r>
          </a:p>
          <a:p>
            <a:r>
              <a:rPr lang="de-DE" dirty="0"/>
              <a:t>dx: Diffusionslänge</a:t>
            </a:r>
          </a:p>
        </p:txBody>
      </p:sp>
    </p:spTree>
    <p:extLst>
      <p:ext uri="{BB962C8B-B14F-4D97-AF65-F5344CB8AC3E}">
        <p14:creationId xmlns:p14="http://schemas.microsoft.com/office/powerpoint/2010/main" val="2908917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Wie</a:t>
            </a:r>
            <a:r>
              <a:rPr lang="en-GB" sz="3600" b="1" dirty="0">
                <a:solidFill>
                  <a:schemeClr val="tx1">
                    <a:lumMod val="75000"/>
                    <a:lumOff val="25000"/>
                  </a:schemeClr>
                </a:solidFill>
              </a:rPr>
              <a:t> </a:t>
            </a:r>
            <a:r>
              <a:rPr lang="en-GB" sz="3600" b="1" dirty="0" err="1">
                <a:solidFill>
                  <a:schemeClr val="tx1">
                    <a:lumMod val="75000"/>
                    <a:lumOff val="25000"/>
                  </a:schemeClr>
                </a:solidFill>
              </a:rPr>
              <a:t>groß</a:t>
            </a:r>
            <a:r>
              <a:rPr lang="en-GB" sz="3600" b="1" dirty="0">
                <a:solidFill>
                  <a:schemeClr val="tx1">
                    <a:lumMod val="75000"/>
                    <a:lumOff val="25000"/>
                  </a:schemeClr>
                </a:solidFill>
              </a:rPr>
              <a:t> </a:t>
            </a:r>
            <a:r>
              <a:rPr lang="en-GB" sz="3600" b="1" dirty="0" err="1">
                <a:solidFill>
                  <a:schemeClr val="tx1">
                    <a:lumMod val="75000"/>
                    <a:lumOff val="25000"/>
                  </a:schemeClr>
                </a:solidFill>
              </a:rPr>
              <a:t>dürfen</a:t>
            </a:r>
            <a:r>
              <a:rPr lang="en-GB" sz="3600" b="1" dirty="0">
                <a:solidFill>
                  <a:schemeClr val="tx1">
                    <a:lumMod val="75000"/>
                    <a:lumOff val="25000"/>
                  </a:schemeClr>
                </a:solidFill>
              </a:rPr>
              <a:t> </a:t>
            </a:r>
            <a:r>
              <a:rPr lang="en-GB" sz="3600" b="1" dirty="0" err="1">
                <a:solidFill>
                  <a:schemeClr val="tx1">
                    <a:lumMod val="75000"/>
                    <a:lumOff val="25000"/>
                  </a:schemeClr>
                </a:solidFill>
              </a:rPr>
              <a:t>Körper</a:t>
            </a:r>
            <a:r>
              <a:rPr lang="en-GB" sz="3600" b="1" dirty="0">
                <a:solidFill>
                  <a:schemeClr val="tx1">
                    <a:lumMod val="75000"/>
                    <a:lumOff val="25000"/>
                  </a:schemeClr>
                </a:solidFill>
              </a:rPr>
              <a:t> sein, die </a:t>
            </a:r>
            <a:r>
              <a:rPr lang="en-GB" sz="3600" b="1" dirty="0" err="1">
                <a:solidFill>
                  <a:schemeClr val="tx1">
                    <a:lumMod val="75000"/>
                    <a:lumOff val="25000"/>
                  </a:schemeClr>
                </a:solidFill>
              </a:rPr>
              <a:t>sich</a:t>
            </a:r>
            <a:r>
              <a:rPr lang="en-GB" sz="3600" b="1" dirty="0">
                <a:solidFill>
                  <a:schemeClr val="tx1">
                    <a:lumMod val="75000"/>
                    <a:lumOff val="25000"/>
                  </a:schemeClr>
                </a:solidFill>
              </a:rPr>
              <a:t> </a:t>
            </a:r>
            <a:r>
              <a:rPr lang="en-GB" sz="3600" b="1" dirty="0" err="1">
                <a:solidFill>
                  <a:schemeClr val="tx1">
                    <a:lumMod val="75000"/>
                    <a:lumOff val="25000"/>
                  </a:schemeClr>
                </a:solidFill>
              </a:rPr>
              <a:t>nur</a:t>
            </a:r>
            <a:r>
              <a:rPr lang="en-GB" sz="3600" b="1" dirty="0">
                <a:solidFill>
                  <a:schemeClr val="tx1">
                    <a:lumMod val="75000"/>
                    <a:lumOff val="25000"/>
                  </a:schemeClr>
                </a:solidFill>
              </a:rPr>
              <a:t> </a:t>
            </a:r>
            <a:r>
              <a:rPr lang="en-GB" sz="3600" b="1" dirty="0" err="1">
                <a:solidFill>
                  <a:schemeClr val="tx1">
                    <a:lumMod val="75000"/>
                    <a:lumOff val="25000"/>
                  </a:schemeClr>
                </a:solidFill>
              </a:rPr>
              <a:t>mittels</a:t>
            </a:r>
            <a:r>
              <a:rPr lang="en-GB" sz="3600" b="1" dirty="0">
                <a:solidFill>
                  <a:schemeClr val="tx1">
                    <a:lumMod val="75000"/>
                    <a:lumOff val="25000"/>
                  </a:schemeClr>
                </a:solidFill>
              </a:rPr>
              <a:t> Diffusion </a:t>
            </a:r>
            <a:r>
              <a:rPr lang="en-GB" sz="3600" b="1" dirty="0" err="1">
                <a:solidFill>
                  <a:schemeClr val="tx1">
                    <a:lumMod val="75000"/>
                    <a:lumOff val="25000"/>
                  </a:schemeClr>
                </a:solidFill>
              </a:rPr>
              <a:t>versorgen</a:t>
            </a:r>
            <a:r>
              <a:rPr lang="en-GB" sz="3600" b="1" dirty="0">
                <a:solidFill>
                  <a:schemeClr val="tx1">
                    <a:lumMod val="75000"/>
                    <a:lumOff val="25000"/>
                  </a:schemeClr>
                </a:solidFill>
              </a:rPr>
              <a:t>?</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16</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grpSp>
        <p:nvGrpSpPr>
          <p:cNvPr id="7" name="Gruppieren 6">
            <a:extLst>
              <a:ext uri="{FF2B5EF4-FFF2-40B4-BE49-F238E27FC236}">
                <a16:creationId xmlns:a16="http://schemas.microsoft.com/office/drawing/2014/main" id="{FC911301-23D1-4483-914F-972A4C564DCF}"/>
              </a:ext>
            </a:extLst>
          </p:cNvPr>
          <p:cNvGrpSpPr/>
          <p:nvPr/>
        </p:nvGrpSpPr>
        <p:grpSpPr>
          <a:xfrm>
            <a:off x="4350972" y="908016"/>
            <a:ext cx="4320209" cy="5865882"/>
            <a:chOff x="7898297" y="855593"/>
            <a:chExt cx="4320209" cy="5865882"/>
          </a:xfrm>
        </p:grpSpPr>
        <p:pic>
          <p:nvPicPr>
            <p:cNvPr id="4100" name="Picture 4">
              <a:extLst>
                <a:ext uri="{FF2B5EF4-FFF2-40B4-BE49-F238E27FC236}">
                  <a16:creationId xmlns:a16="http://schemas.microsoft.com/office/drawing/2014/main" id="{A6868F4E-AD10-47A9-9C04-6F3A5222E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085404" y="1779446"/>
              <a:ext cx="5146813" cy="3299107"/>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a:extLst>
                <a:ext uri="{FF2B5EF4-FFF2-40B4-BE49-F238E27FC236}">
                  <a16:creationId xmlns:a16="http://schemas.microsoft.com/office/drawing/2014/main" id="{9E606163-D6A6-467B-A91F-92959040F386}"/>
                </a:ext>
              </a:extLst>
            </p:cNvPr>
            <p:cNvSpPr/>
            <p:nvPr/>
          </p:nvSpPr>
          <p:spPr>
            <a:xfrm>
              <a:off x="7898297" y="5982811"/>
              <a:ext cx="4320209" cy="738664"/>
            </a:xfrm>
            <a:prstGeom prst="rect">
              <a:avLst/>
            </a:prstGeom>
          </p:spPr>
          <p:txBody>
            <a:bodyPr wrap="square">
              <a:spAutoFit/>
            </a:bodyPr>
            <a:lstStyle/>
            <a:p>
              <a:r>
                <a:rPr lang="de-DE" sz="1400" dirty="0"/>
                <a:t>https://www.innovations-report.de/html/berichte/umwelt-naturschutz/invasive-quallen-stroemungen-als-ausbreitungsmotor.html</a:t>
              </a:r>
              <a:endParaRPr lang="en-GB" sz="1400" dirty="0"/>
            </a:p>
          </p:txBody>
        </p:sp>
      </p:grpSp>
      <p:sp>
        <p:nvSpPr>
          <p:cNvPr id="5" name="Textfeld 4">
            <a:extLst>
              <a:ext uri="{FF2B5EF4-FFF2-40B4-BE49-F238E27FC236}">
                <a16:creationId xmlns:a16="http://schemas.microsoft.com/office/drawing/2014/main" id="{CAC775D6-ABAE-431D-96D0-19A438E507CC}"/>
              </a:ext>
            </a:extLst>
          </p:cNvPr>
          <p:cNvSpPr txBox="1"/>
          <p:nvPr/>
        </p:nvSpPr>
        <p:spPr>
          <a:xfrm>
            <a:off x="511023" y="3357233"/>
            <a:ext cx="3439886" cy="646331"/>
          </a:xfrm>
          <a:prstGeom prst="rect">
            <a:avLst/>
          </a:prstGeom>
          <a:noFill/>
        </p:spPr>
        <p:txBody>
          <a:bodyPr wrap="square" rtlCol="0">
            <a:spAutoFit/>
          </a:bodyPr>
          <a:lstStyle/>
          <a:p>
            <a:r>
              <a:rPr lang="de-DE" dirty="0"/>
              <a:t>abhängig von Sauerstoffverbrauch und Diffusionskonstante</a:t>
            </a:r>
          </a:p>
        </p:txBody>
      </p:sp>
    </p:spTree>
    <p:extLst>
      <p:ext uri="{BB962C8B-B14F-4D97-AF65-F5344CB8AC3E}">
        <p14:creationId xmlns:p14="http://schemas.microsoft.com/office/powerpoint/2010/main" val="4008770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Diffusionswegverkürzung</a:t>
            </a:r>
            <a:r>
              <a:rPr lang="en-GB" sz="3600" b="1" dirty="0">
                <a:solidFill>
                  <a:schemeClr val="tx1">
                    <a:lumMod val="75000"/>
                    <a:lumOff val="25000"/>
                  </a:schemeClr>
                </a:solidFill>
              </a:rPr>
              <a:t> </a:t>
            </a:r>
            <a:r>
              <a:rPr lang="en-GB" sz="3600" b="1" dirty="0" err="1">
                <a:solidFill>
                  <a:schemeClr val="tx1">
                    <a:lumMod val="75000"/>
                    <a:lumOff val="25000"/>
                  </a:schemeClr>
                </a:solidFill>
              </a:rPr>
              <a:t>bzw</a:t>
            </a:r>
            <a:r>
              <a:rPr lang="en-GB" sz="3600" b="1" dirty="0">
                <a:solidFill>
                  <a:schemeClr val="tx1">
                    <a:lumMod val="75000"/>
                    <a:lumOff val="25000"/>
                  </a:schemeClr>
                </a:solidFill>
              </a:rPr>
              <a:t>. -</a:t>
            </a:r>
            <a:r>
              <a:rPr lang="en-GB" sz="3600" b="1" dirty="0" err="1">
                <a:solidFill>
                  <a:schemeClr val="tx1">
                    <a:lumMod val="75000"/>
                    <a:lumOff val="25000"/>
                  </a:schemeClr>
                </a:solidFill>
              </a:rPr>
              <a:t>verlängerung</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17</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4102" name="Picture 6">
            <a:extLst>
              <a:ext uri="{FF2B5EF4-FFF2-40B4-BE49-F238E27FC236}">
                <a16:creationId xmlns:a16="http://schemas.microsoft.com/office/drawing/2014/main" id="{C16B5353-8DF1-41F2-9526-DABBEF21E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950" y="1484812"/>
            <a:ext cx="2917489" cy="218811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FF58542F-25CA-435D-83CA-97EB05DFAC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8038" y="4310424"/>
            <a:ext cx="3391806" cy="219256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Kunstpelze imitieren das Fell von Eisbären - Berliner Morgenpost">
            <a:extLst>
              <a:ext uri="{FF2B5EF4-FFF2-40B4-BE49-F238E27FC236}">
                <a16:creationId xmlns:a16="http://schemas.microsoft.com/office/drawing/2014/main" id="{E1628482-89D6-41C1-90ED-DCA266B905A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408385" y="1480369"/>
            <a:ext cx="2966666" cy="1977778"/>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324D4384-68A9-420E-B1D5-BE70D7D8DF6F}"/>
              </a:ext>
            </a:extLst>
          </p:cNvPr>
          <p:cNvPicPr>
            <a:picLocks noChangeAspect="1"/>
          </p:cNvPicPr>
          <p:nvPr/>
        </p:nvPicPr>
        <p:blipFill>
          <a:blip r:embed="rId7"/>
          <a:stretch>
            <a:fillRect/>
          </a:stretch>
        </p:blipFill>
        <p:spPr>
          <a:xfrm>
            <a:off x="2328196" y="4277985"/>
            <a:ext cx="2966666" cy="2224999"/>
          </a:xfrm>
          <a:prstGeom prst="rect">
            <a:avLst/>
          </a:prstGeom>
        </p:spPr>
      </p:pic>
      <p:sp>
        <p:nvSpPr>
          <p:cNvPr id="6" name="Textfeld 5">
            <a:extLst>
              <a:ext uri="{FF2B5EF4-FFF2-40B4-BE49-F238E27FC236}">
                <a16:creationId xmlns:a16="http://schemas.microsoft.com/office/drawing/2014/main" id="{2E433892-32CB-4AD4-B46D-F8B8C518DA9E}"/>
              </a:ext>
            </a:extLst>
          </p:cNvPr>
          <p:cNvSpPr txBox="1"/>
          <p:nvPr/>
        </p:nvSpPr>
        <p:spPr>
          <a:xfrm>
            <a:off x="6932292" y="3973924"/>
            <a:ext cx="2939143" cy="369332"/>
          </a:xfrm>
          <a:prstGeom prst="rect">
            <a:avLst/>
          </a:prstGeom>
          <a:noFill/>
        </p:spPr>
        <p:txBody>
          <a:bodyPr wrap="square" rtlCol="0">
            <a:spAutoFit/>
          </a:bodyPr>
          <a:lstStyle/>
          <a:p>
            <a:r>
              <a:rPr lang="de-DE" dirty="0"/>
              <a:t>Eisbärenfell mit Hohlfasern</a:t>
            </a:r>
          </a:p>
        </p:txBody>
      </p:sp>
      <p:sp>
        <p:nvSpPr>
          <p:cNvPr id="10" name="Textfeld 9">
            <a:extLst>
              <a:ext uri="{FF2B5EF4-FFF2-40B4-BE49-F238E27FC236}">
                <a16:creationId xmlns:a16="http://schemas.microsoft.com/office/drawing/2014/main" id="{B08D84C1-C888-4E0A-8325-B99910DED407}"/>
              </a:ext>
            </a:extLst>
          </p:cNvPr>
          <p:cNvSpPr txBox="1"/>
          <p:nvPr/>
        </p:nvSpPr>
        <p:spPr>
          <a:xfrm>
            <a:off x="2861534" y="3882845"/>
            <a:ext cx="2939143" cy="369332"/>
          </a:xfrm>
          <a:prstGeom prst="rect">
            <a:avLst/>
          </a:prstGeom>
          <a:noFill/>
        </p:spPr>
        <p:txBody>
          <a:bodyPr wrap="square" rtlCol="0">
            <a:spAutoFit/>
          </a:bodyPr>
          <a:lstStyle/>
          <a:p>
            <a:r>
              <a:rPr lang="de-DE"/>
              <a:t>Einzeller im Laub</a:t>
            </a:r>
            <a:endParaRPr lang="de-DE" dirty="0"/>
          </a:p>
        </p:txBody>
      </p:sp>
      <p:sp>
        <p:nvSpPr>
          <p:cNvPr id="11" name="Textfeld 10">
            <a:extLst>
              <a:ext uri="{FF2B5EF4-FFF2-40B4-BE49-F238E27FC236}">
                <a16:creationId xmlns:a16="http://schemas.microsoft.com/office/drawing/2014/main" id="{7CF9042B-63D5-4E85-9CD0-E69C943453C0}"/>
              </a:ext>
            </a:extLst>
          </p:cNvPr>
          <p:cNvSpPr txBox="1"/>
          <p:nvPr/>
        </p:nvSpPr>
        <p:spPr>
          <a:xfrm>
            <a:off x="2886999" y="1111037"/>
            <a:ext cx="2438875" cy="369332"/>
          </a:xfrm>
          <a:prstGeom prst="rect">
            <a:avLst/>
          </a:prstGeom>
          <a:noFill/>
        </p:spPr>
        <p:txBody>
          <a:bodyPr wrap="square" rtlCol="0">
            <a:spAutoFit/>
          </a:bodyPr>
          <a:lstStyle/>
          <a:p>
            <a:r>
              <a:rPr lang="de-DE" dirty="0"/>
              <a:t>Kapillaren (Arterien)</a:t>
            </a:r>
          </a:p>
        </p:txBody>
      </p:sp>
      <p:sp>
        <p:nvSpPr>
          <p:cNvPr id="12" name="Textfeld 11">
            <a:extLst>
              <a:ext uri="{FF2B5EF4-FFF2-40B4-BE49-F238E27FC236}">
                <a16:creationId xmlns:a16="http://schemas.microsoft.com/office/drawing/2014/main" id="{B5F86B87-02D1-43C7-94DC-8611F51C400A}"/>
              </a:ext>
            </a:extLst>
          </p:cNvPr>
          <p:cNvSpPr txBox="1"/>
          <p:nvPr/>
        </p:nvSpPr>
        <p:spPr>
          <a:xfrm>
            <a:off x="7055574" y="1111037"/>
            <a:ext cx="2440239" cy="369332"/>
          </a:xfrm>
          <a:prstGeom prst="rect">
            <a:avLst/>
          </a:prstGeom>
          <a:noFill/>
        </p:spPr>
        <p:txBody>
          <a:bodyPr wrap="square" rtlCol="0">
            <a:spAutoFit/>
          </a:bodyPr>
          <a:lstStyle/>
          <a:p>
            <a:r>
              <a:rPr lang="de-DE" dirty="0"/>
              <a:t>Schwamm mit Kanälen</a:t>
            </a:r>
          </a:p>
        </p:txBody>
      </p:sp>
      <p:cxnSp>
        <p:nvCxnSpPr>
          <p:cNvPr id="8" name="Gerade Verbindung mit Pfeil 7">
            <a:extLst>
              <a:ext uri="{FF2B5EF4-FFF2-40B4-BE49-F238E27FC236}">
                <a16:creationId xmlns:a16="http://schemas.microsoft.com/office/drawing/2014/main" id="{122F59C4-CED2-4489-9574-42CAD7B0DA85}"/>
              </a:ext>
            </a:extLst>
          </p:cNvPr>
          <p:cNvCxnSpPr/>
          <p:nvPr/>
        </p:nvCxnSpPr>
        <p:spPr>
          <a:xfrm flipV="1">
            <a:off x="3550048" y="4999442"/>
            <a:ext cx="0" cy="50319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81BC63CF-A366-4BEA-9EC4-250D9C65EF34}"/>
              </a:ext>
            </a:extLst>
          </p:cNvPr>
          <p:cNvCxnSpPr/>
          <p:nvPr/>
        </p:nvCxnSpPr>
        <p:spPr>
          <a:xfrm>
            <a:off x="3395845" y="5502632"/>
            <a:ext cx="3084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1AC29D3C-DD73-4F70-B238-8927BE4E9B72}"/>
              </a:ext>
            </a:extLst>
          </p:cNvPr>
          <p:cNvSpPr txBox="1"/>
          <p:nvPr/>
        </p:nvSpPr>
        <p:spPr>
          <a:xfrm>
            <a:off x="2755980" y="4897576"/>
            <a:ext cx="841412" cy="276999"/>
          </a:xfrm>
          <a:prstGeom prst="rect">
            <a:avLst/>
          </a:prstGeom>
          <a:noFill/>
        </p:spPr>
        <p:txBody>
          <a:bodyPr wrap="square" rtlCol="0">
            <a:spAutoFit/>
          </a:bodyPr>
          <a:lstStyle/>
          <a:p>
            <a:r>
              <a:rPr lang="de-DE" sz="1200" b="1" dirty="0">
                <a:solidFill>
                  <a:schemeClr val="bg1"/>
                </a:solidFill>
              </a:rPr>
              <a:t>O</a:t>
            </a:r>
            <a:r>
              <a:rPr lang="de-DE" sz="1200" b="1" baseline="-25000" dirty="0">
                <a:solidFill>
                  <a:schemeClr val="bg1"/>
                </a:solidFill>
              </a:rPr>
              <a:t>2</a:t>
            </a:r>
            <a:r>
              <a:rPr lang="de-DE" sz="1200" b="1" dirty="0">
                <a:solidFill>
                  <a:schemeClr val="bg1"/>
                </a:solidFill>
              </a:rPr>
              <a:t>-Gehalt</a:t>
            </a:r>
          </a:p>
        </p:txBody>
      </p:sp>
      <p:pic>
        <p:nvPicPr>
          <p:cNvPr id="16" name="Grafik 15" descr="Keim mit einfarbiger Füllung">
            <a:extLst>
              <a:ext uri="{FF2B5EF4-FFF2-40B4-BE49-F238E27FC236}">
                <a16:creationId xmlns:a16="http://schemas.microsoft.com/office/drawing/2014/main" id="{49C86189-EEFF-4EBD-9F7D-43CDD9967D9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529899">
            <a:off x="3605705" y="4930567"/>
            <a:ext cx="197094" cy="197094"/>
          </a:xfrm>
          <a:prstGeom prst="rect">
            <a:avLst/>
          </a:prstGeom>
        </p:spPr>
      </p:pic>
      <p:sp>
        <p:nvSpPr>
          <p:cNvPr id="21" name="Textfeld 20">
            <a:extLst>
              <a:ext uri="{FF2B5EF4-FFF2-40B4-BE49-F238E27FC236}">
                <a16:creationId xmlns:a16="http://schemas.microsoft.com/office/drawing/2014/main" id="{848BA523-595B-4C78-B482-F238515BDA28}"/>
              </a:ext>
            </a:extLst>
          </p:cNvPr>
          <p:cNvSpPr txBox="1"/>
          <p:nvPr/>
        </p:nvSpPr>
        <p:spPr>
          <a:xfrm>
            <a:off x="1656791" y="6502984"/>
            <a:ext cx="5131247" cy="230832"/>
          </a:xfrm>
          <a:prstGeom prst="rect">
            <a:avLst/>
          </a:prstGeom>
          <a:noFill/>
        </p:spPr>
        <p:txBody>
          <a:bodyPr wrap="square">
            <a:spAutoFit/>
          </a:bodyPr>
          <a:lstStyle/>
          <a:p>
            <a:r>
              <a:rPr lang="de-DE" sz="900" dirty="0"/>
              <a:t>https://biogartenfuellhorn.de/wp-content/uploads/Laubmulch-im-Biogarten-auf-Beet.jpg</a:t>
            </a:r>
          </a:p>
        </p:txBody>
      </p:sp>
      <p:pic>
        <p:nvPicPr>
          <p:cNvPr id="25" name="Grafik 24" descr="Keim mit einfarbiger Füllung">
            <a:extLst>
              <a:ext uri="{FF2B5EF4-FFF2-40B4-BE49-F238E27FC236}">
                <a16:creationId xmlns:a16="http://schemas.microsoft.com/office/drawing/2014/main" id="{2A242397-4796-4618-9D38-8BF763B3044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530403">
            <a:off x="3734292" y="4999442"/>
            <a:ext cx="197094" cy="197094"/>
          </a:xfrm>
          <a:prstGeom prst="rect">
            <a:avLst/>
          </a:prstGeom>
        </p:spPr>
      </p:pic>
      <p:pic>
        <p:nvPicPr>
          <p:cNvPr id="26" name="Grafik 25" descr="Keim mit einfarbiger Füllung">
            <a:extLst>
              <a:ext uri="{FF2B5EF4-FFF2-40B4-BE49-F238E27FC236}">
                <a16:creationId xmlns:a16="http://schemas.microsoft.com/office/drawing/2014/main" id="{58303A20-0D7C-4EEB-A2ED-43EC6D040509}"/>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05810" y="4923474"/>
            <a:ext cx="197094" cy="197094"/>
          </a:xfrm>
          <a:prstGeom prst="rect">
            <a:avLst/>
          </a:prstGeom>
        </p:spPr>
      </p:pic>
      <p:pic>
        <p:nvPicPr>
          <p:cNvPr id="27" name="Grafik 26" descr="Keim mit einfarbiger Füllung">
            <a:extLst>
              <a:ext uri="{FF2B5EF4-FFF2-40B4-BE49-F238E27FC236}">
                <a16:creationId xmlns:a16="http://schemas.microsoft.com/office/drawing/2014/main" id="{9249A8C6-4046-41F3-B679-C64E6481B02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4389939">
            <a:off x="4099543" y="4933780"/>
            <a:ext cx="197094" cy="197094"/>
          </a:xfrm>
          <a:prstGeom prst="rect">
            <a:avLst/>
          </a:prstGeom>
        </p:spPr>
      </p:pic>
      <p:pic>
        <p:nvPicPr>
          <p:cNvPr id="29" name="Grafik 28" descr="Keim mit einfarbiger Füllung">
            <a:extLst>
              <a:ext uri="{FF2B5EF4-FFF2-40B4-BE49-F238E27FC236}">
                <a16:creationId xmlns:a16="http://schemas.microsoft.com/office/drawing/2014/main" id="{0207AF3E-C2FF-4898-9543-845D7D5FA57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961175">
            <a:off x="3865671" y="5236751"/>
            <a:ext cx="197094" cy="197094"/>
          </a:xfrm>
          <a:prstGeom prst="rect">
            <a:avLst/>
          </a:prstGeom>
        </p:spPr>
      </p:pic>
    </p:spTree>
    <p:extLst>
      <p:ext uri="{BB962C8B-B14F-4D97-AF65-F5344CB8AC3E}">
        <p14:creationId xmlns:p14="http://schemas.microsoft.com/office/powerpoint/2010/main" val="689513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Erhöhung</a:t>
            </a:r>
            <a:r>
              <a:rPr lang="en-GB" sz="3600" b="1" dirty="0">
                <a:solidFill>
                  <a:schemeClr val="tx1">
                    <a:lumMod val="75000"/>
                    <a:lumOff val="25000"/>
                  </a:schemeClr>
                </a:solidFill>
              </a:rPr>
              <a:t> des </a:t>
            </a:r>
            <a:r>
              <a:rPr lang="en-GB" sz="3600" b="1" dirty="0" err="1">
                <a:solidFill>
                  <a:schemeClr val="tx1">
                    <a:lumMod val="75000"/>
                    <a:lumOff val="25000"/>
                  </a:schemeClr>
                </a:solidFill>
              </a:rPr>
              <a:t>Sauerstoffgehaltes</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18</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1028" name="Picture 4">
            <a:extLst>
              <a:ext uri="{FF2B5EF4-FFF2-40B4-BE49-F238E27FC236}">
                <a16:creationId xmlns:a16="http://schemas.microsoft.com/office/drawing/2014/main" id="{67688814-98B1-4BDF-B26E-33AC039A1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6466" y="2079171"/>
            <a:ext cx="6221308" cy="391095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uppieren 13">
            <a:extLst>
              <a:ext uri="{FF2B5EF4-FFF2-40B4-BE49-F238E27FC236}">
                <a16:creationId xmlns:a16="http://schemas.microsoft.com/office/drawing/2014/main" id="{D22619A3-C3EF-4F4A-9896-CF2A64B8F4E8}"/>
              </a:ext>
            </a:extLst>
          </p:cNvPr>
          <p:cNvGrpSpPr/>
          <p:nvPr/>
        </p:nvGrpSpPr>
        <p:grpSpPr>
          <a:xfrm>
            <a:off x="6139544" y="3537441"/>
            <a:ext cx="5760629" cy="369332"/>
            <a:chOff x="5187820" y="3180575"/>
            <a:chExt cx="5760629" cy="369332"/>
          </a:xfrm>
        </p:grpSpPr>
        <p:cxnSp>
          <p:nvCxnSpPr>
            <p:cNvPr id="8" name="Gerade Verbindung mit Pfeil 7">
              <a:extLst>
                <a:ext uri="{FF2B5EF4-FFF2-40B4-BE49-F238E27FC236}">
                  <a16:creationId xmlns:a16="http://schemas.microsoft.com/office/drawing/2014/main" id="{F40CAA96-7F42-426A-8554-91677A8194DD}"/>
                </a:ext>
              </a:extLst>
            </p:cNvPr>
            <p:cNvCxnSpPr>
              <a:cxnSpLocks/>
            </p:cNvCxnSpPr>
            <p:nvPr/>
          </p:nvCxnSpPr>
          <p:spPr>
            <a:xfrm flipV="1">
              <a:off x="5187820" y="3365241"/>
              <a:ext cx="4310743" cy="6376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641A8A70-68A7-4551-83B1-7154795DE8B8}"/>
                </a:ext>
              </a:extLst>
            </p:cNvPr>
            <p:cNvSpPr txBox="1"/>
            <p:nvPr/>
          </p:nvSpPr>
          <p:spPr>
            <a:xfrm>
              <a:off x="10194717" y="3180575"/>
              <a:ext cx="753732" cy="369332"/>
            </a:xfrm>
            <a:prstGeom prst="rect">
              <a:avLst/>
            </a:prstGeom>
            <a:noFill/>
          </p:spPr>
          <p:txBody>
            <a:bodyPr wrap="none" rtlCol="0">
              <a:spAutoFit/>
            </a:bodyPr>
            <a:lstStyle/>
            <a:p>
              <a:r>
                <a:rPr lang="en-GB" b="1" dirty="0">
                  <a:solidFill>
                    <a:srgbClr val="FF0000"/>
                  </a:solidFill>
                </a:rPr>
                <a:t>72 cm</a:t>
              </a:r>
            </a:p>
          </p:txBody>
        </p:sp>
      </p:grpSp>
      <p:grpSp>
        <p:nvGrpSpPr>
          <p:cNvPr id="13" name="Gruppieren 12">
            <a:extLst>
              <a:ext uri="{FF2B5EF4-FFF2-40B4-BE49-F238E27FC236}">
                <a16:creationId xmlns:a16="http://schemas.microsoft.com/office/drawing/2014/main" id="{1331B1F0-89EB-49AC-9C5A-6DCF77A7CEDE}"/>
              </a:ext>
            </a:extLst>
          </p:cNvPr>
          <p:cNvGrpSpPr/>
          <p:nvPr/>
        </p:nvGrpSpPr>
        <p:grpSpPr>
          <a:xfrm>
            <a:off x="8119840" y="4097696"/>
            <a:ext cx="3841248" cy="369332"/>
            <a:chOff x="7512697" y="3913030"/>
            <a:chExt cx="3841248" cy="369332"/>
          </a:xfrm>
        </p:grpSpPr>
        <p:cxnSp>
          <p:nvCxnSpPr>
            <p:cNvPr id="15" name="Gerade Verbindung mit Pfeil 14">
              <a:extLst>
                <a:ext uri="{FF2B5EF4-FFF2-40B4-BE49-F238E27FC236}">
                  <a16:creationId xmlns:a16="http://schemas.microsoft.com/office/drawing/2014/main" id="{1BAE6C19-2DB1-4081-A7EE-54306CC9F4CF}"/>
                </a:ext>
              </a:extLst>
            </p:cNvPr>
            <p:cNvCxnSpPr>
              <a:cxnSpLocks/>
            </p:cNvCxnSpPr>
            <p:nvPr/>
          </p:nvCxnSpPr>
          <p:spPr>
            <a:xfrm flipV="1">
              <a:off x="7512697" y="4097696"/>
              <a:ext cx="443205" cy="1"/>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feld 19">
              <a:extLst>
                <a:ext uri="{FF2B5EF4-FFF2-40B4-BE49-F238E27FC236}">
                  <a16:creationId xmlns:a16="http://schemas.microsoft.com/office/drawing/2014/main" id="{DEAD20BA-E703-4B61-82BF-AF25044A2DBE}"/>
                </a:ext>
              </a:extLst>
            </p:cNvPr>
            <p:cNvSpPr txBox="1"/>
            <p:nvPr/>
          </p:nvSpPr>
          <p:spPr>
            <a:xfrm>
              <a:off x="10539298" y="3913030"/>
              <a:ext cx="814647" cy="369332"/>
            </a:xfrm>
            <a:prstGeom prst="rect">
              <a:avLst/>
            </a:prstGeom>
            <a:noFill/>
          </p:spPr>
          <p:txBody>
            <a:bodyPr wrap="none" rtlCol="0">
              <a:spAutoFit/>
            </a:bodyPr>
            <a:lstStyle/>
            <a:p>
              <a:r>
                <a:rPr lang="en-GB" b="1" dirty="0">
                  <a:solidFill>
                    <a:srgbClr val="FF0000"/>
                  </a:solidFill>
                </a:rPr>
                <a:t>2,8 cm</a:t>
              </a:r>
            </a:p>
          </p:txBody>
        </p:sp>
      </p:grpSp>
      <p:sp>
        <p:nvSpPr>
          <p:cNvPr id="16" name="Rechteck 15">
            <a:extLst>
              <a:ext uri="{FF2B5EF4-FFF2-40B4-BE49-F238E27FC236}">
                <a16:creationId xmlns:a16="http://schemas.microsoft.com/office/drawing/2014/main" id="{39052135-8D73-4DD1-B1C3-F649C4BC3988}"/>
              </a:ext>
            </a:extLst>
          </p:cNvPr>
          <p:cNvSpPr/>
          <p:nvPr/>
        </p:nvSpPr>
        <p:spPr>
          <a:xfrm>
            <a:off x="6505295" y="5990122"/>
            <a:ext cx="2783839" cy="276999"/>
          </a:xfrm>
          <a:prstGeom prst="rect">
            <a:avLst/>
          </a:prstGeom>
        </p:spPr>
        <p:txBody>
          <a:bodyPr wrap="none">
            <a:spAutoFit/>
          </a:bodyPr>
          <a:lstStyle/>
          <a:p>
            <a:r>
              <a:rPr lang="de-DE" sz="1200" dirty="0"/>
              <a:t>https://de.wikipedia.org/wiki/Meganeura</a:t>
            </a:r>
            <a:endParaRPr lang="en-GB" sz="1200" dirty="0"/>
          </a:p>
        </p:txBody>
      </p:sp>
      <p:sp>
        <p:nvSpPr>
          <p:cNvPr id="5" name="Textfeld 4">
            <a:extLst>
              <a:ext uri="{FF2B5EF4-FFF2-40B4-BE49-F238E27FC236}">
                <a16:creationId xmlns:a16="http://schemas.microsoft.com/office/drawing/2014/main" id="{19EBE0E3-0A30-497E-BF42-EE9F380D9C85}"/>
              </a:ext>
            </a:extLst>
          </p:cNvPr>
          <p:cNvSpPr txBox="1"/>
          <p:nvPr/>
        </p:nvSpPr>
        <p:spPr>
          <a:xfrm>
            <a:off x="5257800" y="1697324"/>
            <a:ext cx="7072604" cy="369332"/>
          </a:xfrm>
          <a:prstGeom prst="rect">
            <a:avLst/>
          </a:prstGeom>
          <a:noFill/>
        </p:spPr>
        <p:txBody>
          <a:bodyPr wrap="square" rtlCol="0">
            <a:spAutoFit/>
          </a:bodyPr>
          <a:lstStyle/>
          <a:p>
            <a:r>
              <a:rPr lang="de-DE" dirty="0"/>
              <a:t>Fossil aus einer Zeit mit höherem Sauerstoffanteil in der Luft</a:t>
            </a:r>
          </a:p>
        </p:txBody>
      </p:sp>
      <p:pic>
        <p:nvPicPr>
          <p:cNvPr id="6" name="Picture 2">
            <a:extLst>
              <a:ext uri="{FF2B5EF4-FFF2-40B4-BE49-F238E27FC236}">
                <a16:creationId xmlns:a16="http://schemas.microsoft.com/office/drawing/2014/main" id="{A9BB1D98-B70B-4EBD-934D-AC9CCA1AB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827" y="2402001"/>
            <a:ext cx="4615878" cy="3391389"/>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16">
            <a:extLst>
              <a:ext uri="{FF2B5EF4-FFF2-40B4-BE49-F238E27FC236}">
                <a16:creationId xmlns:a16="http://schemas.microsoft.com/office/drawing/2014/main" id="{94DE15A1-B31A-4137-A17B-70259A4EA2A1}"/>
              </a:ext>
            </a:extLst>
          </p:cNvPr>
          <p:cNvSpPr txBox="1"/>
          <p:nvPr/>
        </p:nvSpPr>
        <p:spPr>
          <a:xfrm>
            <a:off x="291827" y="5990122"/>
            <a:ext cx="4615878" cy="461665"/>
          </a:xfrm>
          <a:prstGeom prst="rect">
            <a:avLst/>
          </a:prstGeom>
          <a:noFill/>
        </p:spPr>
        <p:txBody>
          <a:bodyPr wrap="square">
            <a:spAutoFit/>
          </a:bodyPr>
          <a:lstStyle/>
          <a:p>
            <a:r>
              <a:rPr lang="de-DE" sz="1200" dirty="0"/>
              <a:t>https://upload.wikimedia.org/wikipedia/commons/thumb/9/92/Sauerstoffgehalt-1000mj.svg/1200px-Sauerstoffgehalt-1000mj.svg.png</a:t>
            </a:r>
          </a:p>
        </p:txBody>
      </p:sp>
    </p:spTree>
    <p:extLst>
      <p:ext uri="{BB962C8B-B14F-4D97-AF65-F5344CB8AC3E}">
        <p14:creationId xmlns:p14="http://schemas.microsoft.com/office/powerpoint/2010/main" val="2760434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a:solidFill>
                  <a:schemeClr val="tx1">
                    <a:lumMod val="75000"/>
                    <a:lumOff val="25000"/>
                  </a:schemeClr>
                </a:solidFill>
              </a:rPr>
              <a:t>Transport: Konvektion</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19</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5"/>
          <a:stretch>
            <a:fillRect/>
          </a:stretch>
        </p:blipFill>
        <p:spPr>
          <a:xfrm>
            <a:off x="11146971" y="77409"/>
            <a:ext cx="962613" cy="1172161"/>
          </a:xfrm>
          <a:prstGeom prst="rect">
            <a:avLst/>
          </a:prstGeom>
        </p:spPr>
      </p:pic>
      <p:pic>
        <p:nvPicPr>
          <p:cNvPr id="1028" name="Picture 4" descr="Stoffaufnahme und Transport (Blut und Blutkreislauf) - Quizizz">
            <a:extLst>
              <a:ext uri="{FF2B5EF4-FFF2-40B4-BE49-F238E27FC236}">
                <a16:creationId xmlns:a16="http://schemas.microsoft.com/office/drawing/2014/main" id="{35A3BC10-350E-431D-9D5F-E2962F1774D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6961"/>
          <a:stretch/>
        </p:blipFill>
        <p:spPr bwMode="auto">
          <a:xfrm>
            <a:off x="685525" y="1683802"/>
            <a:ext cx="1905000" cy="4315777"/>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3EA8781C-548B-4862-936F-9045DE773D07}"/>
              </a:ext>
            </a:extLst>
          </p:cNvPr>
          <p:cNvSpPr txBox="1"/>
          <p:nvPr/>
        </p:nvSpPr>
        <p:spPr>
          <a:xfrm>
            <a:off x="2590525" y="4843900"/>
            <a:ext cx="3883660" cy="307777"/>
          </a:xfrm>
          <a:prstGeom prst="rect">
            <a:avLst/>
          </a:prstGeom>
          <a:noFill/>
        </p:spPr>
        <p:txBody>
          <a:bodyPr wrap="square" rtlCol="0">
            <a:spAutoFit/>
          </a:bodyPr>
          <a:lstStyle/>
          <a:p>
            <a:r>
              <a:rPr lang="de-DE" sz="1400" dirty="0"/>
              <a:t>Diffusion (Kapillare ↔ Körperzelle)</a:t>
            </a:r>
          </a:p>
        </p:txBody>
      </p:sp>
      <p:sp>
        <p:nvSpPr>
          <p:cNvPr id="13" name="Textfeld 12">
            <a:extLst>
              <a:ext uri="{FF2B5EF4-FFF2-40B4-BE49-F238E27FC236}">
                <a16:creationId xmlns:a16="http://schemas.microsoft.com/office/drawing/2014/main" id="{8AC20D62-0FB0-44B3-BBC3-39EF446774CB}"/>
              </a:ext>
            </a:extLst>
          </p:cNvPr>
          <p:cNvSpPr txBox="1"/>
          <p:nvPr/>
        </p:nvSpPr>
        <p:spPr>
          <a:xfrm>
            <a:off x="2520675" y="1998781"/>
            <a:ext cx="4552950" cy="307777"/>
          </a:xfrm>
          <a:prstGeom prst="rect">
            <a:avLst/>
          </a:prstGeom>
          <a:noFill/>
        </p:spPr>
        <p:txBody>
          <a:bodyPr wrap="square" rtlCol="0">
            <a:spAutoFit/>
          </a:bodyPr>
          <a:lstStyle/>
          <a:p>
            <a:r>
              <a:rPr lang="de-DE" sz="1400" dirty="0"/>
              <a:t>Diffusion (Kapillare ↔ Alveole)</a:t>
            </a:r>
          </a:p>
        </p:txBody>
      </p:sp>
      <p:sp>
        <p:nvSpPr>
          <p:cNvPr id="14" name="Textfeld 13">
            <a:extLst>
              <a:ext uri="{FF2B5EF4-FFF2-40B4-BE49-F238E27FC236}">
                <a16:creationId xmlns:a16="http://schemas.microsoft.com/office/drawing/2014/main" id="{164C2C74-A537-4BAA-8FAA-CEE17788BB7E}"/>
              </a:ext>
            </a:extLst>
          </p:cNvPr>
          <p:cNvSpPr txBox="1"/>
          <p:nvPr/>
        </p:nvSpPr>
        <p:spPr>
          <a:xfrm>
            <a:off x="2520675" y="3290459"/>
            <a:ext cx="2713990" cy="307777"/>
          </a:xfrm>
          <a:prstGeom prst="rect">
            <a:avLst/>
          </a:prstGeom>
          <a:noFill/>
        </p:spPr>
        <p:txBody>
          <a:bodyPr wrap="square" rtlCol="0">
            <a:spAutoFit/>
          </a:bodyPr>
          <a:lstStyle/>
          <a:p>
            <a:r>
              <a:rPr lang="de-DE" sz="1400" dirty="0"/>
              <a:t>Konvektion (Blutgefäße)</a:t>
            </a:r>
          </a:p>
        </p:txBody>
      </p:sp>
      <p:sp>
        <p:nvSpPr>
          <p:cNvPr id="6" name="Textfeld 5">
            <a:extLst>
              <a:ext uri="{FF2B5EF4-FFF2-40B4-BE49-F238E27FC236}">
                <a16:creationId xmlns:a16="http://schemas.microsoft.com/office/drawing/2014/main" id="{1F801A85-5493-4586-83C2-4C50B7C6F62F}"/>
              </a:ext>
            </a:extLst>
          </p:cNvPr>
          <p:cNvSpPr txBox="1"/>
          <p:nvPr/>
        </p:nvSpPr>
        <p:spPr>
          <a:xfrm>
            <a:off x="82416" y="1205518"/>
            <a:ext cx="11651616" cy="369332"/>
          </a:xfrm>
          <a:prstGeom prst="rect">
            <a:avLst/>
          </a:prstGeom>
          <a:noFill/>
        </p:spPr>
        <p:txBody>
          <a:bodyPr wrap="square" rtlCol="0">
            <a:spAutoFit/>
          </a:bodyPr>
          <a:lstStyle/>
          <a:p>
            <a:r>
              <a:rPr lang="de-DE" b="1" dirty="0"/>
              <a:t>konvektiver Transport (Strömungstransport): </a:t>
            </a:r>
            <a:r>
              <a:rPr lang="de-DE" dirty="0"/>
              <a:t>Atemgase (O</a:t>
            </a:r>
            <a:r>
              <a:rPr lang="de-DE" baseline="-25000" dirty="0"/>
              <a:t>2</a:t>
            </a:r>
            <a:r>
              <a:rPr lang="de-DE" dirty="0"/>
              <a:t>, CO</a:t>
            </a:r>
            <a:r>
              <a:rPr lang="de-DE" baseline="-25000" dirty="0"/>
              <a:t>2</a:t>
            </a:r>
            <a:r>
              <a:rPr lang="de-DE" dirty="0"/>
              <a:t>), Nährstoffe und andere Stoffe durch den Körper</a:t>
            </a:r>
          </a:p>
        </p:txBody>
      </p:sp>
      <p:sp>
        <p:nvSpPr>
          <p:cNvPr id="17" name="Textfeld 16">
            <a:extLst>
              <a:ext uri="{FF2B5EF4-FFF2-40B4-BE49-F238E27FC236}">
                <a16:creationId xmlns:a16="http://schemas.microsoft.com/office/drawing/2014/main" id="{AE2C4BDE-9003-49CB-9D7C-DA2A2FF01B16}"/>
              </a:ext>
            </a:extLst>
          </p:cNvPr>
          <p:cNvSpPr txBox="1"/>
          <p:nvPr/>
        </p:nvSpPr>
        <p:spPr>
          <a:xfrm>
            <a:off x="495025" y="5864719"/>
            <a:ext cx="4552950" cy="400110"/>
          </a:xfrm>
          <a:prstGeom prst="rect">
            <a:avLst/>
          </a:prstGeom>
          <a:noFill/>
        </p:spPr>
        <p:txBody>
          <a:bodyPr wrap="square">
            <a:spAutoFit/>
          </a:bodyPr>
          <a:lstStyle/>
          <a:p>
            <a:r>
              <a:rPr lang="de-DE" sz="1000" dirty="0"/>
              <a:t>https://quizizz.com/media/resource/gs/quizizz-media/quizzes/f01b6ffa-7f0a-408f-8ca7-679d4c9cb189?w=200&amp;h=200</a:t>
            </a:r>
          </a:p>
        </p:txBody>
      </p:sp>
      <p:sp>
        <p:nvSpPr>
          <p:cNvPr id="8" name="Textfeld 7">
            <a:extLst>
              <a:ext uri="{FF2B5EF4-FFF2-40B4-BE49-F238E27FC236}">
                <a16:creationId xmlns:a16="http://schemas.microsoft.com/office/drawing/2014/main" id="{C8A0A440-F11C-4CB0-BFE2-F3DC6340FA91}"/>
              </a:ext>
            </a:extLst>
          </p:cNvPr>
          <p:cNvSpPr txBox="1"/>
          <p:nvPr/>
        </p:nvSpPr>
        <p:spPr>
          <a:xfrm>
            <a:off x="5751707" y="1932549"/>
            <a:ext cx="5445069" cy="646331"/>
          </a:xfrm>
          <a:prstGeom prst="rect">
            <a:avLst/>
          </a:prstGeom>
          <a:noFill/>
        </p:spPr>
        <p:txBody>
          <a:bodyPr wrap="square" rtlCol="0">
            <a:spAutoFit/>
          </a:bodyPr>
          <a:lstStyle/>
          <a:p>
            <a:r>
              <a:rPr lang="de-DE" dirty="0"/>
              <a:t>Nährstoffaufnahme im Darm und konvektiver Transport durch Blutbahn:</a:t>
            </a:r>
          </a:p>
        </p:txBody>
      </p:sp>
      <p:pic>
        <p:nvPicPr>
          <p:cNvPr id="9" name="Nährstoffaufnahme Darm">
            <a:hlinkClick r:id="" action="ppaction://media"/>
            <a:extLst>
              <a:ext uri="{FF2B5EF4-FFF2-40B4-BE49-F238E27FC236}">
                <a16:creationId xmlns:a16="http://schemas.microsoft.com/office/drawing/2014/main" id="{6E362C21-1D0B-4FB9-A1B5-E98B832E913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822524" y="2621537"/>
            <a:ext cx="5683952" cy="3197223"/>
          </a:xfrm>
          <a:prstGeom prst="rect">
            <a:avLst/>
          </a:prstGeom>
        </p:spPr>
      </p:pic>
      <p:sp>
        <p:nvSpPr>
          <p:cNvPr id="21" name="Textfeld 20">
            <a:extLst>
              <a:ext uri="{FF2B5EF4-FFF2-40B4-BE49-F238E27FC236}">
                <a16:creationId xmlns:a16="http://schemas.microsoft.com/office/drawing/2014/main" id="{722D4098-C6F2-4ED1-AC36-F4FD08F9F6E2}"/>
              </a:ext>
            </a:extLst>
          </p:cNvPr>
          <p:cNvSpPr txBox="1"/>
          <p:nvPr/>
        </p:nvSpPr>
        <p:spPr>
          <a:xfrm>
            <a:off x="5822524" y="5864719"/>
            <a:ext cx="6187440" cy="253916"/>
          </a:xfrm>
          <a:prstGeom prst="rect">
            <a:avLst/>
          </a:prstGeom>
          <a:noFill/>
        </p:spPr>
        <p:txBody>
          <a:bodyPr wrap="square">
            <a:spAutoFit/>
          </a:bodyPr>
          <a:lstStyle/>
          <a:p>
            <a:r>
              <a:rPr lang="de-DE" sz="1000" dirty="0"/>
              <a:t>https://www.youtube.com/watch?v=3z0vg7Dleuw</a:t>
            </a:r>
          </a:p>
        </p:txBody>
      </p:sp>
    </p:spTree>
    <p:extLst>
      <p:ext uri="{BB962C8B-B14F-4D97-AF65-F5344CB8AC3E}">
        <p14:creationId xmlns:p14="http://schemas.microsoft.com/office/powerpoint/2010/main" val="65389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9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Organisatorisches</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5" name="Textfeld 4">
            <a:extLst>
              <a:ext uri="{FF2B5EF4-FFF2-40B4-BE49-F238E27FC236}">
                <a16:creationId xmlns:a16="http://schemas.microsoft.com/office/drawing/2014/main" id="{67B7725C-8C57-4973-8BBC-FB628B2F2FFE}"/>
              </a:ext>
            </a:extLst>
          </p:cNvPr>
          <p:cNvSpPr txBox="1"/>
          <p:nvPr/>
        </p:nvSpPr>
        <p:spPr>
          <a:xfrm>
            <a:off x="622042" y="1196796"/>
            <a:ext cx="9648154" cy="3497561"/>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en-GB" sz="2400" dirty="0"/>
              <a:t>Zeit/Ort: Mi. 10:15 – 13:45, MAR 4.062</a:t>
            </a:r>
          </a:p>
          <a:p>
            <a:pPr marL="285750" indent="-285750">
              <a:lnSpc>
                <a:spcPct val="200000"/>
              </a:lnSpc>
              <a:buFont typeface="Arial" panose="020B0604020202020204" pitchFamily="34" charset="0"/>
              <a:buChar char="•"/>
            </a:pPr>
            <a:r>
              <a:rPr lang="en-GB" sz="2400" dirty="0"/>
              <a:t>6 LP</a:t>
            </a:r>
          </a:p>
          <a:p>
            <a:pPr marL="285750" indent="-285750">
              <a:lnSpc>
                <a:spcPct val="200000"/>
              </a:lnSpc>
              <a:buFont typeface="Arial" panose="020B0604020202020204" pitchFamily="34" charset="0"/>
              <a:buChar char="•"/>
            </a:pPr>
            <a:r>
              <a:rPr lang="de-DE" u="sng" dirty="0">
                <a:hlinkClick r:id="rId4"/>
              </a:rPr>
              <a:t>Skript: https://icm.charite.de/studium_lehre/vorlesung_stroemungsmechanik_in_der_medizin/</a:t>
            </a:r>
            <a:endParaRPr lang="en-GB" sz="2400" dirty="0"/>
          </a:p>
          <a:p>
            <a:pPr marL="285750" indent="-285750">
              <a:lnSpc>
                <a:spcPct val="200000"/>
              </a:lnSpc>
              <a:buFont typeface="Arial" panose="020B0604020202020204" pitchFamily="34" charset="0"/>
              <a:buChar char="•"/>
            </a:pPr>
            <a:r>
              <a:rPr lang="en-GB" sz="2400" dirty="0" err="1"/>
              <a:t>Prüfung</a:t>
            </a:r>
            <a:r>
              <a:rPr lang="en-GB" sz="2400" dirty="0"/>
              <a:t>: </a:t>
            </a:r>
            <a:r>
              <a:rPr lang="en-GB" sz="2400" dirty="0" err="1"/>
              <a:t>mündlich</a:t>
            </a:r>
            <a:r>
              <a:rPr lang="en-GB" sz="2400" dirty="0"/>
              <a:t>, I und II Semester </a:t>
            </a:r>
            <a:r>
              <a:rPr lang="en-GB" sz="2400" dirty="0" err="1"/>
              <a:t>zusammen</a:t>
            </a:r>
            <a:r>
              <a:rPr lang="en-GB" sz="2400" dirty="0"/>
              <a:t> (</a:t>
            </a:r>
            <a:r>
              <a:rPr lang="en-GB" sz="2400" dirty="0" err="1"/>
              <a:t>nur</a:t>
            </a:r>
            <a:r>
              <a:rPr lang="en-GB" sz="2400" dirty="0"/>
              <a:t> 1 Semester </a:t>
            </a:r>
            <a:r>
              <a:rPr lang="en-GB" sz="2400" dirty="0" err="1"/>
              <a:t>möglich</a:t>
            </a:r>
            <a:r>
              <a:rPr lang="en-GB" sz="2400" dirty="0"/>
              <a:t>)</a:t>
            </a:r>
          </a:p>
          <a:p>
            <a:pPr marL="285750" indent="-285750">
              <a:lnSpc>
                <a:spcPct val="200000"/>
              </a:lnSpc>
              <a:buFont typeface="Arial" panose="020B0604020202020204" pitchFamily="34" charset="0"/>
              <a:buChar char="•"/>
            </a:pPr>
            <a:r>
              <a:rPr lang="en-GB" sz="2400" dirty="0" err="1"/>
              <a:t>Führung</a:t>
            </a:r>
            <a:r>
              <a:rPr lang="en-GB" sz="2400" dirty="0"/>
              <a:t> </a:t>
            </a:r>
            <a:r>
              <a:rPr lang="en-GB" sz="2400" dirty="0" err="1"/>
              <a:t>im</a:t>
            </a:r>
            <a:r>
              <a:rPr lang="en-GB" sz="2400" dirty="0"/>
              <a:t> </a:t>
            </a:r>
            <a:r>
              <a:rPr lang="en-GB" sz="2400" dirty="0" err="1"/>
              <a:t>Labor</a:t>
            </a:r>
            <a:r>
              <a:rPr lang="en-GB" sz="2400" dirty="0"/>
              <a:t>:  14.5., 10 </a:t>
            </a:r>
            <a:r>
              <a:rPr lang="en-GB" sz="2400" dirty="0" err="1"/>
              <a:t>Uhr</a:t>
            </a:r>
            <a:r>
              <a:rPr lang="en-GB" sz="2400" dirty="0"/>
              <a:t> 15 </a:t>
            </a:r>
          </a:p>
        </p:txBody>
      </p:sp>
    </p:spTree>
    <p:extLst>
      <p:ext uri="{BB962C8B-B14F-4D97-AF65-F5344CB8AC3E}">
        <p14:creationId xmlns:p14="http://schemas.microsoft.com/office/powerpoint/2010/main" val="2113123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a:solidFill>
                  <a:schemeClr val="tx1">
                    <a:lumMod val="75000"/>
                    <a:lumOff val="25000"/>
                  </a:schemeClr>
                </a:solidFill>
              </a:rPr>
              <a:t>Transport: Diffusion + </a:t>
            </a:r>
            <a:r>
              <a:rPr lang="en-GB" sz="3600" b="1" dirty="0" err="1">
                <a:solidFill>
                  <a:schemeClr val="tx1">
                    <a:lumMod val="75000"/>
                    <a:lumOff val="25000"/>
                  </a:schemeClr>
                </a:solidFill>
              </a:rPr>
              <a:t>Konvektion</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20</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3074" name="Picture 2">
            <a:extLst>
              <a:ext uri="{FF2B5EF4-FFF2-40B4-BE49-F238E27FC236}">
                <a16:creationId xmlns:a16="http://schemas.microsoft.com/office/drawing/2014/main" id="{A8B95494-8C5D-4AC9-83F4-F5915306E9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201" y="1576005"/>
            <a:ext cx="5819597" cy="4206737"/>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a:extLst>
              <a:ext uri="{FF2B5EF4-FFF2-40B4-BE49-F238E27FC236}">
                <a16:creationId xmlns:a16="http://schemas.microsoft.com/office/drawing/2014/main" id="{CB61B139-F49F-491A-8A35-FEE3C1E11F5E}"/>
              </a:ext>
            </a:extLst>
          </p:cNvPr>
          <p:cNvSpPr/>
          <p:nvPr/>
        </p:nvSpPr>
        <p:spPr>
          <a:xfrm>
            <a:off x="4202706" y="5946435"/>
            <a:ext cx="6096000" cy="246221"/>
          </a:xfrm>
          <a:prstGeom prst="rect">
            <a:avLst/>
          </a:prstGeom>
        </p:spPr>
        <p:txBody>
          <a:bodyPr>
            <a:spAutoFit/>
          </a:bodyPr>
          <a:lstStyle/>
          <a:p>
            <a:r>
              <a:rPr lang="de-DE" sz="1000" dirty="0"/>
              <a:t>https://de.wikipedia.org/wiki/Gegenstromprinzip_(Verfahrenstechnik)</a:t>
            </a:r>
            <a:endParaRPr lang="en-GB" sz="1000" dirty="0"/>
          </a:p>
        </p:txBody>
      </p:sp>
    </p:spTree>
    <p:extLst>
      <p:ext uri="{BB962C8B-B14F-4D97-AF65-F5344CB8AC3E}">
        <p14:creationId xmlns:p14="http://schemas.microsoft.com/office/powerpoint/2010/main" val="3880925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a:solidFill>
                  <a:schemeClr val="tx1">
                    <a:lumMod val="75000"/>
                    <a:lumOff val="25000"/>
                  </a:schemeClr>
                </a:solidFill>
              </a:rPr>
              <a:t>Transport: </a:t>
            </a:r>
            <a:r>
              <a:rPr lang="en-GB" sz="3600" b="1" dirty="0" err="1">
                <a:solidFill>
                  <a:schemeClr val="tx1">
                    <a:lumMod val="75000"/>
                    <a:lumOff val="25000"/>
                  </a:schemeClr>
                </a:solidFill>
              </a:rPr>
              <a:t>Beispiele</a:t>
            </a:r>
            <a:r>
              <a:rPr lang="en-GB" sz="3600" b="1" dirty="0">
                <a:solidFill>
                  <a:schemeClr val="tx1">
                    <a:lumMod val="75000"/>
                    <a:lumOff val="25000"/>
                  </a:schemeClr>
                </a:solidFill>
              </a:rPr>
              <a:t> </a:t>
            </a:r>
            <a:r>
              <a:rPr lang="en-GB" sz="3600" b="1" dirty="0" err="1">
                <a:solidFill>
                  <a:schemeClr val="tx1">
                    <a:lumMod val="75000"/>
                    <a:lumOff val="25000"/>
                  </a:schemeClr>
                </a:solidFill>
              </a:rPr>
              <a:t>Gegenstromprinzip</a:t>
            </a:r>
            <a:r>
              <a:rPr lang="en-GB" sz="3600" b="1" dirty="0">
                <a:solidFill>
                  <a:schemeClr val="tx1">
                    <a:lumMod val="75000"/>
                    <a:lumOff val="25000"/>
                  </a:schemeClr>
                </a:solidFill>
              </a:rPr>
              <a:t> </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21</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2050" name="Picture 2" descr="Pool Wärmetauscher in V4A, kurzer Bauform in 40 bis 120 kW">
            <a:extLst>
              <a:ext uri="{FF2B5EF4-FFF2-40B4-BE49-F238E27FC236}">
                <a16:creationId xmlns:a16="http://schemas.microsoft.com/office/drawing/2014/main" id="{E27AA611-F0B0-4B6C-A986-72F105C99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970" y="2228006"/>
            <a:ext cx="3987378" cy="20149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ber (Membrane) Oxygenators &amp; Holders">
            <a:extLst>
              <a:ext uri="{FF2B5EF4-FFF2-40B4-BE49-F238E27FC236}">
                <a16:creationId xmlns:a16="http://schemas.microsoft.com/office/drawing/2014/main" id="{E643D188-1AEF-4AB7-A67C-B30559F48E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471" r="17016"/>
          <a:stretch/>
        </p:blipFill>
        <p:spPr bwMode="auto">
          <a:xfrm rot="5400000">
            <a:off x="1942744" y="3888744"/>
            <a:ext cx="2014931"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iemen">
            <a:extLst>
              <a:ext uri="{FF2B5EF4-FFF2-40B4-BE49-F238E27FC236}">
                <a16:creationId xmlns:a16="http://schemas.microsoft.com/office/drawing/2014/main" id="{6BBF2CDE-27C0-46FF-AD4F-AF39164FFC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1754" y="3004257"/>
            <a:ext cx="5583626" cy="244283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44C2ACC-1DD0-43E5-98E2-E2723F4A0EFA}"/>
              </a:ext>
            </a:extLst>
          </p:cNvPr>
          <p:cNvSpPr txBox="1"/>
          <p:nvPr/>
        </p:nvSpPr>
        <p:spPr>
          <a:xfrm>
            <a:off x="0" y="1565823"/>
            <a:ext cx="5740399" cy="615553"/>
          </a:xfrm>
          <a:prstGeom prst="rect">
            <a:avLst/>
          </a:prstGeom>
          <a:noFill/>
        </p:spPr>
        <p:txBody>
          <a:bodyPr wrap="square" rtlCol="0">
            <a:spAutoFit/>
          </a:bodyPr>
          <a:lstStyle/>
          <a:p>
            <a:pPr algn="ctr"/>
            <a:r>
              <a:rPr lang="de-DE" dirty="0"/>
              <a:t>Dialysator</a:t>
            </a:r>
          </a:p>
          <a:p>
            <a:pPr algn="ctr"/>
            <a:r>
              <a:rPr lang="de-DE" sz="1600" b="0" i="0" dirty="0">
                <a:effectLst/>
              </a:rPr>
              <a:t>(Blutreinigungseinheit der Dialysegeräte)</a:t>
            </a:r>
            <a:endParaRPr lang="de-DE" sz="1600" dirty="0"/>
          </a:p>
        </p:txBody>
      </p:sp>
      <p:sp>
        <p:nvSpPr>
          <p:cNvPr id="7" name="Textfeld 6">
            <a:extLst>
              <a:ext uri="{FF2B5EF4-FFF2-40B4-BE49-F238E27FC236}">
                <a16:creationId xmlns:a16="http://schemas.microsoft.com/office/drawing/2014/main" id="{80356AE0-CDB8-47AE-AFEB-A6E4E71C6064}"/>
              </a:ext>
            </a:extLst>
          </p:cNvPr>
          <p:cNvSpPr txBox="1"/>
          <p:nvPr/>
        </p:nvSpPr>
        <p:spPr>
          <a:xfrm>
            <a:off x="7879080" y="1564796"/>
            <a:ext cx="1717040" cy="369332"/>
          </a:xfrm>
          <a:prstGeom prst="rect">
            <a:avLst/>
          </a:prstGeom>
          <a:noFill/>
        </p:spPr>
        <p:txBody>
          <a:bodyPr wrap="square" rtlCol="0">
            <a:spAutoFit/>
          </a:bodyPr>
          <a:lstStyle/>
          <a:p>
            <a:r>
              <a:rPr lang="de-DE" dirty="0"/>
              <a:t>Kiemen</a:t>
            </a:r>
          </a:p>
        </p:txBody>
      </p:sp>
    </p:spTree>
    <p:extLst>
      <p:ext uri="{BB962C8B-B14F-4D97-AF65-F5344CB8AC3E}">
        <p14:creationId xmlns:p14="http://schemas.microsoft.com/office/powerpoint/2010/main" val="3343710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Zusammenfassung</a:t>
            </a:r>
            <a:r>
              <a:rPr lang="en-GB" sz="3600" b="1" dirty="0">
                <a:solidFill>
                  <a:schemeClr val="tx1">
                    <a:lumMod val="75000"/>
                    <a:lumOff val="25000"/>
                  </a:schemeClr>
                </a:solidFill>
              </a:rPr>
              <a:t> VL 1, 1. </a:t>
            </a:r>
            <a:r>
              <a:rPr lang="en-GB" sz="3600" b="1" dirty="0" err="1">
                <a:solidFill>
                  <a:schemeClr val="tx1">
                    <a:lumMod val="75000"/>
                    <a:lumOff val="25000"/>
                  </a:schemeClr>
                </a:solidFill>
              </a:rPr>
              <a:t>Teil</a:t>
            </a:r>
            <a:r>
              <a:rPr lang="en-GB" sz="3600" b="1" dirty="0">
                <a:solidFill>
                  <a:schemeClr val="tx1">
                    <a:lumMod val="75000"/>
                    <a:lumOff val="25000"/>
                  </a:schemeClr>
                </a:solidFill>
              </a:rPr>
              <a:t> </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22</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graphicFrame>
        <p:nvGraphicFramePr>
          <p:cNvPr id="5" name="Diagramm 4">
            <a:extLst>
              <a:ext uri="{FF2B5EF4-FFF2-40B4-BE49-F238E27FC236}">
                <a16:creationId xmlns:a16="http://schemas.microsoft.com/office/drawing/2014/main" id="{C1EC2FF3-3904-4CD7-973A-06B2A4FEC8DC}"/>
              </a:ext>
            </a:extLst>
          </p:cNvPr>
          <p:cNvGraphicFramePr/>
          <p:nvPr>
            <p:extLst>
              <p:ext uri="{D42A27DB-BD31-4B8C-83A1-F6EECF244321}">
                <p14:modId xmlns:p14="http://schemas.microsoft.com/office/powerpoint/2010/main" val="755740672"/>
              </p:ext>
            </p:extLst>
          </p:nvPr>
        </p:nvGraphicFramePr>
        <p:xfrm>
          <a:off x="810411" y="1081771"/>
          <a:ext cx="911113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392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E18204D-F515-4C44-95E9-0E65785FB00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08D83F4F-1159-4D4E-9A73-1E75C6777144}"/>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1B249531-A574-4E3F-AABB-0BC0D9AE5F7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47E96C9C-654A-4D37-84F0-B4B9996A141B}"/>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1C541381-2ABF-4AB1-B3E5-34233C076C41}"/>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EAC0B7CD-0E97-4C12-A6AA-432646E113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70CEBDB0-6C2F-4F2F-BD90-E9E52D5B87C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E341AE6-E5B6-4CDB-BD58-EC3E0770D2F9}"/>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3C1DC982-5D34-475B-B044-60413D13DF51}"/>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graphicEl>
                                              <a:dgm id="{08557206-5BA9-4D5C-9BD8-B2941F46EA9A}"/>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536ACAE9-9246-4564-9CAD-3FA6D5AE782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2712EDE-34FD-4D3D-9CEE-6B16044ED482}"/>
              </a:ext>
            </a:extLst>
          </p:cNvPr>
          <p:cNvSpPr>
            <a:spLocks noGrp="1"/>
          </p:cNvSpPr>
          <p:nvPr>
            <p:ph type="sldNum" sz="quarter" idx="12"/>
          </p:nvPr>
        </p:nvSpPr>
        <p:spPr/>
        <p:txBody>
          <a:bodyPr/>
          <a:lstStyle/>
          <a:p>
            <a:fld id="{C6E05448-C963-4910-96F2-13A1B15C893E}" type="slidenum">
              <a:rPr lang="en-GB" smtClean="0"/>
              <a:t>23</a:t>
            </a:fld>
            <a:endParaRPr lang="en-GB"/>
          </a:p>
        </p:txBody>
      </p:sp>
      <p:sp>
        <p:nvSpPr>
          <p:cNvPr id="24" name="Rectangle 9">
            <a:extLst>
              <a:ext uri="{FF2B5EF4-FFF2-40B4-BE49-F238E27FC236}">
                <a16:creationId xmlns:a16="http://schemas.microsoft.com/office/drawing/2014/main" id="{B215CDCD-C43A-4373-8BD4-FB76DE492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el 1">
            <a:extLst>
              <a:ext uri="{FF2B5EF4-FFF2-40B4-BE49-F238E27FC236}">
                <a16:creationId xmlns:a16="http://schemas.microsoft.com/office/drawing/2014/main" id="{4BA16A4B-1C51-4373-961E-38D3B6C4DFD0}"/>
              </a:ext>
            </a:extLst>
          </p:cNvPr>
          <p:cNvSpPr txBox="1">
            <a:spLocks/>
          </p:cNvSpPr>
          <p:nvPr/>
        </p:nvSpPr>
        <p:spPr>
          <a:xfrm>
            <a:off x="6746628" y="1783959"/>
            <a:ext cx="4645250" cy="2889114"/>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err="1">
                <a:solidFill>
                  <a:schemeClr val="bg1"/>
                </a:solidFill>
              </a:rPr>
              <a:t>Vorlesung</a:t>
            </a:r>
            <a:r>
              <a:rPr lang="en-GB" dirty="0">
                <a:solidFill>
                  <a:schemeClr val="bg1"/>
                </a:solidFill>
              </a:rPr>
              <a:t> 01 2. </a:t>
            </a:r>
            <a:r>
              <a:rPr lang="en-GB" dirty="0" err="1">
                <a:solidFill>
                  <a:schemeClr val="bg1"/>
                </a:solidFill>
              </a:rPr>
              <a:t>Teil</a:t>
            </a:r>
            <a:endParaRPr lang="en-GB" dirty="0">
              <a:solidFill>
                <a:schemeClr val="bg1"/>
              </a:solidFill>
            </a:endParaRPr>
          </a:p>
        </p:txBody>
      </p:sp>
      <p:sp>
        <p:nvSpPr>
          <p:cNvPr id="26" name="Untertitel 2">
            <a:extLst>
              <a:ext uri="{FF2B5EF4-FFF2-40B4-BE49-F238E27FC236}">
                <a16:creationId xmlns:a16="http://schemas.microsoft.com/office/drawing/2014/main" id="{34A8BDF1-DB56-424C-A398-FCD0FA720214}"/>
              </a:ext>
            </a:extLst>
          </p:cNvPr>
          <p:cNvSpPr txBox="1">
            <a:spLocks/>
          </p:cNvSpPr>
          <p:nvPr/>
        </p:nvSpPr>
        <p:spPr>
          <a:xfrm>
            <a:off x="6746627" y="4750893"/>
            <a:ext cx="4645250" cy="1147863"/>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err="1">
                <a:solidFill>
                  <a:schemeClr val="bg1"/>
                </a:solidFill>
              </a:rPr>
              <a:t>Entwicklung</a:t>
            </a:r>
            <a:r>
              <a:rPr lang="en-GB" sz="2000" dirty="0">
                <a:solidFill>
                  <a:schemeClr val="bg1"/>
                </a:solidFill>
              </a:rPr>
              <a:t> des </a:t>
            </a:r>
            <a:r>
              <a:rPr lang="en-GB" sz="2000" dirty="0" err="1">
                <a:solidFill>
                  <a:schemeClr val="bg1"/>
                </a:solidFill>
              </a:rPr>
              <a:t>Blutkreislaufs</a:t>
            </a:r>
            <a:endParaRPr lang="en-GB" sz="2000" dirty="0">
              <a:solidFill>
                <a:schemeClr val="bg1"/>
              </a:solidFill>
            </a:endParaRPr>
          </a:p>
          <a:p>
            <a:r>
              <a:rPr lang="en-GB" sz="2000" dirty="0">
                <a:solidFill>
                  <a:schemeClr val="bg1"/>
                </a:solidFill>
              </a:rPr>
              <a:t>16.04.2025</a:t>
            </a:r>
          </a:p>
        </p:txBody>
      </p:sp>
      <p:sp>
        <p:nvSpPr>
          <p:cNvPr id="27" name="Freeform: Shape 11">
            <a:extLst>
              <a:ext uri="{FF2B5EF4-FFF2-40B4-BE49-F238E27FC236}">
                <a16:creationId xmlns:a16="http://schemas.microsoft.com/office/drawing/2014/main" id="{9077C813-E5E0-4725-B12A-57B2A03AB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13">
            <a:extLst>
              <a:ext uri="{FF2B5EF4-FFF2-40B4-BE49-F238E27FC236}">
                <a16:creationId xmlns:a16="http://schemas.microsoft.com/office/drawing/2014/main" id="{EC3679B0-4362-4E9C-B0E8-7CD7A073E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Grafik 28">
            <a:extLst>
              <a:ext uri="{FF2B5EF4-FFF2-40B4-BE49-F238E27FC236}">
                <a16:creationId xmlns:a16="http://schemas.microsoft.com/office/drawing/2014/main" id="{DB259578-C5CA-434C-86FE-0418F7942205}"/>
              </a:ext>
            </a:extLst>
          </p:cNvPr>
          <p:cNvPicPr>
            <a:picLocks noChangeAspect="1"/>
          </p:cNvPicPr>
          <p:nvPr/>
        </p:nvPicPr>
        <p:blipFill>
          <a:blip r:embed="rId2"/>
          <a:stretch>
            <a:fillRect/>
          </a:stretch>
        </p:blipFill>
        <p:spPr>
          <a:xfrm>
            <a:off x="590848" y="489204"/>
            <a:ext cx="3704910" cy="4511421"/>
          </a:xfrm>
          <a:prstGeom prst="rect">
            <a:avLst/>
          </a:prstGeom>
        </p:spPr>
      </p:pic>
      <p:sp>
        <p:nvSpPr>
          <p:cNvPr id="30" name="Foliennummernplatzhalter 3">
            <a:extLst>
              <a:ext uri="{FF2B5EF4-FFF2-40B4-BE49-F238E27FC236}">
                <a16:creationId xmlns:a16="http://schemas.microsoft.com/office/drawing/2014/main" id="{19C1A9BF-3068-4DBF-8CC3-531AC3F51BE0}"/>
              </a:ext>
            </a:extLst>
          </p:cNvPr>
          <p:cNvSpPr txBox="1">
            <a:spLocks/>
          </p:cNvSpPr>
          <p:nvPr/>
        </p:nvSpPr>
        <p:spPr>
          <a:xfrm>
            <a:off x="11003280" y="603504"/>
            <a:ext cx="548640" cy="548640"/>
          </a:xfrm>
          <a:prstGeom prst="ellipse">
            <a:avLst/>
          </a:prstGeom>
          <a:solidFill>
            <a:srgbClr val="7F7F7F"/>
          </a:solidFill>
        </p:spPr>
        <p:txBody>
          <a:bodyPr vert="horz" lIns="91440" tIns="45720" rIns="91440" bIns="45720" rtlCol="0" anchor="ctr">
            <a:normAutofit/>
          </a:bodyP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C6E05448-C963-4910-96F2-13A1B15C893E}" type="slidenum">
              <a:rPr lang="en-GB" sz="1500" smtClean="0">
                <a:solidFill>
                  <a:srgbClr val="FFFFFF"/>
                </a:solidFill>
              </a:rPr>
              <a:pPr algn="ctr">
                <a:spcAft>
                  <a:spcPts val="600"/>
                </a:spcAft>
              </a:pPr>
              <a:t>23</a:t>
            </a:fld>
            <a:endParaRPr lang="en-GB" sz="1500">
              <a:solidFill>
                <a:srgbClr val="FFFFFF"/>
              </a:solidFill>
            </a:endParaRPr>
          </a:p>
        </p:txBody>
      </p:sp>
    </p:spTree>
    <p:extLst>
      <p:ext uri="{BB962C8B-B14F-4D97-AF65-F5344CB8AC3E}">
        <p14:creationId xmlns:p14="http://schemas.microsoft.com/office/powerpoint/2010/main" val="204210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4EBDC376-7662-4146-8B06-94719C032E56}" type="slidenum">
              <a:rPr lang="de-DE" smtClean="0"/>
              <a:t>24</a:t>
            </a:fld>
            <a:endParaRPr lang="de-DE"/>
          </a:p>
        </p:txBody>
      </p:sp>
      <p:sp>
        <p:nvSpPr>
          <p:cNvPr id="5" name="Textfeld 4"/>
          <p:cNvSpPr txBox="1"/>
          <p:nvPr/>
        </p:nvSpPr>
        <p:spPr>
          <a:xfrm>
            <a:off x="979715" y="6169580"/>
            <a:ext cx="1735155" cy="369332"/>
          </a:xfrm>
          <a:prstGeom prst="rect">
            <a:avLst/>
          </a:prstGeom>
          <a:noFill/>
        </p:spPr>
        <p:txBody>
          <a:bodyPr wrap="none" rtlCol="0">
            <a:spAutoFit/>
          </a:bodyPr>
          <a:lstStyle/>
          <a:p>
            <a:r>
              <a:rPr lang="de-DE" dirty="0"/>
              <a:t>de.wikipedia.org</a:t>
            </a: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306" y="854242"/>
            <a:ext cx="3118807" cy="5315338"/>
          </a:xfrm>
          <a:prstGeom prst="rect">
            <a:avLst/>
          </a:prstGeom>
        </p:spPr>
      </p:pic>
      <p:sp>
        <p:nvSpPr>
          <p:cNvPr id="7" name="Textfeld 6"/>
          <p:cNvSpPr txBox="1"/>
          <p:nvPr/>
        </p:nvSpPr>
        <p:spPr>
          <a:xfrm>
            <a:off x="5399314" y="533400"/>
            <a:ext cx="4753224" cy="584775"/>
          </a:xfrm>
          <a:prstGeom prst="rect">
            <a:avLst/>
          </a:prstGeom>
          <a:noFill/>
        </p:spPr>
        <p:txBody>
          <a:bodyPr wrap="none" rtlCol="0">
            <a:spAutoFit/>
          </a:bodyPr>
          <a:lstStyle/>
          <a:p>
            <a:r>
              <a:rPr lang="de-DE" sz="3200" dirty="0"/>
              <a:t>Aufgabe des Blutkreislaufs?</a:t>
            </a:r>
          </a:p>
        </p:txBody>
      </p:sp>
      <p:sp>
        <p:nvSpPr>
          <p:cNvPr id="8" name="Textfeld 7"/>
          <p:cNvSpPr txBox="1"/>
          <p:nvPr/>
        </p:nvSpPr>
        <p:spPr>
          <a:xfrm>
            <a:off x="5399314" y="1205151"/>
            <a:ext cx="3729739" cy="2031325"/>
          </a:xfrm>
          <a:prstGeom prst="rect">
            <a:avLst/>
          </a:prstGeom>
          <a:noFill/>
        </p:spPr>
        <p:txBody>
          <a:bodyPr wrap="none" rtlCol="0">
            <a:spAutoFit/>
          </a:bodyPr>
          <a:lstStyle/>
          <a:p>
            <a:pPr marL="285750" indent="-285750">
              <a:buFont typeface="Arial" panose="020B0604020202020204" pitchFamily="34" charset="0"/>
              <a:buChar char="•"/>
            </a:pPr>
            <a:r>
              <a:rPr lang="de-DE" dirty="0"/>
              <a:t>Transport von Gasen (O2 und CO2)</a:t>
            </a:r>
          </a:p>
          <a:p>
            <a:pPr marL="285750" indent="-285750">
              <a:buFont typeface="Arial" panose="020B0604020202020204" pitchFamily="34" charset="0"/>
              <a:buChar char="•"/>
            </a:pPr>
            <a:r>
              <a:rPr lang="de-DE" dirty="0"/>
              <a:t>Transport von Nährstoffen</a:t>
            </a:r>
          </a:p>
          <a:p>
            <a:pPr marL="285750" indent="-285750">
              <a:buFont typeface="Arial" panose="020B0604020202020204" pitchFamily="34" charset="0"/>
              <a:buChar char="•"/>
            </a:pPr>
            <a:r>
              <a:rPr lang="de-DE" dirty="0"/>
              <a:t>Transport von Metaboliten</a:t>
            </a:r>
          </a:p>
          <a:p>
            <a:pPr marL="285750" indent="-285750">
              <a:buFont typeface="Arial" panose="020B0604020202020204" pitchFamily="34" charset="0"/>
              <a:buChar char="•"/>
            </a:pPr>
            <a:r>
              <a:rPr lang="de-DE" dirty="0"/>
              <a:t>Transport von Hormonen</a:t>
            </a:r>
          </a:p>
          <a:p>
            <a:pPr marL="285750" indent="-285750">
              <a:buFont typeface="Arial" panose="020B0604020202020204" pitchFamily="34" charset="0"/>
              <a:buChar char="•"/>
            </a:pPr>
            <a:r>
              <a:rPr lang="de-DE" dirty="0"/>
              <a:t>Transport von Abfallprodukten</a:t>
            </a:r>
          </a:p>
          <a:p>
            <a:pPr marL="285750" indent="-285750">
              <a:buFont typeface="Arial" panose="020B0604020202020204" pitchFamily="34" charset="0"/>
              <a:buChar char="•"/>
            </a:pPr>
            <a:r>
              <a:rPr lang="de-DE" dirty="0"/>
              <a:t>Wärmetransport</a:t>
            </a:r>
          </a:p>
          <a:p>
            <a:pPr marL="285750" indent="-285750">
              <a:buFont typeface="Arial" panose="020B0604020202020204" pitchFamily="34" charset="0"/>
              <a:buChar char="•"/>
            </a:pPr>
            <a:r>
              <a:rPr lang="de-DE" dirty="0"/>
              <a:t>Kraftübertragung</a:t>
            </a:r>
          </a:p>
        </p:txBody>
      </p:sp>
      <p:sp>
        <p:nvSpPr>
          <p:cNvPr id="9" name="Textfeld 8"/>
          <p:cNvSpPr txBox="1"/>
          <p:nvPr/>
        </p:nvSpPr>
        <p:spPr>
          <a:xfrm>
            <a:off x="5399314" y="3668662"/>
            <a:ext cx="1039067" cy="584775"/>
          </a:xfrm>
          <a:prstGeom prst="rect">
            <a:avLst/>
          </a:prstGeom>
          <a:noFill/>
        </p:spPr>
        <p:txBody>
          <a:bodyPr wrap="none" rtlCol="0">
            <a:spAutoFit/>
          </a:bodyPr>
          <a:lstStyle/>
          <a:p>
            <a:r>
              <a:rPr lang="de-DE" sz="3200" dirty="0"/>
              <a:t>Wie?</a:t>
            </a:r>
          </a:p>
        </p:txBody>
      </p:sp>
      <p:sp>
        <p:nvSpPr>
          <p:cNvPr id="10" name="Rechteck 9"/>
          <p:cNvSpPr/>
          <p:nvPr/>
        </p:nvSpPr>
        <p:spPr>
          <a:xfrm>
            <a:off x="5399314" y="4565580"/>
            <a:ext cx="3579826" cy="584775"/>
          </a:xfrm>
          <a:prstGeom prst="rect">
            <a:avLst/>
          </a:prstGeom>
        </p:spPr>
        <p:txBody>
          <a:bodyPr wrap="none">
            <a:spAutoFit/>
          </a:bodyPr>
          <a:lstStyle/>
          <a:p>
            <a:r>
              <a:rPr lang="de-DE" sz="3200" i="0" u="none" strike="noStrike" baseline="0" dirty="0"/>
              <a:t>Das </a:t>
            </a:r>
            <a:r>
              <a:rPr lang="de-DE" sz="3200" i="0" u="none" strike="noStrike" baseline="0" dirty="0" err="1"/>
              <a:t>Fick’sche</a:t>
            </a:r>
            <a:r>
              <a:rPr lang="de-DE" sz="3200" i="0" u="none" strike="noStrike" baseline="0" dirty="0"/>
              <a:t> Gesetz</a:t>
            </a:r>
            <a:endParaRPr lang="de-DE" sz="3200" dirty="0"/>
          </a:p>
        </p:txBody>
      </p:sp>
      <p:pic>
        <p:nvPicPr>
          <p:cNvPr id="11" name="Grafik 10"/>
          <p:cNvPicPr>
            <a:picLocks noChangeAspect="1"/>
          </p:cNvPicPr>
          <p:nvPr/>
        </p:nvPicPr>
        <p:blipFill>
          <a:blip r:embed="rId4"/>
          <a:stretch>
            <a:fillRect/>
          </a:stretch>
        </p:blipFill>
        <p:spPr>
          <a:xfrm>
            <a:off x="5399314" y="5306707"/>
            <a:ext cx="2132017" cy="1003548"/>
          </a:xfrm>
          <a:prstGeom prst="rect">
            <a:avLst/>
          </a:prstGeom>
        </p:spPr>
      </p:pic>
      <p:sp>
        <p:nvSpPr>
          <p:cNvPr id="12" name="Titel 1">
            <a:extLst>
              <a:ext uri="{FF2B5EF4-FFF2-40B4-BE49-F238E27FC236}">
                <a16:creationId xmlns:a16="http://schemas.microsoft.com/office/drawing/2014/main" id="{2E0311C7-0D5C-4E3E-907C-F70C12EDCDFA}"/>
              </a:ext>
            </a:extLst>
          </p:cNvPr>
          <p:cNvSpPr>
            <a:spLocks noGrp="1"/>
          </p:cNvSpPr>
          <p:nvPr>
            <p:ph type="title"/>
          </p:nvPr>
        </p:nvSpPr>
        <p:spPr>
          <a:xfrm>
            <a:off x="0" y="0"/>
            <a:ext cx="10515600" cy="1325563"/>
          </a:xfrm>
        </p:spPr>
        <p:txBody>
          <a:bodyPr>
            <a:normAutofit/>
          </a:bodyPr>
          <a:lstStyle/>
          <a:p>
            <a:endParaRPr lang="en-GB" sz="3600" b="1" dirty="0">
              <a:solidFill>
                <a:schemeClr val="tx1">
                  <a:lumMod val="75000"/>
                  <a:lumOff val="25000"/>
                </a:schemeClr>
              </a:solidFill>
            </a:endParaRPr>
          </a:p>
        </p:txBody>
      </p:sp>
      <p:pic>
        <p:nvPicPr>
          <p:cNvPr id="13" name="Grafik 12">
            <a:extLst>
              <a:ext uri="{FF2B5EF4-FFF2-40B4-BE49-F238E27FC236}">
                <a16:creationId xmlns:a16="http://schemas.microsoft.com/office/drawing/2014/main" id="{4033907F-2EEA-419B-A606-7ED351CD8ECF}"/>
              </a:ext>
            </a:extLst>
          </p:cNvPr>
          <p:cNvPicPr>
            <a:picLocks noChangeAspect="1"/>
          </p:cNvPicPr>
          <p:nvPr/>
        </p:nvPicPr>
        <p:blipFill>
          <a:blip r:embed="rId5"/>
          <a:stretch>
            <a:fillRect/>
          </a:stretch>
        </p:blipFill>
        <p:spPr>
          <a:xfrm>
            <a:off x="11146971" y="77409"/>
            <a:ext cx="962613" cy="1172161"/>
          </a:xfrm>
          <a:prstGeom prst="rect">
            <a:avLst/>
          </a:prstGeom>
        </p:spPr>
      </p:pic>
    </p:spTree>
    <p:extLst>
      <p:ext uri="{BB962C8B-B14F-4D97-AF65-F5344CB8AC3E}">
        <p14:creationId xmlns:p14="http://schemas.microsoft.com/office/powerpoint/2010/main" val="225586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25</a:t>
            </a:fld>
            <a:endParaRPr lang="de-DE"/>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445" y="762000"/>
            <a:ext cx="10395355" cy="5015593"/>
          </a:xfrm>
          <a:prstGeom prst="rect">
            <a:avLst/>
          </a:prstGeom>
        </p:spPr>
      </p:pic>
      <p:sp>
        <p:nvSpPr>
          <p:cNvPr id="4" name="Textfeld 3"/>
          <p:cNvSpPr txBox="1"/>
          <p:nvPr/>
        </p:nvSpPr>
        <p:spPr>
          <a:xfrm>
            <a:off x="9220201" y="5987018"/>
            <a:ext cx="1555298" cy="369332"/>
          </a:xfrm>
          <a:prstGeom prst="rect">
            <a:avLst/>
          </a:prstGeom>
          <a:noFill/>
        </p:spPr>
        <p:txBody>
          <a:bodyPr wrap="none" rtlCol="0">
            <a:spAutoFit/>
          </a:bodyPr>
          <a:lstStyle/>
          <a:p>
            <a:r>
              <a:rPr lang="de-DE" dirty="0"/>
              <a:t>pferd-doc.com</a:t>
            </a:r>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chemeClr val="tx1">
                    <a:lumMod val="75000"/>
                    <a:lumOff val="25000"/>
                  </a:schemeClr>
                </a:solidFill>
              </a:rPr>
              <a:t>Evolution</a:t>
            </a: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4"/>
          <a:stretch>
            <a:fillRect/>
          </a:stretch>
        </p:blipFill>
        <p:spPr>
          <a:xfrm>
            <a:off x="11146971" y="77409"/>
            <a:ext cx="962613" cy="1172161"/>
          </a:xfrm>
          <a:prstGeom prst="rect">
            <a:avLst/>
          </a:prstGeom>
        </p:spPr>
      </p:pic>
    </p:spTree>
    <p:extLst>
      <p:ext uri="{BB962C8B-B14F-4D97-AF65-F5344CB8AC3E}">
        <p14:creationId xmlns:p14="http://schemas.microsoft.com/office/powerpoint/2010/main" val="3885047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DDA8E67-7E9A-4743-87E7-0694EBDB41BE}"/>
              </a:ext>
            </a:extLst>
          </p:cNvPr>
          <p:cNvSpPr>
            <a:spLocks noGrp="1"/>
          </p:cNvSpPr>
          <p:nvPr>
            <p:ph type="sldNum" sz="quarter" idx="12"/>
          </p:nvPr>
        </p:nvSpPr>
        <p:spPr/>
        <p:txBody>
          <a:bodyPr/>
          <a:lstStyle/>
          <a:p>
            <a:fld id="{C6E05448-C963-4910-96F2-13A1B15C893E}" type="slidenum">
              <a:rPr lang="en-GB" smtClean="0"/>
              <a:t>26</a:t>
            </a:fld>
            <a:endParaRPr lang="en-GB" dirty="0"/>
          </a:p>
        </p:txBody>
      </p:sp>
      <p:grpSp>
        <p:nvGrpSpPr>
          <p:cNvPr id="6" name="Gruppieren 5">
            <a:extLst>
              <a:ext uri="{FF2B5EF4-FFF2-40B4-BE49-F238E27FC236}">
                <a16:creationId xmlns:a16="http://schemas.microsoft.com/office/drawing/2014/main" id="{B9B30C8B-E185-4FF8-8A17-70509889F7B4}"/>
              </a:ext>
            </a:extLst>
          </p:cNvPr>
          <p:cNvGrpSpPr/>
          <p:nvPr/>
        </p:nvGrpSpPr>
        <p:grpSpPr>
          <a:xfrm>
            <a:off x="315582" y="1293835"/>
            <a:ext cx="2297178" cy="4975588"/>
            <a:chOff x="7402284" y="858416"/>
            <a:chExt cx="2297178" cy="4975588"/>
          </a:xfrm>
        </p:grpSpPr>
        <p:pic>
          <p:nvPicPr>
            <p:cNvPr id="1026" name="Picture 2" descr="Lab 10: Tetrapod Vertebrates – Zoo-lab | UW-La Crosse">
              <a:extLst>
                <a:ext uri="{FF2B5EF4-FFF2-40B4-BE49-F238E27FC236}">
                  <a16:creationId xmlns:a16="http://schemas.microsoft.com/office/drawing/2014/main" id="{4994A102-6F35-491C-8BC3-9A8F7335FC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846" b="1855"/>
            <a:stretch/>
          </p:blipFill>
          <p:spPr bwMode="auto">
            <a:xfrm>
              <a:off x="7402285" y="858416"/>
              <a:ext cx="2297177" cy="2512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b 10: Tetrapod Vertebrates – Zoo-lab | UW-La Crosse">
              <a:extLst>
                <a:ext uri="{FF2B5EF4-FFF2-40B4-BE49-F238E27FC236}">
                  <a16:creationId xmlns:a16="http://schemas.microsoft.com/office/drawing/2014/main" id="{A0557F33-9C31-490B-AA54-FC4E8E6231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596" b="3547"/>
            <a:stretch/>
          </p:blipFill>
          <p:spPr bwMode="auto">
            <a:xfrm>
              <a:off x="7402284" y="3370722"/>
              <a:ext cx="2297177" cy="2463282"/>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Bird Heart Model manufacturers, Bird Heart Model exporters, Bird ...">
            <a:extLst>
              <a:ext uri="{FF2B5EF4-FFF2-40B4-BE49-F238E27FC236}">
                <a16:creationId xmlns:a16="http://schemas.microsoft.com/office/drawing/2014/main" id="{36D676E2-FBC2-479B-B492-7EAD9DEEB6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608" r="23355"/>
          <a:stretch/>
        </p:blipFill>
        <p:spPr bwMode="auto">
          <a:xfrm>
            <a:off x="2693748" y="1293835"/>
            <a:ext cx="2772607" cy="497558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pieren 8">
            <a:extLst>
              <a:ext uri="{FF2B5EF4-FFF2-40B4-BE49-F238E27FC236}">
                <a16:creationId xmlns:a16="http://schemas.microsoft.com/office/drawing/2014/main" id="{D0BAAF14-68D8-4AB3-A8CD-6318859CD695}"/>
              </a:ext>
            </a:extLst>
          </p:cNvPr>
          <p:cNvGrpSpPr/>
          <p:nvPr/>
        </p:nvGrpSpPr>
        <p:grpSpPr>
          <a:xfrm>
            <a:off x="5547345" y="1293835"/>
            <a:ext cx="3383902" cy="4975587"/>
            <a:chOff x="311020" y="665581"/>
            <a:chExt cx="3383902" cy="4975587"/>
          </a:xfrm>
        </p:grpSpPr>
        <p:pic>
          <p:nvPicPr>
            <p:cNvPr id="4" name="Grafik 3">
              <a:extLst>
                <a:ext uri="{FF2B5EF4-FFF2-40B4-BE49-F238E27FC236}">
                  <a16:creationId xmlns:a16="http://schemas.microsoft.com/office/drawing/2014/main" id="{87DA4F91-415B-48CF-99CB-782485B285B7}"/>
                </a:ext>
              </a:extLst>
            </p:cNvPr>
            <p:cNvPicPr>
              <a:picLocks noChangeAspect="1"/>
            </p:cNvPicPr>
            <p:nvPr/>
          </p:nvPicPr>
          <p:blipFill rotWithShape="1">
            <a:blip r:embed="rId6"/>
            <a:srcRect l="14337" t="16899" r="70767" b="35161"/>
            <a:stretch/>
          </p:blipFill>
          <p:spPr>
            <a:xfrm>
              <a:off x="311020" y="665581"/>
              <a:ext cx="3383902" cy="4975587"/>
            </a:xfrm>
            <a:prstGeom prst="rect">
              <a:avLst/>
            </a:prstGeom>
          </p:spPr>
        </p:pic>
        <p:sp>
          <p:nvSpPr>
            <p:cNvPr id="7" name="Rechteck 6">
              <a:extLst>
                <a:ext uri="{FF2B5EF4-FFF2-40B4-BE49-F238E27FC236}">
                  <a16:creationId xmlns:a16="http://schemas.microsoft.com/office/drawing/2014/main" id="{86A71732-118D-4E6A-AE66-F865785E2A00}"/>
                </a:ext>
              </a:extLst>
            </p:cNvPr>
            <p:cNvSpPr/>
            <p:nvPr/>
          </p:nvSpPr>
          <p:spPr>
            <a:xfrm>
              <a:off x="2052735" y="4858139"/>
              <a:ext cx="1626930" cy="3794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feld 9">
            <a:extLst>
              <a:ext uri="{FF2B5EF4-FFF2-40B4-BE49-F238E27FC236}">
                <a16:creationId xmlns:a16="http://schemas.microsoft.com/office/drawing/2014/main" id="{34C698FA-FB79-412F-A007-57102E4F74F1}"/>
              </a:ext>
            </a:extLst>
          </p:cNvPr>
          <p:cNvSpPr txBox="1"/>
          <p:nvPr/>
        </p:nvSpPr>
        <p:spPr>
          <a:xfrm>
            <a:off x="1598645" y="864635"/>
            <a:ext cx="9131026" cy="369332"/>
          </a:xfrm>
          <a:prstGeom prst="rect">
            <a:avLst/>
          </a:prstGeom>
          <a:noFill/>
        </p:spPr>
        <p:txBody>
          <a:bodyPr wrap="none" rtlCol="0">
            <a:spAutoFit/>
          </a:bodyPr>
          <a:lstStyle/>
          <a:p>
            <a:r>
              <a:rPr lang="en-GB" dirty="0"/>
              <a:t>I                                                 II                                               III                                                               </a:t>
            </a:r>
          </a:p>
        </p:txBody>
      </p:sp>
      <p:sp>
        <p:nvSpPr>
          <p:cNvPr id="2" name="Textfeld 1">
            <a:extLst>
              <a:ext uri="{FF2B5EF4-FFF2-40B4-BE49-F238E27FC236}">
                <a16:creationId xmlns:a16="http://schemas.microsoft.com/office/drawing/2014/main" id="{412F0BB3-ADFA-4C1B-9F2C-946CDEC57678}"/>
              </a:ext>
            </a:extLst>
          </p:cNvPr>
          <p:cNvSpPr txBox="1"/>
          <p:nvPr/>
        </p:nvSpPr>
        <p:spPr>
          <a:xfrm>
            <a:off x="5784980" y="219246"/>
            <a:ext cx="4945969" cy="369332"/>
          </a:xfrm>
          <a:prstGeom prst="rect">
            <a:avLst/>
          </a:prstGeom>
          <a:noFill/>
        </p:spPr>
        <p:txBody>
          <a:bodyPr wrap="none" rtlCol="0">
            <a:spAutoFit/>
          </a:bodyPr>
          <a:lstStyle/>
          <a:p>
            <a:r>
              <a:rPr lang="en-GB" dirty="0"/>
              <a:t>AUFGABE (Fisch – Frosch –  Vogel </a:t>
            </a:r>
            <a:r>
              <a:rPr lang="en-GB" dirty="0" err="1"/>
              <a:t>bzw</a:t>
            </a:r>
            <a:r>
              <a:rPr lang="en-GB" dirty="0"/>
              <a:t>. </a:t>
            </a:r>
            <a:r>
              <a:rPr lang="en-GB" dirty="0" err="1"/>
              <a:t>Säugetier</a:t>
            </a:r>
            <a:r>
              <a:rPr lang="en-GB" dirty="0"/>
              <a:t>)</a:t>
            </a:r>
          </a:p>
        </p:txBody>
      </p:sp>
    </p:spTree>
    <p:extLst>
      <p:ext uri="{BB962C8B-B14F-4D97-AF65-F5344CB8AC3E}">
        <p14:creationId xmlns:p14="http://schemas.microsoft.com/office/powerpoint/2010/main" val="4107668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7" y="0"/>
            <a:ext cx="10515600" cy="1325563"/>
          </a:xfrm>
        </p:spPr>
        <p:txBody>
          <a:bodyPr/>
          <a:lstStyle/>
          <a:p>
            <a:r>
              <a:rPr lang="de-DE" dirty="0"/>
              <a:t>Entwicklung des Kreislaufes, Insekten</a:t>
            </a:r>
          </a:p>
        </p:txBody>
      </p:sp>
      <p:sp>
        <p:nvSpPr>
          <p:cNvPr id="3" name="Foliennummernplatzhalter 2"/>
          <p:cNvSpPr>
            <a:spLocks noGrp="1"/>
          </p:cNvSpPr>
          <p:nvPr>
            <p:ph type="sldNum" sz="quarter" idx="12"/>
          </p:nvPr>
        </p:nvSpPr>
        <p:spPr/>
        <p:txBody>
          <a:bodyPr/>
          <a:lstStyle/>
          <a:p>
            <a:fld id="{4EBDC376-7662-4146-8B06-94719C032E56}" type="slidenum">
              <a:rPr lang="de-DE" smtClean="0"/>
              <a:t>27</a:t>
            </a:fld>
            <a:endParaRPr lang="de-DE"/>
          </a:p>
        </p:txBody>
      </p:sp>
      <p:pic>
        <p:nvPicPr>
          <p:cNvPr id="7" name="Grafik 6">
            <a:extLst>
              <a:ext uri="{FF2B5EF4-FFF2-40B4-BE49-F238E27FC236}">
                <a16:creationId xmlns:a16="http://schemas.microsoft.com/office/drawing/2014/main" id="{706210A3-F1B4-4C41-99A0-EC5FA74E0C78}"/>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2050" name="Picture 2" descr="Atmung">
            <a:extLst>
              <a:ext uri="{FF2B5EF4-FFF2-40B4-BE49-F238E27FC236}">
                <a16:creationId xmlns:a16="http://schemas.microsoft.com/office/drawing/2014/main" id="{0084CB04-6003-4061-9EE8-2872AE67C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4678" y="1436814"/>
            <a:ext cx="8112779" cy="45620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167BC786-68FB-46F1-9E92-972F8FCCABFF}"/>
              </a:ext>
            </a:extLst>
          </p:cNvPr>
          <p:cNvSpPr txBox="1"/>
          <p:nvPr/>
        </p:nvSpPr>
        <p:spPr>
          <a:xfrm>
            <a:off x="3581401" y="6110129"/>
            <a:ext cx="6217920" cy="246221"/>
          </a:xfrm>
          <a:prstGeom prst="rect">
            <a:avLst/>
          </a:prstGeom>
          <a:noFill/>
        </p:spPr>
        <p:txBody>
          <a:bodyPr wrap="square">
            <a:spAutoFit/>
          </a:bodyPr>
          <a:lstStyle/>
          <a:p>
            <a:r>
              <a:rPr lang="de-DE" sz="1000" dirty="0"/>
              <a:t>https://www.aktion-wespenschutz.de/Wespenkoerper/Atmung/Bilder/P7081544.JPG</a:t>
            </a:r>
          </a:p>
        </p:txBody>
      </p:sp>
      <p:sp>
        <p:nvSpPr>
          <p:cNvPr id="13" name="Textfeld 12">
            <a:extLst>
              <a:ext uri="{FF2B5EF4-FFF2-40B4-BE49-F238E27FC236}">
                <a16:creationId xmlns:a16="http://schemas.microsoft.com/office/drawing/2014/main" id="{7D4E3970-FB5E-4E25-A87F-964D4EB0C2B3}"/>
              </a:ext>
            </a:extLst>
          </p:cNvPr>
          <p:cNvSpPr txBox="1"/>
          <p:nvPr/>
        </p:nvSpPr>
        <p:spPr>
          <a:xfrm>
            <a:off x="259060" y="1732687"/>
            <a:ext cx="3200419" cy="3970318"/>
          </a:xfrm>
          <a:prstGeom prst="rect">
            <a:avLst/>
          </a:prstGeom>
          <a:noFill/>
        </p:spPr>
        <p:txBody>
          <a:bodyPr wrap="square">
            <a:spAutoFit/>
          </a:bodyPr>
          <a:lstStyle/>
          <a:p>
            <a:r>
              <a:rPr lang="de-DE" b="1" dirty="0">
                <a:solidFill>
                  <a:srgbClr val="000000"/>
                </a:solidFill>
              </a:rPr>
              <a:t>Atmung der Insekten</a:t>
            </a:r>
          </a:p>
          <a:p>
            <a:endParaRPr lang="de-DE" dirty="0">
              <a:solidFill>
                <a:srgbClr val="000000"/>
              </a:solidFill>
            </a:endParaRPr>
          </a:p>
          <a:p>
            <a:r>
              <a:rPr lang="de-DE" u="sng" dirty="0">
                <a:solidFill>
                  <a:srgbClr val="000000"/>
                </a:solidFill>
              </a:rPr>
              <a:t>Atemöffnungen</a:t>
            </a:r>
            <a:r>
              <a:rPr lang="de-DE" dirty="0">
                <a:solidFill>
                  <a:srgbClr val="000000"/>
                </a:solidFill>
              </a:rPr>
              <a:t> (Stigmen) </a:t>
            </a:r>
            <a:br>
              <a:rPr lang="de-DE" dirty="0">
                <a:solidFill>
                  <a:srgbClr val="000000"/>
                </a:solidFill>
              </a:rPr>
            </a:br>
            <a:r>
              <a:rPr lang="de-DE" dirty="0">
                <a:solidFill>
                  <a:srgbClr val="000000"/>
                </a:solidFill>
              </a:rPr>
              <a:t>an</a:t>
            </a:r>
            <a:r>
              <a:rPr lang="de-DE" b="0" i="0" dirty="0">
                <a:solidFill>
                  <a:srgbClr val="000000"/>
                </a:solidFill>
                <a:effectLst/>
              </a:rPr>
              <a:t> beiden Seiten des Körpers </a:t>
            </a:r>
          </a:p>
          <a:p>
            <a:endParaRPr lang="de-DE" b="0" i="0" dirty="0">
              <a:solidFill>
                <a:srgbClr val="000000"/>
              </a:solidFill>
              <a:effectLst/>
            </a:endParaRPr>
          </a:p>
          <a:p>
            <a:r>
              <a:rPr lang="de-DE" b="0" i="0" dirty="0">
                <a:solidFill>
                  <a:srgbClr val="000000"/>
                </a:solidFill>
                <a:effectLst/>
              </a:rPr>
              <a:t>können geöffnet und    geschlossen werden</a:t>
            </a:r>
          </a:p>
          <a:p>
            <a:endParaRPr lang="de-DE" dirty="0">
              <a:solidFill>
                <a:srgbClr val="000000"/>
              </a:solidFill>
            </a:endParaRPr>
          </a:p>
          <a:p>
            <a:endParaRPr lang="de-DE" b="0" i="0" dirty="0">
              <a:solidFill>
                <a:srgbClr val="000000"/>
              </a:solidFill>
              <a:effectLst/>
            </a:endParaRPr>
          </a:p>
          <a:p>
            <a:r>
              <a:rPr lang="de-DE" i="0" u="sng" dirty="0">
                <a:solidFill>
                  <a:srgbClr val="000000"/>
                </a:solidFill>
                <a:effectLst/>
              </a:rPr>
              <a:t>Röhrensystem</a:t>
            </a:r>
            <a:r>
              <a:rPr lang="de-DE" b="0" i="0" dirty="0">
                <a:solidFill>
                  <a:srgbClr val="000000"/>
                </a:solidFill>
                <a:effectLst/>
              </a:rPr>
              <a:t> </a:t>
            </a:r>
            <a:r>
              <a:rPr lang="de-DE" b="0" i="1" dirty="0">
                <a:solidFill>
                  <a:srgbClr val="000000"/>
                </a:solidFill>
                <a:effectLst/>
              </a:rPr>
              <a:t>(Tracheen)</a:t>
            </a:r>
            <a:r>
              <a:rPr lang="de-DE" b="0" i="0" dirty="0">
                <a:solidFill>
                  <a:srgbClr val="000000"/>
                </a:solidFill>
                <a:effectLst/>
              </a:rPr>
              <a:t>, </a:t>
            </a:r>
            <a:br>
              <a:rPr lang="de-DE" b="0" i="0" dirty="0">
                <a:solidFill>
                  <a:srgbClr val="000000"/>
                </a:solidFill>
                <a:effectLst/>
              </a:rPr>
            </a:br>
            <a:r>
              <a:rPr lang="de-DE" b="0" i="0" dirty="0">
                <a:solidFill>
                  <a:srgbClr val="000000"/>
                </a:solidFill>
                <a:effectLst/>
              </a:rPr>
              <a:t>das sich immer feiner verzweigt </a:t>
            </a:r>
          </a:p>
          <a:p>
            <a:endParaRPr lang="de-DE" dirty="0">
              <a:solidFill>
                <a:srgbClr val="000000"/>
              </a:solidFill>
            </a:endParaRPr>
          </a:p>
          <a:p>
            <a:r>
              <a:rPr lang="de-DE" b="0" i="0" dirty="0">
                <a:solidFill>
                  <a:srgbClr val="000000"/>
                </a:solidFill>
                <a:effectLst/>
              </a:rPr>
              <a:t>Sauerstofftransport zu den </a:t>
            </a:r>
            <a:r>
              <a:rPr lang="de-DE" dirty="0">
                <a:solidFill>
                  <a:srgbClr val="000000"/>
                </a:solidFill>
              </a:rPr>
              <a:t>                           </a:t>
            </a:r>
            <a:r>
              <a:rPr lang="de-DE" b="0" i="0" dirty="0">
                <a:solidFill>
                  <a:srgbClr val="000000"/>
                </a:solidFill>
                <a:effectLst/>
              </a:rPr>
              <a:t>Zellen</a:t>
            </a:r>
            <a:endParaRPr lang="de-DE" dirty="0"/>
          </a:p>
        </p:txBody>
      </p:sp>
    </p:spTree>
    <p:extLst>
      <p:ext uri="{BB962C8B-B14F-4D97-AF65-F5344CB8AC3E}">
        <p14:creationId xmlns:p14="http://schemas.microsoft.com/office/powerpoint/2010/main" val="2453528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7" y="0"/>
            <a:ext cx="10515600" cy="1325563"/>
          </a:xfrm>
        </p:spPr>
        <p:txBody>
          <a:bodyPr/>
          <a:lstStyle/>
          <a:p>
            <a:r>
              <a:rPr lang="de-DE" dirty="0"/>
              <a:t>Insekten: offenes Kreislauf</a:t>
            </a:r>
          </a:p>
        </p:txBody>
      </p:sp>
      <p:sp>
        <p:nvSpPr>
          <p:cNvPr id="3" name="Foliennummernplatzhalter 2"/>
          <p:cNvSpPr>
            <a:spLocks noGrp="1"/>
          </p:cNvSpPr>
          <p:nvPr>
            <p:ph type="sldNum" sz="quarter" idx="12"/>
          </p:nvPr>
        </p:nvSpPr>
        <p:spPr/>
        <p:txBody>
          <a:bodyPr/>
          <a:lstStyle/>
          <a:p>
            <a:fld id="{4EBDC376-7662-4146-8B06-94719C032E56}" type="slidenum">
              <a:rPr lang="de-DE" smtClean="0"/>
              <a:t>28</a:t>
            </a:fld>
            <a:endParaRPr lang="de-DE"/>
          </a:p>
        </p:txBody>
      </p:sp>
      <p:pic>
        <p:nvPicPr>
          <p:cNvPr id="4" name="Grafik 3"/>
          <p:cNvPicPr>
            <a:picLocks noChangeAspect="1"/>
          </p:cNvPicPr>
          <p:nvPr/>
        </p:nvPicPr>
        <p:blipFill>
          <a:blip r:embed="rId3"/>
          <a:stretch>
            <a:fillRect/>
          </a:stretch>
        </p:blipFill>
        <p:spPr>
          <a:xfrm>
            <a:off x="5684554" y="1668916"/>
            <a:ext cx="6170074" cy="4030436"/>
          </a:xfrm>
          <a:prstGeom prst="rect">
            <a:avLst/>
          </a:prstGeom>
        </p:spPr>
      </p:pic>
      <p:sp>
        <p:nvSpPr>
          <p:cNvPr id="5" name="Textfeld 4"/>
          <p:cNvSpPr txBox="1"/>
          <p:nvPr/>
        </p:nvSpPr>
        <p:spPr>
          <a:xfrm>
            <a:off x="979715" y="6169580"/>
            <a:ext cx="9538252" cy="369332"/>
          </a:xfrm>
          <a:prstGeom prst="rect">
            <a:avLst/>
          </a:prstGeom>
          <a:noFill/>
        </p:spPr>
        <p:txBody>
          <a:bodyPr wrap="none" rtlCol="0">
            <a:spAutoFit/>
          </a:bodyPr>
          <a:lstStyle/>
          <a:p>
            <a:r>
              <a:rPr lang="de-DE" dirty="0"/>
              <a:t>frauerlei.de                                                                                                                K. Schmidt-Nielsen, 1999</a:t>
            </a:r>
          </a:p>
        </p:txBody>
      </p:sp>
      <p:pic>
        <p:nvPicPr>
          <p:cNvPr id="6" name="Grafik 5"/>
          <p:cNvPicPr>
            <a:picLocks noChangeAspect="1"/>
          </p:cNvPicPr>
          <p:nvPr/>
        </p:nvPicPr>
        <p:blipFill rotWithShape="1">
          <a:blip r:embed="rId4" cstate="print">
            <a:extLst>
              <a:ext uri="{28A0092B-C50C-407E-A947-70E740481C1C}">
                <a14:useLocalDpi xmlns:a14="http://schemas.microsoft.com/office/drawing/2010/main" val="0"/>
              </a:ext>
            </a:extLst>
          </a:blip>
          <a:srcRect r="15208"/>
          <a:stretch/>
        </p:blipFill>
        <p:spPr>
          <a:xfrm>
            <a:off x="285603" y="1668916"/>
            <a:ext cx="5127493" cy="4030436"/>
          </a:xfrm>
          <a:prstGeom prst="rect">
            <a:avLst/>
          </a:prstGeom>
        </p:spPr>
      </p:pic>
      <p:pic>
        <p:nvPicPr>
          <p:cNvPr id="7" name="Grafik 6">
            <a:extLst>
              <a:ext uri="{FF2B5EF4-FFF2-40B4-BE49-F238E27FC236}">
                <a16:creationId xmlns:a16="http://schemas.microsoft.com/office/drawing/2014/main" id="{706210A3-F1B4-4C41-99A0-EC5FA74E0C78}"/>
              </a:ext>
            </a:extLst>
          </p:cNvPr>
          <p:cNvPicPr>
            <a:picLocks noChangeAspect="1"/>
          </p:cNvPicPr>
          <p:nvPr/>
        </p:nvPicPr>
        <p:blipFill>
          <a:blip r:embed="rId5"/>
          <a:stretch>
            <a:fillRect/>
          </a:stretch>
        </p:blipFill>
        <p:spPr>
          <a:xfrm>
            <a:off x="11146971" y="77409"/>
            <a:ext cx="962613" cy="1172161"/>
          </a:xfrm>
          <a:prstGeom prst="rect">
            <a:avLst/>
          </a:prstGeom>
        </p:spPr>
      </p:pic>
    </p:spTree>
    <p:extLst>
      <p:ext uri="{BB962C8B-B14F-4D97-AF65-F5344CB8AC3E}">
        <p14:creationId xmlns:p14="http://schemas.microsoft.com/office/powerpoint/2010/main" val="234233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707"/>
            <a:ext cx="10515600" cy="1325563"/>
          </a:xfrm>
        </p:spPr>
        <p:txBody>
          <a:bodyPr/>
          <a:lstStyle/>
          <a:p>
            <a:r>
              <a:rPr lang="de-DE" dirty="0"/>
              <a:t>Manteltiere: Bedeutung von Klappen</a:t>
            </a:r>
          </a:p>
        </p:txBody>
      </p:sp>
      <p:sp>
        <p:nvSpPr>
          <p:cNvPr id="3" name="Foliennummernplatzhalter 2"/>
          <p:cNvSpPr>
            <a:spLocks noGrp="1"/>
          </p:cNvSpPr>
          <p:nvPr>
            <p:ph type="sldNum" sz="quarter" idx="12"/>
          </p:nvPr>
        </p:nvSpPr>
        <p:spPr/>
        <p:txBody>
          <a:bodyPr/>
          <a:lstStyle/>
          <a:p>
            <a:fld id="{4EBDC376-7662-4146-8B06-94719C032E56}" type="slidenum">
              <a:rPr lang="de-DE" smtClean="0"/>
              <a:t>29</a:t>
            </a:fld>
            <a:endParaRPr lang="de-DE"/>
          </a:p>
        </p:txBody>
      </p:sp>
      <p:pic>
        <p:nvPicPr>
          <p:cNvPr id="5" name="Grafik 4"/>
          <p:cNvPicPr>
            <a:picLocks noChangeAspect="1"/>
          </p:cNvPicPr>
          <p:nvPr/>
        </p:nvPicPr>
        <p:blipFill>
          <a:blip r:embed="rId3"/>
          <a:stretch>
            <a:fillRect/>
          </a:stretch>
        </p:blipFill>
        <p:spPr>
          <a:xfrm>
            <a:off x="5514674" y="1326129"/>
            <a:ext cx="5839126" cy="4927601"/>
          </a:xfrm>
          <a:prstGeom prst="rect">
            <a:avLst/>
          </a:prstGeom>
        </p:spPr>
      </p:pic>
      <p:pic>
        <p:nvPicPr>
          <p:cNvPr id="6" name="Grafik 5">
            <a:extLst>
              <a:ext uri="{FF2B5EF4-FFF2-40B4-BE49-F238E27FC236}">
                <a16:creationId xmlns:a16="http://schemas.microsoft.com/office/drawing/2014/main" id="{9161278A-FF83-426F-A574-4088F6BC55CD}"/>
              </a:ext>
            </a:extLst>
          </p:cNvPr>
          <p:cNvPicPr>
            <a:picLocks noChangeAspect="1"/>
          </p:cNvPicPr>
          <p:nvPr/>
        </p:nvPicPr>
        <p:blipFill>
          <a:blip r:embed="rId4"/>
          <a:stretch>
            <a:fillRect/>
          </a:stretch>
        </p:blipFill>
        <p:spPr>
          <a:xfrm>
            <a:off x="11146971" y="77409"/>
            <a:ext cx="962613" cy="1172161"/>
          </a:xfrm>
          <a:prstGeom prst="rect">
            <a:avLst/>
          </a:prstGeom>
        </p:spPr>
      </p:pic>
      <p:cxnSp>
        <p:nvCxnSpPr>
          <p:cNvPr id="9" name="Gerader Verbinder 8">
            <a:extLst>
              <a:ext uri="{FF2B5EF4-FFF2-40B4-BE49-F238E27FC236}">
                <a16:creationId xmlns:a16="http://schemas.microsoft.com/office/drawing/2014/main" id="{B1243026-7BAE-49CB-9196-0CF2D4F8D44A}"/>
              </a:ext>
            </a:extLst>
          </p:cNvPr>
          <p:cNvCxnSpPr>
            <a:cxnSpLocks/>
          </p:cNvCxnSpPr>
          <p:nvPr/>
        </p:nvCxnSpPr>
        <p:spPr>
          <a:xfrm>
            <a:off x="5645302" y="4506686"/>
            <a:ext cx="1839686"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87A8E7CA-ECD4-421F-B927-0E51471E12F2}"/>
              </a:ext>
            </a:extLst>
          </p:cNvPr>
          <p:cNvCxnSpPr>
            <a:cxnSpLocks/>
          </p:cNvCxnSpPr>
          <p:nvPr/>
        </p:nvCxnSpPr>
        <p:spPr>
          <a:xfrm>
            <a:off x="5645302" y="4942115"/>
            <a:ext cx="1839686"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62AF526E-DBD9-4D7E-A8D3-08AD52C20157}"/>
              </a:ext>
            </a:extLst>
          </p:cNvPr>
          <p:cNvCxnSpPr>
            <a:cxnSpLocks/>
          </p:cNvCxnSpPr>
          <p:nvPr/>
        </p:nvCxnSpPr>
        <p:spPr>
          <a:xfrm>
            <a:off x="5645302" y="4735286"/>
            <a:ext cx="5632298"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1CDD8592-F77A-4951-8B9C-4DDA2CC8977D}"/>
              </a:ext>
            </a:extLst>
          </p:cNvPr>
          <p:cNvCxnSpPr>
            <a:cxnSpLocks/>
          </p:cNvCxnSpPr>
          <p:nvPr/>
        </p:nvCxnSpPr>
        <p:spPr>
          <a:xfrm>
            <a:off x="8127245" y="5159829"/>
            <a:ext cx="2007355"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pic>
        <p:nvPicPr>
          <p:cNvPr id="3074" name="Picture 2" descr="Manteltiere Fotos - Kostenlose und Royalty-Free Stock-Fotos von Dreamstime">
            <a:extLst>
              <a:ext uri="{FF2B5EF4-FFF2-40B4-BE49-F238E27FC236}">
                <a16:creationId xmlns:a16="http://schemas.microsoft.com/office/drawing/2014/main" id="{639CDB0D-347D-4E4A-A1F7-88F7C64209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429"/>
          <a:stretch/>
        </p:blipFill>
        <p:spPr bwMode="auto">
          <a:xfrm>
            <a:off x="914400" y="2391521"/>
            <a:ext cx="4110631" cy="3596802"/>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B234C205-1511-45FF-81E5-622D7B80D4D4}"/>
              </a:ext>
            </a:extLst>
          </p:cNvPr>
          <p:cNvSpPr txBox="1"/>
          <p:nvPr/>
        </p:nvSpPr>
        <p:spPr>
          <a:xfrm>
            <a:off x="914400" y="6007509"/>
            <a:ext cx="6221184" cy="246221"/>
          </a:xfrm>
          <a:prstGeom prst="rect">
            <a:avLst/>
          </a:prstGeom>
          <a:noFill/>
        </p:spPr>
        <p:txBody>
          <a:bodyPr wrap="square">
            <a:spAutoFit/>
          </a:bodyPr>
          <a:lstStyle/>
          <a:p>
            <a:r>
              <a:rPr lang="de-DE" sz="1000" dirty="0"/>
              <a:t>https://thumbs.dreamstime.com/b/manteltiere-12021423.jpg</a:t>
            </a:r>
          </a:p>
        </p:txBody>
      </p:sp>
    </p:spTree>
    <p:extLst>
      <p:ext uri="{BB962C8B-B14F-4D97-AF65-F5344CB8AC3E}">
        <p14:creationId xmlns:p14="http://schemas.microsoft.com/office/powerpoint/2010/main" val="347054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199E76-F47C-C808-FBAE-F15B2D37BFC9}"/>
              </a:ext>
            </a:extLst>
          </p:cNvPr>
          <p:cNvSpPr>
            <a:spLocks noGrp="1"/>
          </p:cNvSpPr>
          <p:nvPr>
            <p:ph type="title"/>
          </p:nvPr>
        </p:nvSpPr>
        <p:spPr>
          <a:xfrm>
            <a:off x="303144" y="1967266"/>
            <a:ext cx="2628900" cy="2547257"/>
          </a:xfrm>
          <a:solidFill>
            <a:schemeClr val="tx1">
              <a:lumMod val="65000"/>
              <a:lumOff val="35000"/>
            </a:schemeClr>
          </a:solidFill>
        </p:spPr>
        <p:txBody>
          <a:bodyPr vert="horz" lIns="91440" tIns="45720" rIns="91440" bIns="45720" rtlCol="0" anchor="ctr">
            <a:normAutofit/>
          </a:bodyPr>
          <a:lstStyle/>
          <a:p>
            <a:pPr algn="ctr"/>
            <a:br>
              <a:rPr lang="en-US" sz="3300" kern="1200" dirty="0">
                <a:solidFill>
                  <a:srgbClr val="FFFFFF"/>
                </a:solidFill>
                <a:latin typeface="+mj-lt"/>
                <a:ea typeface="+mj-ea"/>
                <a:cs typeface="+mj-cs"/>
              </a:rPr>
            </a:br>
            <a:r>
              <a:rPr lang="en-US" sz="3300" kern="1200" dirty="0" err="1">
                <a:solidFill>
                  <a:srgbClr val="FFFFFF"/>
                </a:solidFill>
                <a:latin typeface="+mj-lt"/>
                <a:ea typeface="+mj-ea"/>
                <a:cs typeface="+mj-cs"/>
              </a:rPr>
              <a:t>Laborführung</a:t>
            </a:r>
            <a:r>
              <a:rPr lang="en-US" sz="3300" kern="1200" dirty="0">
                <a:solidFill>
                  <a:srgbClr val="FFFFFF"/>
                </a:solidFill>
                <a:latin typeface="+mj-lt"/>
                <a:ea typeface="+mj-ea"/>
                <a:cs typeface="+mj-cs"/>
              </a:rPr>
              <a:t> 14.5. </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10 </a:t>
            </a:r>
            <a:r>
              <a:rPr lang="en-US" sz="3300" kern="1200" dirty="0" err="1">
                <a:solidFill>
                  <a:srgbClr val="FFFFFF"/>
                </a:solidFill>
                <a:latin typeface="+mj-lt"/>
                <a:ea typeface="+mj-ea"/>
                <a:cs typeface="+mj-cs"/>
              </a:rPr>
              <a:t>Uhr</a:t>
            </a:r>
            <a:r>
              <a:rPr lang="en-US" sz="3300" kern="1200" dirty="0">
                <a:solidFill>
                  <a:srgbClr val="FFFFFF"/>
                </a:solidFill>
                <a:latin typeface="+mj-lt"/>
                <a:ea typeface="+mj-ea"/>
                <a:cs typeface="+mj-cs"/>
              </a:rPr>
              <a:t> 15</a:t>
            </a:r>
          </a:p>
        </p:txBody>
      </p:sp>
      <p:pic>
        <p:nvPicPr>
          <p:cNvPr id="1026" name="Picture 2">
            <a:extLst>
              <a:ext uri="{FF2B5EF4-FFF2-40B4-BE49-F238E27FC236}">
                <a16:creationId xmlns:a16="http://schemas.microsoft.com/office/drawing/2014/main" id="{DBB55265-AB00-44E1-3EB3-8DB1C56A651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337313" y="777316"/>
            <a:ext cx="5589821" cy="58076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liennummernplatzhalter 3">
            <a:extLst>
              <a:ext uri="{FF2B5EF4-FFF2-40B4-BE49-F238E27FC236}">
                <a16:creationId xmlns:a16="http://schemas.microsoft.com/office/drawing/2014/main" id="{F7E8D7A9-1245-740A-F6B1-81DCA24D370C}"/>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C6E05448-C963-4910-96F2-13A1B15C893E}" type="slidenum">
              <a:rPr lang="en-US">
                <a:solidFill>
                  <a:schemeClr val="tx1">
                    <a:alpha val="80000"/>
                  </a:schemeClr>
                </a:solidFill>
              </a:rPr>
              <a:pPr>
                <a:spcAft>
                  <a:spcPts val="600"/>
                </a:spcAft>
              </a:pPr>
              <a:t>3</a:t>
            </a:fld>
            <a:endParaRPr lang="en-US">
              <a:solidFill>
                <a:schemeClr val="tx1">
                  <a:alpha val="80000"/>
                </a:schemeClr>
              </a:solidFill>
            </a:endParaRPr>
          </a:p>
        </p:txBody>
      </p:sp>
      <p:sp>
        <p:nvSpPr>
          <p:cNvPr id="3" name="Titel 1">
            <a:extLst>
              <a:ext uri="{FF2B5EF4-FFF2-40B4-BE49-F238E27FC236}">
                <a16:creationId xmlns:a16="http://schemas.microsoft.com/office/drawing/2014/main" id="{AB3645AE-A62A-7813-1893-12A14586721E}"/>
              </a:ext>
            </a:extLst>
          </p:cNvPr>
          <p:cNvSpPr txBox="1">
            <a:spLocks/>
          </p:cNvSpPr>
          <p:nvPr/>
        </p:nvSpPr>
        <p:spPr>
          <a:xfrm>
            <a:off x="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chemeClr val="tx1">
                    <a:lumMod val="75000"/>
                    <a:lumOff val="25000"/>
                  </a:schemeClr>
                </a:solidFill>
              </a:rPr>
              <a:t>ICM </a:t>
            </a:r>
            <a:r>
              <a:rPr lang="en-GB" sz="3600" b="1" dirty="0" err="1">
                <a:solidFill>
                  <a:schemeClr val="tx1">
                    <a:lumMod val="75000"/>
                    <a:lumOff val="25000"/>
                  </a:schemeClr>
                </a:solidFill>
              </a:rPr>
              <a:t>Besuch</a:t>
            </a:r>
            <a:endParaRPr lang="en-GB" sz="3600" b="1" dirty="0">
              <a:solidFill>
                <a:schemeClr val="tx1">
                  <a:lumMod val="75000"/>
                  <a:lumOff val="25000"/>
                </a:schemeClr>
              </a:solidFill>
            </a:endParaRPr>
          </a:p>
        </p:txBody>
      </p:sp>
      <p:sp>
        <p:nvSpPr>
          <p:cNvPr id="5" name="Textfeld 4">
            <a:extLst>
              <a:ext uri="{FF2B5EF4-FFF2-40B4-BE49-F238E27FC236}">
                <a16:creationId xmlns:a16="http://schemas.microsoft.com/office/drawing/2014/main" id="{83DFB695-C934-0909-25D0-F63C6ADF6D95}"/>
              </a:ext>
            </a:extLst>
          </p:cNvPr>
          <p:cNvSpPr txBox="1"/>
          <p:nvPr/>
        </p:nvSpPr>
        <p:spPr>
          <a:xfrm>
            <a:off x="3344517" y="1709530"/>
            <a:ext cx="1410707" cy="2862322"/>
          </a:xfrm>
          <a:prstGeom prst="rect">
            <a:avLst/>
          </a:prstGeom>
          <a:noFill/>
        </p:spPr>
        <p:txBody>
          <a:bodyPr wrap="none" rtlCol="0">
            <a:spAutoFit/>
          </a:bodyPr>
          <a:lstStyle/>
          <a:p>
            <a:r>
              <a:rPr lang="de-DE" dirty="0"/>
              <a:t>Tel. 553801</a:t>
            </a:r>
          </a:p>
          <a:p>
            <a:endParaRPr lang="de-DE" dirty="0"/>
          </a:p>
          <a:p>
            <a:endParaRPr lang="de-DE" dirty="0"/>
          </a:p>
          <a:p>
            <a:r>
              <a:rPr lang="de-DE" dirty="0"/>
              <a:t>Forum IV</a:t>
            </a:r>
          </a:p>
          <a:p>
            <a:endParaRPr lang="de-DE" dirty="0"/>
          </a:p>
          <a:p>
            <a:endParaRPr lang="de-DE" dirty="0"/>
          </a:p>
          <a:p>
            <a:r>
              <a:rPr lang="de-DE" dirty="0"/>
              <a:t>Bibliothek</a:t>
            </a:r>
          </a:p>
          <a:p>
            <a:endParaRPr lang="de-DE" dirty="0"/>
          </a:p>
          <a:p>
            <a:endParaRPr lang="de-DE" dirty="0"/>
          </a:p>
          <a:p>
            <a:r>
              <a:rPr lang="de-DE" dirty="0"/>
              <a:t>Lehrgebäude</a:t>
            </a:r>
          </a:p>
        </p:txBody>
      </p:sp>
      <p:cxnSp>
        <p:nvCxnSpPr>
          <p:cNvPr id="7" name="Gerade Verbindung mit Pfeil 6">
            <a:extLst>
              <a:ext uri="{FF2B5EF4-FFF2-40B4-BE49-F238E27FC236}">
                <a16:creationId xmlns:a16="http://schemas.microsoft.com/office/drawing/2014/main" id="{272B2535-6B12-64B1-8D40-C2A8F6479B42}"/>
              </a:ext>
            </a:extLst>
          </p:cNvPr>
          <p:cNvCxnSpPr/>
          <p:nvPr/>
        </p:nvCxnSpPr>
        <p:spPr>
          <a:xfrm>
            <a:off x="4323522" y="2728291"/>
            <a:ext cx="1500808" cy="606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E79B5AEB-CFAC-D798-EAF8-4A850388295C}"/>
              </a:ext>
            </a:extLst>
          </p:cNvPr>
          <p:cNvCxnSpPr>
            <a:cxnSpLocks/>
          </p:cNvCxnSpPr>
          <p:nvPr/>
        </p:nvCxnSpPr>
        <p:spPr>
          <a:xfrm>
            <a:off x="4452730" y="3563178"/>
            <a:ext cx="1729409" cy="447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B1515A9E-6A23-F024-3F79-BA8CB0945FA6}"/>
              </a:ext>
            </a:extLst>
          </p:cNvPr>
          <p:cNvCxnSpPr>
            <a:cxnSpLocks/>
          </p:cNvCxnSpPr>
          <p:nvPr/>
        </p:nvCxnSpPr>
        <p:spPr>
          <a:xfrm flipV="1">
            <a:off x="4581938" y="3930852"/>
            <a:ext cx="1600201" cy="4672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196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515600" cy="1325563"/>
          </a:xfrm>
        </p:spPr>
        <p:txBody>
          <a:bodyPr>
            <a:normAutofit/>
          </a:bodyPr>
          <a:lstStyle/>
          <a:p>
            <a:r>
              <a:rPr lang="de-DE" dirty="0"/>
              <a:t>Entwicklung des Kreislaufes: Rundmäuler (z.B. Neunaugen), einfache Fische</a:t>
            </a:r>
          </a:p>
        </p:txBody>
      </p:sp>
      <p:sp>
        <p:nvSpPr>
          <p:cNvPr id="3" name="Foliennummernplatzhalter 2"/>
          <p:cNvSpPr>
            <a:spLocks noGrp="1"/>
          </p:cNvSpPr>
          <p:nvPr>
            <p:ph type="sldNum" sz="quarter" idx="12"/>
          </p:nvPr>
        </p:nvSpPr>
        <p:spPr/>
        <p:txBody>
          <a:bodyPr/>
          <a:lstStyle/>
          <a:p>
            <a:fld id="{4EBDC376-7662-4146-8B06-94719C032E56}" type="slidenum">
              <a:rPr lang="de-DE" smtClean="0"/>
              <a:t>30</a:t>
            </a:fld>
            <a:endParaRPr lang="de-DE"/>
          </a:p>
        </p:txBody>
      </p:sp>
      <p:pic>
        <p:nvPicPr>
          <p:cNvPr id="6" name="Grafik 5">
            <a:extLst>
              <a:ext uri="{FF2B5EF4-FFF2-40B4-BE49-F238E27FC236}">
                <a16:creationId xmlns:a16="http://schemas.microsoft.com/office/drawing/2014/main" id="{9382AD36-7C5A-4495-899E-EADA1948F8D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4098" name="Picture 2" descr="Fairbanks in Alaska: Blutsaugende Fische fallen vom Himmel">
            <a:extLst>
              <a:ext uri="{FF2B5EF4-FFF2-40B4-BE49-F238E27FC236}">
                <a16:creationId xmlns:a16="http://schemas.microsoft.com/office/drawing/2014/main" id="{8D522CCF-DB81-43AC-9AE1-EE4E24AC58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3465" y="1651963"/>
            <a:ext cx="7154637" cy="4024483"/>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5C0965ED-8703-4298-AFD3-01B0132276D3}"/>
              </a:ext>
            </a:extLst>
          </p:cNvPr>
          <p:cNvSpPr txBox="1"/>
          <p:nvPr/>
        </p:nvSpPr>
        <p:spPr>
          <a:xfrm>
            <a:off x="3253465" y="5793693"/>
            <a:ext cx="6221184" cy="400110"/>
          </a:xfrm>
          <a:prstGeom prst="rect">
            <a:avLst/>
          </a:prstGeom>
          <a:noFill/>
        </p:spPr>
        <p:txBody>
          <a:bodyPr wrap="square">
            <a:spAutoFit/>
          </a:bodyPr>
          <a:lstStyle/>
          <a:p>
            <a:r>
              <a:rPr lang="de-DE" sz="1000" dirty="0"/>
              <a:t>https://bilder.t-online.de/b/74/36/59/04/id_74365904/tid_da/neunaugen-sind-im-us-bundesstaat-alaska-an-untypischen-orten-aufgefunden-worden-.jpg</a:t>
            </a:r>
          </a:p>
        </p:txBody>
      </p:sp>
      <p:sp>
        <p:nvSpPr>
          <p:cNvPr id="7" name="Textfeld 6">
            <a:extLst>
              <a:ext uri="{FF2B5EF4-FFF2-40B4-BE49-F238E27FC236}">
                <a16:creationId xmlns:a16="http://schemas.microsoft.com/office/drawing/2014/main" id="{EA7F6FF0-27FB-412C-B831-F8C4125276D9}"/>
              </a:ext>
            </a:extLst>
          </p:cNvPr>
          <p:cNvSpPr txBox="1"/>
          <p:nvPr/>
        </p:nvSpPr>
        <p:spPr>
          <a:xfrm>
            <a:off x="454477" y="1651963"/>
            <a:ext cx="4256315" cy="369332"/>
          </a:xfrm>
          <a:prstGeom prst="rect">
            <a:avLst/>
          </a:prstGeom>
          <a:noFill/>
        </p:spPr>
        <p:txBody>
          <a:bodyPr wrap="square" rtlCol="0">
            <a:spAutoFit/>
          </a:bodyPr>
          <a:lstStyle/>
          <a:p>
            <a:r>
              <a:rPr lang="de-DE" dirty="0"/>
              <a:t>7 Paar Kiementaschen</a:t>
            </a:r>
          </a:p>
        </p:txBody>
      </p:sp>
    </p:spTree>
    <p:extLst>
      <p:ext uri="{BB962C8B-B14F-4D97-AF65-F5344CB8AC3E}">
        <p14:creationId xmlns:p14="http://schemas.microsoft.com/office/powerpoint/2010/main" val="3107849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515600" cy="1325563"/>
          </a:xfrm>
        </p:spPr>
        <p:txBody>
          <a:bodyPr>
            <a:normAutofit/>
          </a:bodyPr>
          <a:lstStyle/>
          <a:p>
            <a:r>
              <a:rPr lang="de-DE" dirty="0"/>
              <a:t>Entwicklung des Kreislaufes: Rundmäuler (z.B. Neunaugen</a:t>
            </a:r>
          </a:p>
        </p:txBody>
      </p:sp>
      <p:sp>
        <p:nvSpPr>
          <p:cNvPr id="3" name="Foliennummernplatzhalter 2"/>
          <p:cNvSpPr>
            <a:spLocks noGrp="1"/>
          </p:cNvSpPr>
          <p:nvPr>
            <p:ph type="sldNum" sz="quarter" idx="12"/>
          </p:nvPr>
        </p:nvSpPr>
        <p:spPr/>
        <p:txBody>
          <a:bodyPr/>
          <a:lstStyle/>
          <a:p>
            <a:fld id="{4EBDC376-7662-4146-8B06-94719C032E56}" type="slidenum">
              <a:rPr lang="de-DE" smtClean="0"/>
              <a:t>31</a:t>
            </a:fld>
            <a:endParaRPr lang="de-DE"/>
          </a:p>
        </p:txBody>
      </p:sp>
      <p:pic>
        <p:nvPicPr>
          <p:cNvPr id="4" name="Grafik 3"/>
          <p:cNvPicPr>
            <a:picLocks noChangeAspect="1"/>
          </p:cNvPicPr>
          <p:nvPr/>
        </p:nvPicPr>
        <p:blipFill>
          <a:blip r:embed="rId3"/>
          <a:stretch>
            <a:fillRect/>
          </a:stretch>
        </p:blipFill>
        <p:spPr>
          <a:xfrm>
            <a:off x="5595257" y="735797"/>
            <a:ext cx="3637229" cy="5985678"/>
          </a:xfrm>
          <a:prstGeom prst="rect">
            <a:avLst/>
          </a:prstGeom>
        </p:spPr>
      </p:pic>
      <p:pic>
        <p:nvPicPr>
          <p:cNvPr id="6" name="Grafik 5">
            <a:extLst>
              <a:ext uri="{FF2B5EF4-FFF2-40B4-BE49-F238E27FC236}">
                <a16:creationId xmlns:a16="http://schemas.microsoft.com/office/drawing/2014/main" id="{9382AD36-7C5A-4495-899E-EADA1948F8DE}"/>
              </a:ext>
            </a:extLst>
          </p:cNvPr>
          <p:cNvPicPr>
            <a:picLocks noChangeAspect="1"/>
          </p:cNvPicPr>
          <p:nvPr/>
        </p:nvPicPr>
        <p:blipFill>
          <a:blip r:embed="rId4"/>
          <a:stretch>
            <a:fillRect/>
          </a:stretch>
        </p:blipFill>
        <p:spPr>
          <a:xfrm>
            <a:off x="11146971" y="77409"/>
            <a:ext cx="962613" cy="1172161"/>
          </a:xfrm>
          <a:prstGeom prst="rect">
            <a:avLst/>
          </a:prstGeom>
        </p:spPr>
      </p:pic>
      <p:sp>
        <p:nvSpPr>
          <p:cNvPr id="5" name="Textfeld 4">
            <a:extLst>
              <a:ext uri="{FF2B5EF4-FFF2-40B4-BE49-F238E27FC236}">
                <a16:creationId xmlns:a16="http://schemas.microsoft.com/office/drawing/2014/main" id="{C9FA6E15-4875-4E45-BF7E-161AC26B3931}"/>
              </a:ext>
            </a:extLst>
          </p:cNvPr>
          <p:cNvSpPr txBox="1"/>
          <p:nvPr/>
        </p:nvSpPr>
        <p:spPr>
          <a:xfrm>
            <a:off x="1590716" y="2917626"/>
            <a:ext cx="2906485" cy="923330"/>
          </a:xfrm>
          <a:prstGeom prst="rect">
            <a:avLst/>
          </a:prstGeom>
          <a:noFill/>
        </p:spPr>
        <p:txBody>
          <a:bodyPr wrap="square" rtlCol="0">
            <a:spAutoFit/>
          </a:bodyPr>
          <a:lstStyle/>
          <a:p>
            <a:pPr marL="285750" indent="-285750">
              <a:buFont typeface="Arial" panose="020B0604020202020204" pitchFamily="34" charset="0"/>
              <a:buChar char="•"/>
            </a:pPr>
            <a:r>
              <a:rPr lang="de-DE" dirty="0"/>
              <a:t>halboffenes System</a:t>
            </a:r>
          </a:p>
          <a:p>
            <a:pPr marL="285750" indent="-285750">
              <a:buFont typeface="Arial" panose="020B0604020202020204" pitchFamily="34" charset="0"/>
              <a:buChar char="•"/>
            </a:pPr>
            <a:r>
              <a:rPr lang="de-DE" dirty="0"/>
              <a:t>Herz + Hilfsherzen</a:t>
            </a:r>
          </a:p>
          <a:p>
            <a:pPr marL="285750" indent="-285750">
              <a:buFont typeface="Arial" panose="020B0604020202020204" pitchFamily="34" charset="0"/>
              <a:buChar char="•"/>
            </a:pPr>
            <a:r>
              <a:rPr lang="de-DE" dirty="0"/>
              <a:t>pumpende Kiemen</a:t>
            </a:r>
          </a:p>
        </p:txBody>
      </p:sp>
      <p:sp>
        <p:nvSpPr>
          <p:cNvPr id="7" name="Textfeld 6">
            <a:extLst>
              <a:ext uri="{FF2B5EF4-FFF2-40B4-BE49-F238E27FC236}">
                <a16:creationId xmlns:a16="http://schemas.microsoft.com/office/drawing/2014/main" id="{54C78727-3B82-44B5-B7A7-11D6F75941F5}"/>
              </a:ext>
            </a:extLst>
          </p:cNvPr>
          <p:cNvSpPr txBox="1"/>
          <p:nvPr/>
        </p:nvSpPr>
        <p:spPr>
          <a:xfrm>
            <a:off x="8926286" y="1064904"/>
            <a:ext cx="1905000" cy="369332"/>
          </a:xfrm>
          <a:prstGeom prst="rect">
            <a:avLst/>
          </a:prstGeom>
          <a:noFill/>
        </p:spPr>
        <p:txBody>
          <a:bodyPr wrap="square" rtlCol="0">
            <a:spAutoFit/>
          </a:bodyPr>
          <a:lstStyle/>
          <a:p>
            <a:r>
              <a:rPr lang="de-DE" dirty="0"/>
              <a:t>Kiemen</a:t>
            </a:r>
          </a:p>
        </p:txBody>
      </p:sp>
      <p:sp>
        <p:nvSpPr>
          <p:cNvPr id="8" name="Textfeld 7">
            <a:extLst>
              <a:ext uri="{FF2B5EF4-FFF2-40B4-BE49-F238E27FC236}">
                <a16:creationId xmlns:a16="http://schemas.microsoft.com/office/drawing/2014/main" id="{EF723E21-8916-4216-8B88-B03752FC627E}"/>
              </a:ext>
            </a:extLst>
          </p:cNvPr>
          <p:cNvSpPr txBox="1"/>
          <p:nvPr/>
        </p:nvSpPr>
        <p:spPr>
          <a:xfrm>
            <a:off x="8921543" y="5878345"/>
            <a:ext cx="1905000" cy="369332"/>
          </a:xfrm>
          <a:prstGeom prst="rect">
            <a:avLst/>
          </a:prstGeom>
          <a:noFill/>
        </p:spPr>
        <p:txBody>
          <a:bodyPr wrap="square" rtlCol="0">
            <a:spAutoFit/>
          </a:bodyPr>
          <a:lstStyle/>
          <a:p>
            <a:r>
              <a:rPr lang="de-DE" dirty="0"/>
              <a:t>Körperkapillaren</a:t>
            </a:r>
          </a:p>
        </p:txBody>
      </p:sp>
    </p:spTree>
    <p:extLst>
      <p:ext uri="{BB962C8B-B14F-4D97-AF65-F5344CB8AC3E}">
        <p14:creationId xmlns:p14="http://schemas.microsoft.com/office/powerpoint/2010/main" val="4109803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098" y="707"/>
            <a:ext cx="10515600" cy="1325563"/>
          </a:xfrm>
        </p:spPr>
        <p:txBody>
          <a:bodyPr/>
          <a:lstStyle/>
          <a:p>
            <a:r>
              <a:rPr lang="de-DE" dirty="0"/>
              <a:t>Neunaugen: Blattfederprinzip</a:t>
            </a:r>
          </a:p>
        </p:txBody>
      </p:sp>
      <p:sp>
        <p:nvSpPr>
          <p:cNvPr id="3" name="Foliennummernplatzhalter 2"/>
          <p:cNvSpPr>
            <a:spLocks noGrp="1"/>
          </p:cNvSpPr>
          <p:nvPr>
            <p:ph type="sldNum" sz="quarter" idx="12"/>
          </p:nvPr>
        </p:nvSpPr>
        <p:spPr/>
        <p:txBody>
          <a:bodyPr/>
          <a:lstStyle/>
          <a:p>
            <a:fld id="{4EBDC376-7662-4146-8B06-94719C032E56}" type="slidenum">
              <a:rPr lang="de-DE" smtClean="0"/>
              <a:t>32</a:t>
            </a:fld>
            <a:endParaRPr lang="de-DE"/>
          </a:p>
        </p:txBody>
      </p:sp>
      <p:pic>
        <p:nvPicPr>
          <p:cNvPr id="7" name="Grafik 6"/>
          <p:cNvPicPr>
            <a:picLocks noChangeAspect="1"/>
          </p:cNvPicPr>
          <p:nvPr/>
        </p:nvPicPr>
        <p:blipFill>
          <a:blip r:embed="rId3"/>
          <a:stretch>
            <a:fillRect/>
          </a:stretch>
        </p:blipFill>
        <p:spPr>
          <a:xfrm>
            <a:off x="5404838" y="1326270"/>
            <a:ext cx="6353290" cy="4680000"/>
          </a:xfrm>
          <a:prstGeom prst="rect">
            <a:avLst/>
          </a:prstGeom>
        </p:spPr>
      </p:pic>
      <p:pic>
        <p:nvPicPr>
          <p:cNvPr id="6" name="Grafik 5">
            <a:extLst>
              <a:ext uri="{FF2B5EF4-FFF2-40B4-BE49-F238E27FC236}">
                <a16:creationId xmlns:a16="http://schemas.microsoft.com/office/drawing/2014/main" id="{AE7E378B-4310-4E12-A5E5-BE6F8CB7FD3C}"/>
              </a:ext>
            </a:extLst>
          </p:cNvPr>
          <p:cNvPicPr>
            <a:picLocks noChangeAspect="1"/>
          </p:cNvPicPr>
          <p:nvPr/>
        </p:nvPicPr>
        <p:blipFill>
          <a:blip r:embed="rId4"/>
          <a:stretch>
            <a:fillRect/>
          </a:stretch>
        </p:blipFill>
        <p:spPr>
          <a:xfrm>
            <a:off x="11146971" y="77409"/>
            <a:ext cx="962613" cy="1172161"/>
          </a:xfrm>
          <a:prstGeom prst="rect">
            <a:avLst/>
          </a:prstGeom>
        </p:spPr>
      </p:pic>
      <p:sp>
        <p:nvSpPr>
          <p:cNvPr id="4" name="Textfeld 3">
            <a:extLst>
              <a:ext uri="{FF2B5EF4-FFF2-40B4-BE49-F238E27FC236}">
                <a16:creationId xmlns:a16="http://schemas.microsoft.com/office/drawing/2014/main" id="{98FDC99C-B152-4051-9087-408373E42A0E}"/>
              </a:ext>
            </a:extLst>
          </p:cNvPr>
          <p:cNvSpPr txBox="1"/>
          <p:nvPr/>
        </p:nvSpPr>
        <p:spPr>
          <a:xfrm>
            <a:off x="626008" y="2650607"/>
            <a:ext cx="4778830" cy="2308324"/>
          </a:xfrm>
          <a:prstGeom prst="rect">
            <a:avLst/>
          </a:prstGeom>
          <a:noFill/>
        </p:spPr>
        <p:txBody>
          <a:bodyPr wrap="square" rtlCol="0">
            <a:spAutoFit/>
          </a:bodyPr>
          <a:lstStyle/>
          <a:p>
            <a:r>
              <a:rPr lang="de-DE" b="1" dirty="0" err="1"/>
              <a:t>Kaudalherz</a:t>
            </a:r>
            <a:r>
              <a:rPr lang="de-DE" b="1" dirty="0"/>
              <a:t> (Hilfsherz in Schwanzregion)</a:t>
            </a:r>
          </a:p>
          <a:p>
            <a:endParaRPr lang="de-DE" dirty="0"/>
          </a:p>
          <a:p>
            <a:r>
              <a:rPr lang="de-DE" dirty="0"/>
              <a:t>Knorpel wirkt wie Blattfeder (Energiespeicher)</a:t>
            </a:r>
          </a:p>
          <a:p>
            <a:endParaRPr lang="de-DE" dirty="0"/>
          </a:p>
          <a:p>
            <a:r>
              <a:rPr lang="de-DE" dirty="0"/>
              <a:t>Kontraktion: Füllung</a:t>
            </a:r>
          </a:p>
          <a:p>
            <a:r>
              <a:rPr lang="de-DE" dirty="0"/>
              <a:t>Relaxation:    Auswurf</a:t>
            </a:r>
          </a:p>
          <a:p>
            <a:r>
              <a:rPr lang="de-DE" dirty="0"/>
              <a:t>-&gt; umgekehrtes Prinzip als bei allen anderen Herzen</a:t>
            </a:r>
          </a:p>
        </p:txBody>
      </p:sp>
    </p:spTree>
    <p:extLst>
      <p:ext uri="{BB962C8B-B14F-4D97-AF65-F5344CB8AC3E}">
        <p14:creationId xmlns:p14="http://schemas.microsoft.com/office/powerpoint/2010/main" val="3333616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707"/>
            <a:ext cx="10515600" cy="1325563"/>
          </a:xfrm>
        </p:spPr>
        <p:txBody>
          <a:bodyPr/>
          <a:lstStyle/>
          <a:p>
            <a:r>
              <a:rPr lang="de-DE" dirty="0"/>
              <a:t>Fische: Eine Herzkammer, geschlossener Kreislauf</a:t>
            </a:r>
          </a:p>
        </p:txBody>
      </p:sp>
      <p:sp>
        <p:nvSpPr>
          <p:cNvPr id="3" name="Foliennummernplatzhalter 2"/>
          <p:cNvSpPr>
            <a:spLocks noGrp="1"/>
          </p:cNvSpPr>
          <p:nvPr>
            <p:ph type="sldNum" sz="quarter" idx="12"/>
          </p:nvPr>
        </p:nvSpPr>
        <p:spPr/>
        <p:txBody>
          <a:bodyPr/>
          <a:lstStyle/>
          <a:p>
            <a:fld id="{4EBDC376-7662-4146-8B06-94719C032E56}" type="slidenum">
              <a:rPr lang="de-DE" smtClean="0"/>
              <a:t>33</a:t>
            </a:fld>
            <a:endParaRPr lang="de-DE"/>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557" y="2685208"/>
            <a:ext cx="4320000" cy="2880000"/>
          </a:xfrm>
          <a:prstGeom prst="rect">
            <a:avLst/>
          </a:prstGeom>
        </p:spPr>
      </p:pic>
      <p:pic>
        <p:nvPicPr>
          <p:cNvPr id="6" name="Grafik 5">
            <a:extLst>
              <a:ext uri="{FF2B5EF4-FFF2-40B4-BE49-F238E27FC236}">
                <a16:creationId xmlns:a16="http://schemas.microsoft.com/office/drawing/2014/main" id="{8F44B88C-6FD5-4C58-BC03-405C40141BEA}"/>
              </a:ext>
            </a:extLst>
          </p:cNvPr>
          <p:cNvPicPr>
            <a:picLocks noChangeAspect="1"/>
          </p:cNvPicPr>
          <p:nvPr/>
        </p:nvPicPr>
        <p:blipFill>
          <a:blip r:embed="rId4"/>
          <a:stretch>
            <a:fillRect/>
          </a:stretch>
        </p:blipFill>
        <p:spPr>
          <a:xfrm>
            <a:off x="11146971" y="77409"/>
            <a:ext cx="962613" cy="1172161"/>
          </a:xfrm>
          <a:prstGeom prst="rect">
            <a:avLst/>
          </a:prstGeom>
        </p:spPr>
      </p:pic>
      <p:pic>
        <p:nvPicPr>
          <p:cNvPr id="7" name="Grafik 6">
            <a:extLst>
              <a:ext uri="{FF2B5EF4-FFF2-40B4-BE49-F238E27FC236}">
                <a16:creationId xmlns:a16="http://schemas.microsoft.com/office/drawing/2014/main" id="{274BB9D0-CF34-4EC6-ADFA-CB31A2AF9AC3}"/>
              </a:ext>
            </a:extLst>
          </p:cNvPr>
          <p:cNvPicPr>
            <a:picLocks noChangeAspect="1"/>
          </p:cNvPicPr>
          <p:nvPr/>
        </p:nvPicPr>
        <p:blipFill>
          <a:blip r:embed="rId5"/>
          <a:stretch>
            <a:fillRect/>
          </a:stretch>
        </p:blipFill>
        <p:spPr>
          <a:xfrm>
            <a:off x="7150137" y="1198215"/>
            <a:ext cx="2612579" cy="5158135"/>
          </a:xfrm>
          <a:prstGeom prst="rect">
            <a:avLst/>
          </a:prstGeom>
        </p:spPr>
      </p:pic>
    </p:spTree>
    <p:extLst>
      <p:ext uri="{BB962C8B-B14F-4D97-AF65-F5344CB8AC3E}">
        <p14:creationId xmlns:p14="http://schemas.microsoft.com/office/powerpoint/2010/main" val="101759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707"/>
            <a:ext cx="10515600" cy="1325563"/>
          </a:xfrm>
        </p:spPr>
        <p:txBody>
          <a:bodyPr/>
          <a:lstStyle/>
          <a:p>
            <a:r>
              <a:rPr lang="de-DE" dirty="0"/>
              <a:t>Fische: Thunfisch - Wärmetauscher</a:t>
            </a:r>
          </a:p>
        </p:txBody>
      </p:sp>
      <p:sp>
        <p:nvSpPr>
          <p:cNvPr id="3" name="Foliennummernplatzhalter 2"/>
          <p:cNvSpPr>
            <a:spLocks noGrp="1"/>
          </p:cNvSpPr>
          <p:nvPr>
            <p:ph type="sldNum" sz="quarter" idx="12"/>
          </p:nvPr>
        </p:nvSpPr>
        <p:spPr/>
        <p:txBody>
          <a:bodyPr/>
          <a:lstStyle/>
          <a:p>
            <a:fld id="{4EBDC376-7662-4146-8B06-94719C032E56}" type="slidenum">
              <a:rPr lang="de-DE" smtClean="0"/>
              <a:t>34</a:t>
            </a:fld>
            <a:endParaRPr lang="de-DE"/>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87" y="2539130"/>
            <a:ext cx="6150723" cy="3034356"/>
          </a:xfrm>
          <a:prstGeom prst="rect">
            <a:avLst/>
          </a:prstGeom>
        </p:spPr>
      </p:pic>
      <p:pic>
        <p:nvPicPr>
          <p:cNvPr id="5" name="Grafik 4"/>
          <p:cNvPicPr>
            <a:picLocks noChangeAspect="1"/>
          </p:cNvPicPr>
          <p:nvPr/>
        </p:nvPicPr>
        <p:blipFill>
          <a:blip r:embed="rId4"/>
          <a:stretch>
            <a:fillRect/>
          </a:stretch>
        </p:blipFill>
        <p:spPr>
          <a:xfrm>
            <a:off x="6096000" y="1489528"/>
            <a:ext cx="6053490" cy="4680000"/>
          </a:xfrm>
          <a:prstGeom prst="rect">
            <a:avLst/>
          </a:prstGeom>
        </p:spPr>
      </p:pic>
      <p:pic>
        <p:nvPicPr>
          <p:cNvPr id="6" name="Grafik 5">
            <a:extLst>
              <a:ext uri="{FF2B5EF4-FFF2-40B4-BE49-F238E27FC236}">
                <a16:creationId xmlns:a16="http://schemas.microsoft.com/office/drawing/2014/main" id="{00F16489-C635-41E7-825B-CFE5FCFAF5CF}"/>
              </a:ext>
            </a:extLst>
          </p:cNvPr>
          <p:cNvPicPr>
            <a:picLocks noChangeAspect="1"/>
          </p:cNvPicPr>
          <p:nvPr/>
        </p:nvPicPr>
        <p:blipFill>
          <a:blip r:embed="rId5"/>
          <a:stretch>
            <a:fillRect/>
          </a:stretch>
        </p:blipFill>
        <p:spPr>
          <a:xfrm>
            <a:off x="11146971" y="77409"/>
            <a:ext cx="962613" cy="1172161"/>
          </a:xfrm>
          <a:prstGeom prst="rect">
            <a:avLst/>
          </a:prstGeom>
        </p:spPr>
      </p:pic>
    </p:spTree>
    <p:extLst>
      <p:ext uri="{BB962C8B-B14F-4D97-AF65-F5344CB8AC3E}">
        <p14:creationId xmlns:p14="http://schemas.microsoft.com/office/powerpoint/2010/main" val="349603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515600" cy="1325563"/>
          </a:xfrm>
        </p:spPr>
        <p:txBody>
          <a:bodyPr/>
          <a:lstStyle/>
          <a:p>
            <a:r>
              <a:rPr lang="de-DE" dirty="0"/>
              <a:t>Fische: Lungenfisch</a:t>
            </a:r>
          </a:p>
        </p:txBody>
      </p:sp>
      <p:sp>
        <p:nvSpPr>
          <p:cNvPr id="3" name="Foliennummernplatzhalter 2"/>
          <p:cNvSpPr>
            <a:spLocks noGrp="1"/>
          </p:cNvSpPr>
          <p:nvPr>
            <p:ph type="sldNum" sz="quarter" idx="12"/>
          </p:nvPr>
        </p:nvSpPr>
        <p:spPr/>
        <p:txBody>
          <a:bodyPr/>
          <a:lstStyle/>
          <a:p>
            <a:fld id="{4EBDC376-7662-4146-8B06-94719C032E56}" type="slidenum">
              <a:rPr lang="de-DE" smtClean="0"/>
              <a:t>35</a:t>
            </a:fld>
            <a:endParaRPr lang="de-DE"/>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389015"/>
            <a:ext cx="4305672" cy="2880000"/>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9457" y="1668343"/>
            <a:ext cx="7282543" cy="4680000"/>
          </a:xfrm>
          <a:prstGeom prst="rect">
            <a:avLst/>
          </a:prstGeom>
        </p:spPr>
      </p:pic>
      <p:pic>
        <p:nvPicPr>
          <p:cNvPr id="6" name="Grafik 5">
            <a:extLst>
              <a:ext uri="{FF2B5EF4-FFF2-40B4-BE49-F238E27FC236}">
                <a16:creationId xmlns:a16="http://schemas.microsoft.com/office/drawing/2014/main" id="{0964E036-9771-4A21-942C-179022538AAF}"/>
              </a:ext>
            </a:extLst>
          </p:cNvPr>
          <p:cNvPicPr>
            <a:picLocks noChangeAspect="1"/>
          </p:cNvPicPr>
          <p:nvPr/>
        </p:nvPicPr>
        <p:blipFill>
          <a:blip r:embed="rId5"/>
          <a:stretch>
            <a:fillRect/>
          </a:stretch>
        </p:blipFill>
        <p:spPr>
          <a:xfrm>
            <a:off x="11146971" y="77409"/>
            <a:ext cx="962613" cy="1172161"/>
          </a:xfrm>
          <a:prstGeom prst="rect">
            <a:avLst/>
          </a:prstGeom>
        </p:spPr>
      </p:pic>
    </p:spTree>
    <p:extLst>
      <p:ext uri="{BB962C8B-B14F-4D97-AF65-F5344CB8AC3E}">
        <p14:creationId xmlns:p14="http://schemas.microsoft.com/office/powerpoint/2010/main" val="272440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515600" cy="1325563"/>
          </a:xfrm>
        </p:spPr>
        <p:txBody>
          <a:bodyPr/>
          <a:lstStyle/>
          <a:p>
            <a:r>
              <a:rPr lang="de-DE" dirty="0"/>
              <a:t>Amphibien: Eine Herzkammer, zwei Vorhöfe</a:t>
            </a:r>
          </a:p>
        </p:txBody>
      </p:sp>
      <p:sp>
        <p:nvSpPr>
          <p:cNvPr id="3" name="Foliennummernplatzhalter 2"/>
          <p:cNvSpPr>
            <a:spLocks noGrp="1"/>
          </p:cNvSpPr>
          <p:nvPr>
            <p:ph type="sldNum" sz="quarter" idx="12"/>
          </p:nvPr>
        </p:nvSpPr>
        <p:spPr/>
        <p:txBody>
          <a:bodyPr/>
          <a:lstStyle/>
          <a:p>
            <a:fld id="{4EBDC376-7662-4146-8B06-94719C032E56}" type="slidenum">
              <a:rPr lang="de-DE" smtClean="0"/>
              <a:t>36</a:t>
            </a:fld>
            <a:endParaRPr lang="de-DE"/>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825" y="2155393"/>
            <a:ext cx="4263717" cy="3035945"/>
          </a:xfrm>
          <a:prstGeom prst="rect">
            <a:avLst/>
          </a:prstGeom>
        </p:spPr>
      </p:pic>
      <p:pic>
        <p:nvPicPr>
          <p:cNvPr id="6" name="Grafik 5">
            <a:extLst>
              <a:ext uri="{FF2B5EF4-FFF2-40B4-BE49-F238E27FC236}">
                <a16:creationId xmlns:a16="http://schemas.microsoft.com/office/drawing/2014/main" id="{AA330188-F7FA-4144-8B51-4DE2F6BBD846}"/>
              </a:ext>
            </a:extLst>
          </p:cNvPr>
          <p:cNvPicPr>
            <a:picLocks noChangeAspect="1"/>
          </p:cNvPicPr>
          <p:nvPr/>
        </p:nvPicPr>
        <p:blipFill>
          <a:blip r:embed="rId4"/>
          <a:stretch>
            <a:fillRect/>
          </a:stretch>
        </p:blipFill>
        <p:spPr>
          <a:xfrm>
            <a:off x="11146971" y="77409"/>
            <a:ext cx="962613" cy="1172161"/>
          </a:xfrm>
          <a:prstGeom prst="rect">
            <a:avLst/>
          </a:prstGeom>
        </p:spPr>
      </p:pic>
      <p:pic>
        <p:nvPicPr>
          <p:cNvPr id="8" name="Grafik 7">
            <a:extLst>
              <a:ext uri="{FF2B5EF4-FFF2-40B4-BE49-F238E27FC236}">
                <a16:creationId xmlns:a16="http://schemas.microsoft.com/office/drawing/2014/main" id="{750D9F66-5FA5-74B6-1637-08AE985D63F3}"/>
              </a:ext>
            </a:extLst>
          </p:cNvPr>
          <p:cNvPicPr>
            <a:picLocks noChangeAspect="1"/>
          </p:cNvPicPr>
          <p:nvPr/>
        </p:nvPicPr>
        <p:blipFill>
          <a:blip r:embed="rId5"/>
          <a:stretch>
            <a:fillRect/>
          </a:stretch>
        </p:blipFill>
        <p:spPr>
          <a:xfrm>
            <a:off x="4741204" y="1322560"/>
            <a:ext cx="6389225" cy="4807789"/>
          </a:xfrm>
          <a:prstGeom prst="rect">
            <a:avLst/>
          </a:prstGeom>
        </p:spPr>
      </p:pic>
    </p:spTree>
    <p:extLst>
      <p:ext uri="{BB962C8B-B14F-4D97-AF65-F5344CB8AC3E}">
        <p14:creationId xmlns:p14="http://schemas.microsoft.com/office/powerpoint/2010/main" val="12225829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707"/>
            <a:ext cx="10515600" cy="1325563"/>
          </a:xfrm>
        </p:spPr>
        <p:txBody>
          <a:bodyPr/>
          <a:lstStyle/>
          <a:p>
            <a:r>
              <a:rPr lang="de-DE" dirty="0"/>
              <a:t>Amphibien: Schwammstruktur der Herzwand</a:t>
            </a:r>
          </a:p>
        </p:txBody>
      </p:sp>
      <p:sp>
        <p:nvSpPr>
          <p:cNvPr id="3" name="Foliennummernplatzhalter 2"/>
          <p:cNvSpPr>
            <a:spLocks noGrp="1"/>
          </p:cNvSpPr>
          <p:nvPr>
            <p:ph type="sldNum" sz="quarter" idx="12"/>
          </p:nvPr>
        </p:nvSpPr>
        <p:spPr/>
        <p:txBody>
          <a:bodyPr/>
          <a:lstStyle/>
          <a:p>
            <a:fld id="{4EBDC376-7662-4146-8B06-94719C032E56}" type="slidenum">
              <a:rPr lang="de-DE" smtClean="0"/>
              <a:t>37</a:t>
            </a:fld>
            <a:endParaRPr lang="de-DE"/>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825" y="2155393"/>
            <a:ext cx="4263717" cy="3035945"/>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1530" y="1276734"/>
            <a:ext cx="3618139" cy="4793261"/>
          </a:xfrm>
          <a:prstGeom prst="rect">
            <a:avLst/>
          </a:prstGeom>
        </p:spPr>
      </p:pic>
      <p:pic>
        <p:nvPicPr>
          <p:cNvPr id="7" name="Grafik 6">
            <a:extLst>
              <a:ext uri="{FF2B5EF4-FFF2-40B4-BE49-F238E27FC236}">
                <a16:creationId xmlns:a16="http://schemas.microsoft.com/office/drawing/2014/main" id="{ADC6E840-BEE0-4B2E-9CFE-DCD5B7DA1AB8}"/>
              </a:ext>
            </a:extLst>
          </p:cNvPr>
          <p:cNvPicPr>
            <a:picLocks noChangeAspect="1"/>
          </p:cNvPicPr>
          <p:nvPr/>
        </p:nvPicPr>
        <p:blipFill>
          <a:blip r:embed="rId5"/>
          <a:stretch>
            <a:fillRect/>
          </a:stretch>
        </p:blipFill>
        <p:spPr>
          <a:xfrm>
            <a:off x="11146971" y="77409"/>
            <a:ext cx="962613" cy="1172161"/>
          </a:xfrm>
          <a:prstGeom prst="rect">
            <a:avLst/>
          </a:prstGeom>
        </p:spPr>
      </p:pic>
    </p:spTree>
    <p:extLst>
      <p:ext uri="{BB962C8B-B14F-4D97-AF65-F5344CB8AC3E}">
        <p14:creationId xmlns:p14="http://schemas.microsoft.com/office/powerpoint/2010/main" val="395214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Reptilien</a:t>
            </a:r>
          </a:p>
        </p:txBody>
      </p:sp>
      <p:sp>
        <p:nvSpPr>
          <p:cNvPr id="3" name="Foliennummernplatzhalter 2"/>
          <p:cNvSpPr>
            <a:spLocks noGrp="1"/>
          </p:cNvSpPr>
          <p:nvPr>
            <p:ph type="sldNum" sz="quarter" idx="12"/>
          </p:nvPr>
        </p:nvSpPr>
        <p:spPr/>
        <p:txBody>
          <a:bodyPr/>
          <a:lstStyle/>
          <a:p>
            <a:fld id="{4EBDC376-7662-4146-8B06-94719C032E56}" type="slidenum">
              <a:rPr lang="de-DE" smtClean="0"/>
              <a:t>38</a:t>
            </a:fld>
            <a:endParaRPr lang="de-DE"/>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03" y="1676350"/>
            <a:ext cx="5960597" cy="4680000"/>
          </a:xfrm>
          <a:prstGeom prst="rect">
            <a:avLst/>
          </a:prstGeom>
        </p:spPr>
      </p:pic>
      <p:pic>
        <p:nvPicPr>
          <p:cNvPr id="7" name="Grafik 6">
            <a:extLst>
              <a:ext uri="{FF2B5EF4-FFF2-40B4-BE49-F238E27FC236}">
                <a16:creationId xmlns:a16="http://schemas.microsoft.com/office/drawing/2014/main" id="{1A848622-FA2B-4D5E-6187-CCAEC7FA05E5}"/>
              </a:ext>
            </a:extLst>
          </p:cNvPr>
          <p:cNvPicPr>
            <a:picLocks noChangeAspect="1"/>
          </p:cNvPicPr>
          <p:nvPr/>
        </p:nvPicPr>
        <p:blipFill>
          <a:blip r:embed="rId4"/>
          <a:stretch>
            <a:fillRect/>
          </a:stretch>
        </p:blipFill>
        <p:spPr>
          <a:xfrm>
            <a:off x="6155826" y="1707614"/>
            <a:ext cx="5919959" cy="4680939"/>
          </a:xfrm>
          <a:prstGeom prst="rect">
            <a:avLst/>
          </a:prstGeom>
        </p:spPr>
      </p:pic>
    </p:spTree>
    <p:extLst>
      <p:ext uri="{BB962C8B-B14F-4D97-AF65-F5344CB8AC3E}">
        <p14:creationId xmlns:p14="http://schemas.microsoft.com/office/powerpoint/2010/main" val="659163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Säugetiere und Vögel</a:t>
            </a:r>
          </a:p>
        </p:txBody>
      </p:sp>
      <p:sp>
        <p:nvSpPr>
          <p:cNvPr id="3" name="Foliennummernplatzhalter 2"/>
          <p:cNvSpPr>
            <a:spLocks noGrp="1"/>
          </p:cNvSpPr>
          <p:nvPr>
            <p:ph type="sldNum" sz="quarter" idx="12"/>
          </p:nvPr>
        </p:nvSpPr>
        <p:spPr/>
        <p:txBody>
          <a:bodyPr/>
          <a:lstStyle/>
          <a:p>
            <a:fld id="{4EBDC376-7662-4146-8B06-94719C032E56}" type="slidenum">
              <a:rPr lang="de-DE" smtClean="0"/>
              <a:t>39</a:t>
            </a:fld>
            <a:endParaRPr lang="de-DE"/>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320" y="1514827"/>
            <a:ext cx="2840793" cy="4841523"/>
          </a:xfrm>
          <a:prstGeom prst="rect">
            <a:avLst/>
          </a:prstGeom>
        </p:spPr>
      </p:pic>
      <p:pic>
        <p:nvPicPr>
          <p:cNvPr id="7" name="Grafik 6">
            <a:extLst>
              <a:ext uri="{FF2B5EF4-FFF2-40B4-BE49-F238E27FC236}">
                <a16:creationId xmlns:a16="http://schemas.microsoft.com/office/drawing/2014/main" id="{0752E0D0-E0A0-3CD7-0412-DC8729CCB417}"/>
              </a:ext>
            </a:extLst>
          </p:cNvPr>
          <p:cNvPicPr>
            <a:picLocks noChangeAspect="1"/>
          </p:cNvPicPr>
          <p:nvPr/>
        </p:nvPicPr>
        <p:blipFill>
          <a:blip r:embed="rId4"/>
          <a:stretch>
            <a:fillRect/>
          </a:stretch>
        </p:blipFill>
        <p:spPr>
          <a:xfrm>
            <a:off x="3908246" y="1324917"/>
            <a:ext cx="6667018" cy="4957313"/>
          </a:xfrm>
          <a:prstGeom prst="rect">
            <a:avLst/>
          </a:prstGeom>
        </p:spPr>
      </p:pic>
    </p:spTree>
    <p:extLst>
      <p:ext uri="{BB962C8B-B14F-4D97-AF65-F5344CB8AC3E}">
        <p14:creationId xmlns:p14="http://schemas.microsoft.com/office/powerpoint/2010/main" val="3429405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a:extLst>
              <a:ext uri="{FF2B5EF4-FFF2-40B4-BE49-F238E27FC236}">
                <a16:creationId xmlns:a16="http://schemas.microsoft.com/office/drawing/2014/main" id="{6E249E8D-DF8E-4579-8BD5-66A3BC928798}"/>
              </a:ext>
            </a:extLst>
          </p:cNvPr>
          <p:cNvSpPr>
            <a:spLocks noGrp="1"/>
          </p:cNvSpPr>
          <p:nvPr>
            <p:ph idx="1"/>
          </p:nvPr>
        </p:nvSpPr>
        <p:spPr>
          <a:xfrm>
            <a:off x="283695" y="1405256"/>
            <a:ext cx="5875916" cy="5245274"/>
          </a:xfrm>
        </p:spPr>
        <p:txBody>
          <a:bodyPr>
            <a:normAutofit fontScale="92500" lnSpcReduction="20000"/>
          </a:bodyPr>
          <a:lstStyle/>
          <a:p>
            <a:pPr marL="0" lvl="1" indent="0">
              <a:lnSpc>
                <a:spcPct val="100000"/>
              </a:lnSpc>
              <a:spcBef>
                <a:spcPts val="1000"/>
              </a:spcBef>
              <a:buClr>
                <a:srgbClr val="EA5451"/>
              </a:buClr>
              <a:buNone/>
            </a:pPr>
            <a:r>
              <a:rPr lang="de-DE" b="1" dirty="0"/>
              <a:t>Projektmodul, welches die Arbeits- und Forschungsabläufe im Bereich der bilbasierten Blutflusssimulationen verdeutlichen soll</a:t>
            </a:r>
          </a:p>
          <a:p>
            <a:pPr marL="228600" lvl="1">
              <a:lnSpc>
                <a:spcPct val="100000"/>
              </a:lnSpc>
              <a:spcBef>
                <a:spcPts val="1000"/>
              </a:spcBef>
              <a:buClr>
                <a:srgbClr val="EA5451"/>
              </a:buClr>
            </a:pPr>
            <a:r>
              <a:rPr lang="de-DE" dirty="0"/>
              <a:t>Ausarbeitung einer eigenen Fragestellung </a:t>
            </a:r>
          </a:p>
          <a:p>
            <a:pPr marL="228600" lvl="1">
              <a:lnSpc>
                <a:spcPct val="100000"/>
              </a:lnSpc>
              <a:spcBef>
                <a:spcPts val="1000"/>
              </a:spcBef>
              <a:buClr>
                <a:srgbClr val="EA5451"/>
              </a:buClr>
            </a:pPr>
            <a:r>
              <a:rPr lang="de-DE" dirty="0"/>
              <a:t>Ausarbeitung einer Simulationsstrategie </a:t>
            </a:r>
          </a:p>
          <a:p>
            <a:pPr marL="228600" lvl="1">
              <a:lnSpc>
                <a:spcPct val="100000"/>
              </a:lnSpc>
              <a:spcBef>
                <a:spcPts val="1000"/>
              </a:spcBef>
              <a:buClr>
                <a:srgbClr val="EA5451"/>
              </a:buClr>
            </a:pPr>
            <a:r>
              <a:rPr lang="de-DE" dirty="0"/>
              <a:t>Umsetzung der Simulation an patientenspezifischen Daten</a:t>
            </a:r>
          </a:p>
          <a:p>
            <a:pPr marL="228600" lvl="1">
              <a:lnSpc>
                <a:spcPct val="100000"/>
              </a:lnSpc>
              <a:spcBef>
                <a:spcPts val="1000"/>
              </a:spcBef>
              <a:buClr>
                <a:srgbClr val="EA5451"/>
              </a:buClr>
            </a:pPr>
            <a:endParaRPr lang="de-DE" dirty="0"/>
          </a:p>
          <a:p>
            <a:pPr marL="0" lvl="1" indent="0">
              <a:lnSpc>
                <a:spcPct val="100000"/>
              </a:lnSpc>
              <a:spcBef>
                <a:spcPts val="1000"/>
              </a:spcBef>
              <a:buClr>
                <a:srgbClr val="EA5451"/>
              </a:buClr>
              <a:buNone/>
            </a:pPr>
            <a:r>
              <a:rPr lang="de-DE" b="1" dirty="0"/>
              <a:t>Spezifische Lernziele</a:t>
            </a:r>
          </a:p>
          <a:p>
            <a:pPr marL="228600" lvl="1">
              <a:lnSpc>
                <a:spcPct val="100000"/>
              </a:lnSpc>
              <a:spcBef>
                <a:spcPts val="1000"/>
              </a:spcBef>
              <a:buClr>
                <a:srgbClr val="EA5451"/>
              </a:buClr>
            </a:pPr>
            <a:r>
              <a:rPr lang="de-DE" dirty="0"/>
              <a:t>Rekonstruktion patientenindividueller Anatomien aus 3D Bilddaten</a:t>
            </a:r>
          </a:p>
          <a:p>
            <a:pPr marL="228600" lvl="1">
              <a:lnSpc>
                <a:spcPct val="100000"/>
              </a:lnSpc>
              <a:spcBef>
                <a:spcPts val="1000"/>
              </a:spcBef>
              <a:buClr>
                <a:srgbClr val="EA5451"/>
              </a:buClr>
            </a:pPr>
            <a:r>
              <a:rPr lang="de-DE" dirty="0"/>
              <a:t>Grundlagen numerischer Simulationsverfahren von Blutströmungen mit STAR-CCM+ Software</a:t>
            </a:r>
          </a:p>
          <a:p>
            <a:pPr marL="228600" lvl="1">
              <a:lnSpc>
                <a:spcPct val="100000"/>
              </a:lnSpc>
              <a:spcBef>
                <a:spcPts val="1000"/>
              </a:spcBef>
              <a:buClr>
                <a:srgbClr val="EA5451"/>
              </a:buClr>
            </a:pPr>
            <a:r>
              <a:rPr lang="de-DE" dirty="0"/>
              <a:t>Grundlagen des wissenschaftlichen Arbeitens</a:t>
            </a:r>
          </a:p>
          <a:p>
            <a:pPr marL="1143000" lvl="3">
              <a:lnSpc>
                <a:spcPct val="100000"/>
              </a:lnSpc>
              <a:spcBef>
                <a:spcPts val="1000"/>
              </a:spcBef>
              <a:buClr>
                <a:srgbClr val="EA5451"/>
              </a:buClr>
            </a:pPr>
            <a:endParaRPr lang="de-DE" dirty="0"/>
          </a:p>
          <a:p>
            <a:pPr lvl="1"/>
            <a:endParaRPr lang="de-DE" dirty="0"/>
          </a:p>
        </p:txBody>
      </p:sp>
      <p:sp>
        <p:nvSpPr>
          <p:cNvPr id="3" name="Datumsplatzhalter 2">
            <a:extLst>
              <a:ext uri="{FF2B5EF4-FFF2-40B4-BE49-F238E27FC236}">
                <a16:creationId xmlns:a16="http://schemas.microsoft.com/office/drawing/2014/main" id="{7150FD89-78D8-7BA4-7540-AB1B3465D106}"/>
              </a:ext>
            </a:extLst>
          </p:cNvPr>
          <p:cNvSpPr>
            <a:spLocks noGrp="1"/>
          </p:cNvSpPr>
          <p:nvPr>
            <p:ph type="dt" sz="half" idx="10"/>
          </p:nvPr>
        </p:nvSpPr>
        <p:spPr/>
        <p:txBody>
          <a:bodyPr/>
          <a:lstStyle/>
          <a:p>
            <a:r>
              <a:rPr lang="de-DE"/>
              <a:t>|  </a:t>
            </a:r>
            <a:fld id="{2917BACA-83BC-B842-B6CC-E751649584F2}" type="datetime4">
              <a:rPr lang="de-DE" smtClean="0"/>
              <a:t>21. April 2025</a:t>
            </a:fld>
            <a:r>
              <a:rPr lang="de-DE"/>
              <a:t>  | </a:t>
            </a:r>
          </a:p>
        </p:txBody>
      </p:sp>
      <p:sp>
        <p:nvSpPr>
          <p:cNvPr id="5" name="Foliennummernplatzhalter 4">
            <a:extLst>
              <a:ext uri="{FF2B5EF4-FFF2-40B4-BE49-F238E27FC236}">
                <a16:creationId xmlns:a16="http://schemas.microsoft.com/office/drawing/2014/main" id="{A35FA988-A98B-C653-BB47-BD060C66DE31}"/>
              </a:ext>
            </a:extLst>
          </p:cNvPr>
          <p:cNvSpPr>
            <a:spLocks noGrp="1"/>
          </p:cNvSpPr>
          <p:nvPr>
            <p:ph type="sldNum" sz="quarter" idx="12"/>
          </p:nvPr>
        </p:nvSpPr>
        <p:spPr/>
        <p:txBody>
          <a:bodyPr/>
          <a:lstStyle/>
          <a:p>
            <a:fld id="{06B95495-8DE0-4F41-9FBD-3E027756B373}" type="slidenum">
              <a:rPr lang="de-DE" smtClean="0"/>
              <a:pPr/>
              <a:t>4</a:t>
            </a:fld>
            <a:endParaRPr lang="de-DE"/>
          </a:p>
        </p:txBody>
      </p:sp>
      <p:sp>
        <p:nvSpPr>
          <p:cNvPr id="7" name="Titel 6">
            <a:extLst>
              <a:ext uri="{FF2B5EF4-FFF2-40B4-BE49-F238E27FC236}">
                <a16:creationId xmlns:a16="http://schemas.microsoft.com/office/drawing/2014/main" id="{1F5CC4D3-40EC-DC50-866A-73844FFDEA6B}"/>
              </a:ext>
            </a:extLst>
          </p:cNvPr>
          <p:cNvSpPr>
            <a:spLocks noGrp="1"/>
          </p:cNvSpPr>
          <p:nvPr>
            <p:ph type="title"/>
          </p:nvPr>
        </p:nvSpPr>
        <p:spPr>
          <a:xfrm>
            <a:off x="0" y="94997"/>
            <a:ext cx="12306649" cy="1272210"/>
          </a:xfrm>
        </p:spPr>
        <p:txBody>
          <a:bodyPr/>
          <a:lstStyle/>
          <a:p>
            <a:pPr algn="ctr"/>
            <a:r>
              <a:rPr lang="de-DE" dirty="0"/>
              <a:t>Bildbasierte Blutflussimulation des Menschlichen Blutkreislaufs (6 LP)</a:t>
            </a:r>
            <a:br>
              <a:rPr lang="de-DE" dirty="0"/>
            </a:br>
            <a:r>
              <a:rPr lang="de-DE" b="0" dirty="0"/>
              <a:t>Raum</a:t>
            </a:r>
            <a:r>
              <a:rPr lang="de-DE" dirty="0"/>
              <a:t> </a:t>
            </a:r>
            <a:r>
              <a:rPr lang="de-DE" b="0" dirty="0"/>
              <a:t>E-N 193 Freitags 10 – 14 Uhr / Gruppenarbeit / Nur Sommersemester</a:t>
            </a:r>
            <a:br>
              <a:rPr lang="de-DE" b="0" dirty="0"/>
            </a:br>
            <a:r>
              <a:rPr lang="de-DE" b="0" dirty="0"/>
              <a:t>Erster Termin 25.04</a:t>
            </a:r>
          </a:p>
        </p:txBody>
      </p:sp>
      <p:pic>
        <p:nvPicPr>
          <p:cNvPr id="10" name="Grafik 1">
            <a:extLst>
              <a:ext uri="{FF2B5EF4-FFF2-40B4-BE49-F238E27FC236}">
                <a16:creationId xmlns:a16="http://schemas.microsoft.com/office/drawing/2014/main" id="{81DA7548-654D-D9A2-6C16-D9C6AC475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644227" y="1509339"/>
            <a:ext cx="5036240" cy="1431385"/>
          </a:xfrm>
          <a:prstGeom prst="rect">
            <a:avLst/>
          </a:prstGeom>
          <a:noFill/>
          <a:ln>
            <a:noFill/>
          </a:ln>
        </p:spPr>
      </p:pic>
      <p:pic>
        <p:nvPicPr>
          <p:cNvPr id="11" name="Grafik 2">
            <a:extLst>
              <a:ext uri="{FF2B5EF4-FFF2-40B4-BE49-F238E27FC236}">
                <a16:creationId xmlns:a16="http://schemas.microsoft.com/office/drawing/2014/main" id="{9D092D82-FE3E-51C4-BA74-9B2F3E4B0347}"/>
              </a:ext>
            </a:extLst>
          </p:cNvPr>
          <p:cNvPicPr>
            <a:picLocks noChangeAspect="1"/>
          </p:cNvPicPr>
          <p:nvPr/>
        </p:nvPicPr>
        <p:blipFill>
          <a:blip r:embed="rId4" cstate="print">
            <a:extLst>
              <a:ext uri="{28A0092B-C50C-407E-A947-70E740481C1C}">
                <a14:useLocalDpi xmlns:a14="http://schemas.microsoft.com/office/drawing/2010/main" val="0"/>
              </a:ext>
            </a:extLst>
          </a:blip>
          <a:srcRect l="30570"/>
          <a:stretch/>
        </p:blipFill>
        <p:spPr bwMode="auto">
          <a:xfrm>
            <a:off x="6615485" y="3642035"/>
            <a:ext cx="5176299" cy="1962576"/>
          </a:xfrm>
          <a:prstGeom prst="rect">
            <a:avLst/>
          </a:prstGeom>
          <a:noFill/>
          <a:ln>
            <a:noFill/>
          </a:ln>
        </p:spPr>
      </p:pic>
      <p:sp>
        <p:nvSpPr>
          <p:cNvPr id="13" name="TextBox 12">
            <a:extLst>
              <a:ext uri="{FF2B5EF4-FFF2-40B4-BE49-F238E27FC236}">
                <a16:creationId xmlns:a16="http://schemas.microsoft.com/office/drawing/2014/main" id="{76464A8F-7CE2-7245-6F17-FE2A5930B700}"/>
              </a:ext>
            </a:extLst>
          </p:cNvPr>
          <p:cNvSpPr txBox="1"/>
          <p:nvPr/>
        </p:nvSpPr>
        <p:spPr>
          <a:xfrm>
            <a:off x="6357979" y="2893017"/>
            <a:ext cx="5760000" cy="584775"/>
          </a:xfrm>
          <a:prstGeom prst="rect">
            <a:avLst/>
          </a:prstGeom>
          <a:noFill/>
        </p:spPr>
        <p:txBody>
          <a:bodyPr wrap="square">
            <a:spAutoFit/>
          </a:bodyPr>
          <a:lstStyle/>
          <a:p>
            <a:pPr algn="just"/>
            <a:r>
              <a:rPr lang="de-DE" sz="1600" dirty="0">
                <a:solidFill>
                  <a:schemeClr val="accent1"/>
                </a:solidFill>
              </a:rPr>
              <a:t>Beispiel der bildbasierten Rekonstruktion der patientenspezifischen Anatomie eines Patienten mit komplexen angeborenem Herzfehler.</a:t>
            </a:r>
          </a:p>
        </p:txBody>
      </p:sp>
      <p:sp>
        <p:nvSpPr>
          <p:cNvPr id="14" name="TextBox 13">
            <a:extLst>
              <a:ext uri="{FF2B5EF4-FFF2-40B4-BE49-F238E27FC236}">
                <a16:creationId xmlns:a16="http://schemas.microsoft.com/office/drawing/2014/main" id="{EBA37E7F-F8EE-2188-B998-5CAD08DEFE1C}"/>
              </a:ext>
            </a:extLst>
          </p:cNvPr>
          <p:cNvSpPr txBox="1"/>
          <p:nvPr/>
        </p:nvSpPr>
        <p:spPr>
          <a:xfrm>
            <a:off x="6350028" y="5493952"/>
            <a:ext cx="5760000" cy="830997"/>
          </a:xfrm>
          <a:prstGeom prst="rect">
            <a:avLst/>
          </a:prstGeom>
          <a:noFill/>
        </p:spPr>
        <p:txBody>
          <a:bodyPr wrap="square">
            <a:spAutoFit/>
          </a:bodyPr>
          <a:lstStyle/>
          <a:p>
            <a:pPr algn="just"/>
            <a:r>
              <a:rPr lang="de-DE" sz="1600" dirty="0">
                <a:solidFill>
                  <a:schemeClr val="accent1"/>
                </a:solidFill>
              </a:rPr>
              <a:t>Beispiel der Unterstützung der patientenindividuellen Therapieplanung durch Simulation verschiedener chirurgischer Strategien für die Behandlung des univentrikulären Herzens.</a:t>
            </a:r>
          </a:p>
        </p:txBody>
      </p:sp>
    </p:spTree>
    <p:extLst>
      <p:ext uri="{BB962C8B-B14F-4D97-AF65-F5344CB8AC3E}">
        <p14:creationId xmlns:p14="http://schemas.microsoft.com/office/powerpoint/2010/main" val="1096252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Reptilien: Krokodil</a:t>
            </a:r>
          </a:p>
        </p:txBody>
      </p:sp>
      <p:sp>
        <p:nvSpPr>
          <p:cNvPr id="3" name="Foliennummernplatzhalter 2"/>
          <p:cNvSpPr>
            <a:spLocks noGrp="1"/>
          </p:cNvSpPr>
          <p:nvPr>
            <p:ph type="sldNum" sz="quarter" idx="12"/>
          </p:nvPr>
        </p:nvSpPr>
        <p:spPr/>
        <p:txBody>
          <a:bodyPr/>
          <a:lstStyle/>
          <a:p>
            <a:fld id="{4EBDC376-7662-4146-8B06-94719C032E56}" type="slidenum">
              <a:rPr lang="de-DE" smtClean="0"/>
              <a:t>40</a:t>
            </a:fld>
            <a:endParaRPr lang="de-DE"/>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86" y="2348820"/>
            <a:ext cx="4894640" cy="3670980"/>
          </a:xfrm>
          <a:prstGeom prst="rect">
            <a:avLst/>
          </a:prstGeom>
        </p:spPr>
      </p:pic>
      <p:pic>
        <p:nvPicPr>
          <p:cNvPr id="7" name="Grafik 6"/>
          <p:cNvPicPr>
            <a:picLocks noChangeAspect="1"/>
          </p:cNvPicPr>
          <p:nvPr/>
        </p:nvPicPr>
        <p:blipFill rotWithShape="1">
          <a:blip r:embed="rId4">
            <a:extLst>
              <a:ext uri="{28A0092B-C50C-407E-A947-70E740481C1C}">
                <a14:useLocalDpi xmlns:a14="http://schemas.microsoft.com/office/drawing/2010/main" val="0"/>
              </a:ext>
            </a:extLst>
          </a:blip>
          <a:srcRect l="10528" t="22353" r="12445" b="4876"/>
          <a:stretch/>
        </p:blipFill>
        <p:spPr>
          <a:xfrm>
            <a:off x="5445342" y="1676350"/>
            <a:ext cx="6598032" cy="4680000"/>
          </a:xfrm>
          <a:prstGeom prst="rect">
            <a:avLst/>
          </a:prstGeom>
        </p:spPr>
      </p:pic>
      <p:pic>
        <p:nvPicPr>
          <p:cNvPr id="8" name="Grafik 7">
            <a:extLst>
              <a:ext uri="{FF2B5EF4-FFF2-40B4-BE49-F238E27FC236}">
                <a16:creationId xmlns:a16="http://schemas.microsoft.com/office/drawing/2014/main" id="{68568206-E7CD-4F3B-8888-14845023732E}"/>
              </a:ext>
            </a:extLst>
          </p:cNvPr>
          <p:cNvPicPr>
            <a:picLocks noChangeAspect="1"/>
          </p:cNvPicPr>
          <p:nvPr/>
        </p:nvPicPr>
        <p:blipFill>
          <a:blip r:embed="rId5"/>
          <a:stretch>
            <a:fillRect/>
          </a:stretch>
        </p:blipFill>
        <p:spPr>
          <a:xfrm>
            <a:off x="11146971" y="77409"/>
            <a:ext cx="962613" cy="1172161"/>
          </a:xfrm>
          <a:prstGeom prst="rect">
            <a:avLst/>
          </a:prstGeom>
        </p:spPr>
      </p:pic>
    </p:spTree>
    <p:extLst>
      <p:ext uri="{BB962C8B-B14F-4D97-AF65-F5344CB8AC3E}">
        <p14:creationId xmlns:p14="http://schemas.microsoft.com/office/powerpoint/2010/main" val="395272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DDA8E67-7E9A-4743-87E7-0694EBDB41BE}"/>
              </a:ext>
            </a:extLst>
          </p:cNvPr>
          <p:cNvSpPr>
            <a:spLocks noGrp="1"/>
          </p:cNvSpPr>
          <p:nvPr>
            <p:ph type="sldNum" sz="quarter" idx="12"/>
          </p:nvPr>
        </p:nvSpPr>
        <p:spPr/>
        <p:txBody>
          <a:bodyPr/>
          <a:lstStyle/>
          <a:p>
            <a:fld id="{C6E05448-C963-4910-96F2-13A1B15C893E}" type="slidenum">
              <a:rPr lang="en-GB" smtClean="0"/>
              <a:t>41</a:t>
            </a:fld>
            <a:endParaRPr lang="en-GB" dirty="0"/>
          </a:p>
        </p:txBody>
      </p:sp>
      <p:grpSp>
        <p:nvGrpSpPr>
          <p:cNvPr id="6" name="Gruppieren 5">
            <a:extLst>
              <a:ext uri="{FF2B5EF4-FFF2-40B4-BE49-F238E27FC236}">
                <a16:creationId xmlns:a16="http://schemas.microsoft.com/office/drawing/2014/main" id="{B9B30C8B-E185-4FF8-8A17-70509889F7B4}"/>
              </a:ext>
            </a:extLst>
          </p:cNvPr>
          <p:cNvGrpSpPr/>
          <p:nvPr/>
        </p:nvGrpSpPr>
        <p:grpSpPr>
          <a:xfrm>
            <a:off x="315582" y="1293835"/>
            <a:ext cx="2297178" cy="4975588"/>
            <a:chOff x="7402284" y="858416"/>
            <a:chExt cx="2297178" cy="4975588"/>
          </a:xfrm>
        </p:grpSpPr>
        <p:pic>
          <p:nvPicPr>
            <p:cNvPr id="1026" name="Picture 2" descr="Lab 10: Tetrapod Vertebrates – Zoo-lab | UW-La Crosse">
              <a:extLst>
                <a:ext uri="{FF2B5EF4-FFF2-40B4-BE49-F238E27FC236}">
                  <a16:creationId xmlns:a16="http://schemas.microsoft.com/office/drawing/2014/main" id="{4994A102-6F35-491C-8BC3-9A8F7335FC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846" b="1855"/>
            <a:stretch/>
          </p:blipFill>
          <p:spPr bwMode="auto">
            <a:xfrm>
              <a:off x="7402285" y="858416"/>
              <a:ext cx="2297177" cy="2512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b 10: Tetrapod Vertebrates – Zoo-lab | UW-La Crosse">
              <a:extLst>
                <a:ext uri="{FF2B5EF4-FFF2-40B4-BE49-F238E27FC236}">
                  <a16:creationId xmlns:a16="http://schemas.microsoft.com/office/drawing/2014/main" id="{A0557F33-9C31-490B-AA54-FC4E8E6231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596" b="3547"/>
            <a:stretch/>
          </p:blipFill>
          <p:spPr bwMode="auto">
            <a:xfrm>
              <a:off x="7402284" y="3370722"/>
              <a:ext cx="2297177" cy="2463282"/>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Bird Heart Model manufacturers, Bird Heart Model exporters, Bird ...">
            <a:extLst>
              <a:ext uri="{FF2B5EF4-FFF2-40B4-BE49-F238E27FC236}">
                <a16:creationId xmlns:a16="http://schemas.microsoft.com/office/drawing/2014/main" id="{36D676E2-FBC2-479B-B492-7EAD9DEEB6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608" r="23355"/>
          <a:stretch/>
        </p:blipFill>
        <p:spPr bwMode="auto">
          <a:xfrm>
            <a:off x="2693748" y="1293835"/>
            <a:ext cx="2772607" cy="497558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pieren 8">
            <a:extLst>
              <a:ext uri="{FF2B5EF4-FFF2-40B4-BE49-F238E27FC236}">
                <a16:creationId xmlns:a16="http://schemas.microsoft.com/office/drawing/2014/main" id="{D0BAAF14-68D8-4AB3-A8CD-6318859CD695}"/>
              </a:ext>
            </a:extLst>
          </p:cNvPr>
          <p:cNvGrpSpPr/>
          <p:nvPr/>
        </p:nvGrpSpPr>
        <p:grpSpPr>
          <a:xfrm>
            <a:off x="5547345" y="1293835"/>
            <a:ext cx="3383902" cy="4975587"/>
            <a:chOff x="311020" y="665581"/>
            <a:chExt cx="3383902" cy="4975587"/>
          </a:xfrm>
        </p:grpSpPr>
        <p:pic>
          <p:nvPicPr>
            <p:cNvPr id="4" name="Grafik 3">
              <a:extLst>
                <a:ext uri="{FF2B5EF4-FFF2-40B4-BE49-F238E27FC236}">
                  <a16:creationId xmlns:a16="http://schemas.microsoft.com/office/drawing/2014/main" id="{87DA4F91-415B-48CF-99CB-782485B285B7}"/>
                </a:ext>
              </a:extLst>
            </p:cNvPr>
            <p:cNvPicPr>
              <a:picLocks noChangeAspect="1"/>
            </p:cNvPicPr>
            <p:nvPr/>
          </p:nvPicPr>
          <p:blipFill rotWithShape="1">
            <a:blip r:embed="rId6"/>
            <a:srcRect l="14337" t="16899" r="70767" b="35161"/>
            <a:stretch/>
          </p:blipFill>
          <p:spPr>
            <a:xfrm>
              <a:off x="311020" y="665581"/>
              <a:ext cx="3383902" cy="4975587"/>
            </a:xfrm>
            <a:prstGeom prst="rect">
              <a:avLst/>
            </a:prstGeom>
          </p:spPr>
        </p:pic>
        <p:sp>
          <p:nvSpPr>
            <p:cNvPr id="7" name="Rechteck 6">
              <a:extLst>
                <a:ext uri="{FF2B5EF4-FFF2-40B4-BE49-F238E27FC236}">
                  <a16:creationId xmlns:a16="http://schemas.microsoft.com/office/drawing/2014/main" id="{86A71732-118D-4E6A-AE66-F865785E2A00}"/>
                </a:ext>
              </a:extLst>
            </p:cNvPr>
            <p:cNvSpPr/>
            <p:nvPr/>
          </p:nvSpPr>
          <p:spPr>
            <a:xfrm>
              <a:off x="2052735" y="4858139"/>
              <a:ext cx="1626930" cy="3794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feld 9">
            <a:extLst>
              <a:ext uri="{FF2B5EF4-FFF2-40B4-BE49-F238E27FC236}">
                <a16:creationId xmlns:a16="http://schemas.microsoft.com/office/drawing/2014/main" id="{34C698FA-FB79-412F-A007-57102E4F74F1}"/>
              </a:ext>
            </a:extLst>
          </p:cNvPr>
          <p:cNvSpPr txBox="1"/>
          <p:nvPr/>
        </p:nvSpPr>
        <p:spPr>
          <a:xfrm>
            <a:off x="1598645" y="864635"/>
            <a:ext cx="9131026" cy="369332"/>
          </a:xfrm>
          <a:prstGeom prst="rect">
            <a:avLst/>
          </a:prstGeom>
          <a:noFill/>
        </p:spPr>
        <p:txBody>
          <a:bodyPr wrap="none" rtlCol="0">
            <a:spAutoFit/>
          </a:bodyPr>
          <a:lstStyle/>
          <a:p>
            <a:r>
              <a:rPr lang="en-GB" dirty="0"/>
              <a:t>I                                                 II                                               III                                                               </a:t>
            </a:r>
          </a:p>
        </p:txBody>
      </p:sp>
      <p:sp>
        <p:nvSpPr>
          <p:cNvPr id="2" name="Textfeld 1">
            <a:extLst>
              <a:ext uri="{FF2B5EF4-FFF2-40B4-BE49-F238E27FC236}">
                <a16:creationId xmlns:a16="http://schemas.microsoft.com/office/drawing/2014/main" id="{412F0BB3-ADFA-4C1B-9F2C-946CDEC57678}"/>
              </a:ext>
            </a:extLst>
          </p:cNvPr>
          <p:cNvSpPr txBox="1"/>
          <p:nvPr/>
        </p:nvSpPr>
        <p:spPr>
          <a:xfrm>
            <a:off x="5784980" y="219246"/>
            <a:ext cx="4945969" cy="369332"/>
          </a:xfrm>
          <a:prstGeom prst="rect">
            <a:avLst/>
          </a:prstGeom>
          <a:noFill/>
        </p:spPr>
        <p:txBody>
          <a:bodyPr wrap="none" rtlCol="0">
            <a:spAutoFit/>
          </a:bodyPr>
          <a:lstStyle/>
          <a:p>
            <a:r>
              <a:rPr lang="en-GB" dirty="0"/>
              <a:t>AUFGABE (Fisch – Frosch –  Vogel </a:t>
            </a:r>
            <a:r>
              <a:rPr lang="en-GB" dirty="0" err="1"/>
              <a:t>bzw</a:t>
            </a:r>
            <a:r>
              <a:rPr lang="en-GB" dirty="0"/>
              <a:t>. </a:t>
            </a:r>
            <a:r>
              <a:rPr lang="en-GB" dirty="0" err="1"/>
              <a:t>Säugetier</a:t>
            </a:r>
            <a:r>
              <a:rPr lang="en-GB" dirty="0"/>
              <a:t>)</a:t>
            </a:r>
          </a:p>
        </p:txBody>
      </p:sp>
    </p:spTree>
    <p:extLst>
      <p:ext uri="{BB962C8B-B14F-4D97-AF65-F5344CB8AC3E}">
        <p14:creationId xmlns:p14="http://schemas.microsoft.com/office/powerpoint/2010/main" val="4757214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DDA8E67-7E9A-4743-87E7-0694EBDB41BE}"/>
              </a:ext>
            </a:extLst>
          </p:cNvPr>
          <p:cNvSpPr>
            <a:spLocks noGrp="1"/>
          </p:cNvSpPr>
          <p:nvPr>
            <p:ph type="sldNum" sz="quarter" idx="12"/>
          </p:nvPr>
        </p:nvSpPr>
        <p:spPr/>
        <p:txBody>
          <a:bodyPr/>
          <a:lstStyle/>
          <a:p>
            <a:fld id="{C6E05448-C963-4910-96F2-13A1B15C893E}" type="slidenum">
              <a:rPr lang="en-GB" smtClean="0"/>
              <a:t>42</a:t>
            </a:fld>
            <a:endParaRPr lang="en-GB" dirty="0"/>
          </a:p>
        </p:txBody>
      </p:sp>
      <p:grpSp>
        <p:nvGrpSpPr>
          <p:cNvPr id="6" name="Gruppieren 5">
            <a:extLst>
              <a:ext uri="{FF2B5EF4-FFF2-40B4-BE49-F238E27FC236}">
                <a16:creationId xmlns:a16="http://schemas.microsoft.com/office/drawing/2014/main" id="{B9B30C8B-E185-4FF8-8A17-70509889F7B4}"/>
              </a:ext>
            </a:extLst>
          </p:cNvPr>
          <p:cNvGrpSpPr/>
          <p:nvPr/>
        </p:nvGrpSpPr>
        <p:grpSpPr>
          <a:xfrm>
            <a:off x="315582" y="1293835"/>
            <a:ext cx="2297178" cy="4975588"/>
            <a:chOff x="7402284" y="858416"/>
            <a:chExt cx="2297178" cy="4975588"/>
          </a:xfrm>
        </p:grpSpPr>
        <p:pic>
          <p:nvPicPr>
            <p:cNvPr id="1026" name="Picture 2" descr="Lab 10: Tetrapod Vertebrates – Zoo-lab | UW-La Crosse">
              <a:extLst>
                <a:ext uri="{FF2B5EF4-FFF2-40B4-BE49-F238E27FC236}">
                  <a16:creationId xmlns:a16="http://schemas.microsoft.com/office/drawing/2014/main" id="{4994A102-6F35-491C-8BC3-9A8F7335FC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846" b="1855"/>
            <a:stretch/>
          </p:blipFill>
          <p:spPr bwMode="auto">
            <a:xfrm>
              <a:off x="7402285" y="858416"/>
              <a:ext cx="2297177" cy="2512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b 10: Tetrapod Vertebrates – Zoo-lab | UW-La Crosse">
              <a:extLst>
                <a:ext uri="{FF2B5EF4-FFF2-40B4-BE49-F238E27FC236}">
                  <a16:creationId xmlns:a16="http://schemas.microsoft.com/office/drawing/2014/main" id="{A0557F33-9C31-490B-AA54-FC4E8E6231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596" b="3547"/>
            <a:stretch/>
          </p:blipFill>
          <p:spPr bwMode="auto">
            <a:xfrm>
              <a:off x="7402284" y="3370722"/>
              <a:ext cx="2297177" cy="2463282"/>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Bird Heart Model manufacturers, Bird Heart Model exporters, Bird ...">
            <a:extLst>
              <a:ext uri="{FF2B5EF4-FFF2-40B4-BE49-F238E27FC236}">
                <a16:creationId xmlns:a16="http://schemas.microsoft.com/office/drawing/2014/main" id="{36D676E2-FBC2-479B-B492-7EAD9DEEB6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608" r="23355"/>
          <a:stretch/>
        </p:blipFill>
        <p:spPr bwMode="auto">
          <a:xfrm>
            <a:off x="2693748" y="1293835"/>
            <a:ext cx="2772607" cy="497558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pieren 8">
            <a:extLst>
              <a:ext uri="{FF2B5EF4-FFF2-40B4-BE49-F238E27FC236}">
                <a16:creationId xmlns:a16="http://schemas.microsoft.com/office/drawing/2014/main" id="{D0BAAF14-68D8-4AB3-A8CD-6318859CD695}"/>
              </a:ext>
            </a:extLst>
          </p:cNvPr>
          <p:cNvGrpSpPr/>
          <p:nvPr/>
        </p:nvGrpSpPr>
        <p:grpSpPr>
          <a:xfrm>
            <a:off x="5547345" y="1293835"/>
            <a:ext cx="3383902" cy="4975587"/>
            <a:chOff x="311020" y="665581"/>
            <a:chExt cx="3383902" cy="4975587"/>
          </a:xfrm>
        </p:grpSpPr>
        <p:pic>
          <p:nvPicPr>
            <p:cNvPr id="4" name="Grafik 3">
              <a:extLst>
                <a:ext uri="{FF2B5EF4-FFF2-40B4-BE49-F238E27FC236}">
                  <a16:creationId xmlns:a16="http://schemas.microsoft.com/office/drawing/2014/main" id="{87DA4F91-415B-48CF-99CB-782485B285B7}"/>
                </a:ext>
              </a:extLst>
            </p:cNvPr>
            <p:cNvPicPr>
              <a:picLocks noChangeAspect="1"/>
            </p:cNvPicPr>
            <p:nvPr/>
          </p:nvPicPr>
          <p:blipFill rotWithShape="1">
            <a:blip r:embed="rId6"/>
            <a:srcRect l="14337" t="16899" r="70767" b="35161"/>
            <a:stretch/>
          </p:blipFill>
          <p:spPr>
            <a:xfrm>
              <a:off x="311020" y="665581"/>
              <a:ext cx="3383902" cy="4975587"/>
            </a:xfrm>
            <a:prstGeom prst="rect">
              <a:avLst/>
            </a:prstGeom>
          </p:spPr>
        </p:pic>
        <p:sp>
          <p:nvSpPr>
            <p:cNvPr id="7" name="Rechteck 6">
              <a:extLst>
                <a:ext uri="{FF2B5EF4-FFF2-40B4-BE49-F238E27FC236}">
                  <a16:creationId xmlns:a16="http://schemas.microsoft.com/office/drawing/2014/main" id="{86A71732-118D-4E6A-AE66-F865785E2A00}"/>
                </a:ext>
              </a:extLst>
            </p:cNvPr>
            <p:cNvSpPr/>
            <p:nvPr/>
          </p:nvSpPr>
          <p:spPr>
            <a:xfrm>
              <a:off x="2052735" y="4858139"/>
              <a:ext cx="1626930" cy="3794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feld 9">
            <a:extLst>
              <a:ext uri="{FF2B5EF4-FFF2-40B4-BE49-F238E27FC236}">
                <a16:creationId xmlns:a16="http://schemas.microsoft.com/office/drawing/2014/main" id="{34C698FA-FB79-412F-A007-57102E4F74F1}"/>
              </a:ext>
            </a:extLst>
          </p:cNvPr>
          <p:cNvSpPr txBox="1"/>
          <p:nvPr/>
        </p:nvSpPr>
        <p:spPr>
          <a:xfrm>
            <a:off x="1113455" y="864635"/>
            <a:ext cx="9804992" cy="369332"/>
          </a:xfrm>
          <a:prstGeom prst="rect">
            <a:avLst/>
          </a:prstGeom>
          <a:noFill/>
        </p:spPr>
        <p:txBody>
          <a:bodyPr wrap="none" rtlCol="0">
            <a:spAutoFit/>
          </a:bodyPr>
          <a:lstStyle/>
          <a:p>
            <a:r>
              <a:rPr lang="en-GB" dirty="0"/>
              <a:t>Frosch                                       Vogel                                               Fisch                                                           </a:t>
            </a:r>
            <a:endParaRPr lang="de-DE" dirty="0"/>
          </a:p>
        </p:txBody>
      </p:sp>
      <p:sp>
        <p:nvSpPr>
          <p:cNvPr id="2" name="Textfeld 1">
            <a:extLst>
              <a:ext uri="{FF2B5EF4-FFF2-40B4-BE49-F238E27FC236}">
                <a16:creationId xmlns:a16="http://schemas.microsoft.com/office/drawing/2014/main" id="{412F0BB3-ADFA-4C1B-9F2C-946CDEC57678}"/>
              </a:ext>
            </a:extLst>
          </p:cNvPr>
          <p:cNvSpPr txBox="1"/>
          <p:nvPr/>
        </p:nvSpPr>
        <p:spPr>
          <a:xfrm>
            <a:off x="5784980" y="219246"/>
            <a:ext cx="977896" cy="369332"/>
          </a:xfrm>
          <a:prstGeom prst="rect">
            <a:avLst/>
          </a:prstGeom>
          <a:noFill/>
        </p:spPr>
        <p:txBody>
          <a:bodyPr wrap="none" rtlCol="0">
            <a:spAutoFit/>
          </a:bodyPr>
          <a:lstStyle/>
          <a:p>
            <a:r>
              <a:rPr lang="en-GB" dirty="0"/>
              <a:t>LÖSUNG</a:t>
            </a:r>
          </a:p>
        </p:txBody>
      </p:sp>
    </p:spTree>
    <p:extLst>
      <p:ext uri="{BB962C8B-B14F-4D97-AF65-F5344CB8AC3E}">
        <p14:creationId xmlns:p14="http://schemas.microsoft.com/office/powerpoint/2010/main" val="3661251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707"/>
            <a:ext cx="10515600" cy="1325563"/>
          </a:xfrm>
        </p:spPr>
        <p:txBody>
          <a:bodyPr/>
          <a:lstStyle/>
          <a:p>
            <a:r>
              <a:rPr lang="de-DE" dirty="0"/>
              <a:t>Dinosaurier</a:t>
            </a:r>
          </a:p>
        </p:txBody>
      </p:sp>
      <p:sp>
        <p:nvSpPr>
          <p:cNvPr id="3" name="Foliennummernplatzhalter 2"/>
          <p:cNvSpPr>
            <a:spLocks noGrp="1"/>
          </p:cNvSpPr>
          <p:nvPr>
            <p:ph type="sldNum" sz="quarter" idx="12"/>
          </p:nvPr>
        </p:nvSpPr>
        <p:spPr/>
        <p:txBody>
          <a:bodyPr/>
          <a:lstStyle/>
          <a:p>
            <a:fld id="{4EBDC376-7662-4146-8B06-94719C032E56}" type="slidenum">
              <a:rPr lang="de-DE" smtClean="0"/>
              <a:t>43</a:t>
            </a:fld>
            <a:endParaRPr lang="de-DE"/>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65" y="1896195"/>
            <a:ext cx="5832021" cy="3937000"/>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8482" y="1896194"/>
            <a:ext cx="5842000" cy="3937000"/>
          </a:xfrm>
          <a:prstGeom prst="rect">
            <a:avLst/>
          </a:prstGeom>
        </p:spPr>
      </p:pic>
      <p:pic>
        <p:nvPicPr>
          <p:cNvPr id="6" name="Grafik 5">
            <a:extLst>
              <a:ext uri="{FF2B5EF4-FFF2-40B4-BE49-F238E27FC236}">
                <a16:creationId xmlns:a16="http://schemas.microsoft.com/office/drawing/2014/main" id="{09C26F5D-B106-4548-8637-756B4DCEB5CC}"/>
              </a:ext>
            </a:extLst>
          </p:cNvPr>
          <p:cNvPicPr>
            <a:picLocks noChangeAspect="1"/>
          </p:cNvPicPr>
          <p:nvPr/>
        </p:nvPicPr>
        <p:blipFill>
          <a:blip r:embed="rId5"/>
          <a:stretch>
            <a:fillRect/>
          </a:stretch>
        </p:blipFill>
        <p:spPr>
          <a:xfrm>
            <a:off x="11146971" y="77409"/>
            <a:ext cx="962613" cy="1172161"/>
          </a:xfrm>
          <a:prstGeom prst="rect">
            <a:avLst/>
          </a:prstGeom>
        </p:spPr>
      </p:pic>
    </p:spTree>
    <p:extLst>
      <p:ext uri="{BB962C8B-B14F-4D97-AF65-F5344CB8AC3E}">
        <p14:creationId xmlns:p14="http://schemas.microsoft.com/office/powerpoint/2010/main" val="3608737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Größeneinfluß auf Säugetiere</a:t>
            </a:r>
          </a:p>
        </p:txBody>
      </p:sp>
      <p:sp>
        <p:nvSpPr>
          <p:cNvPr id="3" name="Foliennummernplatzhalter 2"/>
          <p:cNvSpPr>
            <a:spLocks noGrp="1"/>
          </p:cNvSpPr>
          <p:nvPr>
            <p:ph type="sldNum" sz="quarter" idx="12"/>
          </p:nvPr>
        </p:nvSpPr>
        <p:spPr/>
        <p:txBody>
          <a:bodyPr/>
          <a:lstStyle/>
          <a:p>
            <a:fld id="{4EBDC376-7662-4146-8B06-94719C032E56}" type="slidenum">
              <a:rPr lang="de-DE" smtClean="0"/>
              <a:t>44</a:t>
            </a:fld>
            <a:endParaRPr lang="de-DE"/>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4" y="1439863"/>
            <a:ext cx="5431109" cy="5167312"/>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6439" y="4401284"/>
            <a:ext cx="3003777" cy="1955065"/>
          </a:xfrm>
          <a:prstGeom prst="rect">
            <a:avLst/>
          </a:prstGeom>
        </p:spPr>
      </p:pic>
      <p:grpSp>
        <p:nvGrpSpPr>
          <p:cNvPr id="15" name="Gruppieren 14">
            <a:extLst>
              <a:ext uri="{FF2B5EF4-FFF2-40B4-BE49-F238E27FC236}">
                <a16:creationId xmlns:a16="http://schemas.microsoft.com/office/drawing/2014/main" id="{F72F1AD9-61B4-45DB-A2CA-26E7C54B3193}"/>
              </a:ext>
            </a:extLst>
          </p:cNvPr>
          <p:cNvGrpSpPr/>
          <p:nvPr/>
        </p:nvGrpSpPr>
        <p:grpSpPr>
          <a:xfrm>
            <a:off x="1805725" y="2637453"/>
            <a:ext cx="614014" cy="3626498"/>
            <a:chOff x="1805725" y="2637453"/>
            <a:chExt cx="614014" cy="3626498"/>
          </a:xfrm>
        </p:grpSpPr>
        <p:cxnSp>
          <p:nvCxnSpPr>
            <p:cNvPr id="7" name="Gerade Verbindung mit Pfeil 6">
              <a:extLst>
                <a:ext uri="{FF2B5EF4-FFF2-40B4-BE49-F238E27FC236}">
                  <a16:creationId xmlns:a16="http://schemas.microsoft.com/office/drawing/2014/main" id="{6B53366C-4898-41BC-8AFA-6EBA10191C63}"/>
                </a:ext>
              </a:extLst>
            </p:cNvPr>
            <p:cNvCxnSpPr/>
            <p:nvPr/>
          </p:nvCxnSpPr>
          <p:spPr>
            <a:xfrm>
              <a:off x="2419739" y="2637453"/>
              <a:ext cx="0" cy="3626498"/>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1594C564-EF9E-44CA-9C95-782959E3648E}"/>
                </a:ext>
              </a:extLst>
            </p:cNvPr>
            <p:cNvSpPr txBox="1"/>
            <p:nvPr/>
          </p:nvSpPr>
          <p:spPr>
            <a:xfrm>
              <a:off x="1805725" y="5009484"/>
              <a:ext cx="614014" cy="369332"/>
            </a:xfrm>
            <a:prstGeom prst="rect">
              <a:avLst/>
            </a:prstGeom>
            <a:noFill/>
          </p:spPr>
          <p:txBody>
            <a:bodyPr wrap="none" rtlCol="0">
              <a:spAutoFit/>
            </a:bodyPr>
            <a:lstStyle/>
            <a:p>
              <a:r>
                <a:rPr lang="en-GB" dirty="0" err="1"/>
                <a:t>L</a:t>
              </a:r>
              <a:r>
                <a:rPr lang="en-GB" baseline="-25000" dirty="0" err="1"/>
                <a:t>Pferd</a:t>
              </a:r>
              <a:endParaRPr lang="en-GB" dirty="0"/>
            </a:p>
          </p:txBody>
        </p:sp>
      </p:grpSp>
      <p:grpSp>
        <p:nvGrpSpPr>
          <p:cNvPr id="16" name="Gruppieren 15">
            <a:extLst>
              <a:ext uri="{FF2B5EF4-FFF2-40B4-BE49-F238E27FC236}">
                <a16:creationId xmlns:a16="http://schemas.microsoft.com/office/drawing/2014/main" id="{0EBFCAB6-0FF6-416D-A20B-50AC71D3CCD4}"/>
              </a:ext>
            </a:extLst>
          </p:cNvPr>
          <p:cNvGrpSpPr/>
          <p:nvPr/>
        </p:nvGrpSpPr>
        <p:grpSpPr>
          <a:xfrm>
            <a:off x="10577802" y="4741897"/>
            <a:ext cx="1112898" cy="1270128"/>
            <a:chOff x="10217020" y="4741897"/>
            <a:chExt cx="1112898" cy="1270128"/>
          </a:xfrm>
        </p:grpSpPr>
        <p:cxnSp>
          <p:nvCxnSpPr>
            <p:cNvPr id="8" name="Gerade Verbindung mit Pfeil 7">
              <a:extLst>
                <a:ext uri="{FF2B5EF4-FFF2-40B4-BE49-F238E27FC236}">
                  <a16:creationId xmlns:a16="http://schemas.microsoft.com/office/drawing/2014/main" id="{81F78031-BF7F-4FEF-BF0F-52648F57FFD6}"/>
                </a:ext>
              </a:extLst>
            </p:cNvPr>
            <p:cNvCxnSpPr>
              <a:cxnSpLocks/>
            </p:cNvCxnSpPr>
            <p:nvPr/>
          </p:nvCxnSpPr>
          <p:spPr>
            <a:xfrm>
              <a:off x="10217020" y="4926563"/>
              <a:ext cx="0" cy="1085462"/>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03028D1A-973F-4AB6-B8BF-59B199D296F4}"/>
                </a:ext>
              </a:extLst>
            </p:cNvPr>
            <p:cNvSpPr txBox="1"/>
            <p:nvPr/>
          </p:nvSpPr>
          <p:spPr>
            <a:xfrm>
              <a:off x="10701220" y="4741897"/>
              <a:ext cx="628698" cy="369332"/>
            </a:xfrm>
            <a:prstGeom prst="rect">
              <a:avLst/>
            </a:prstGeom>
            <a:noFill/>
          </p:spPr>
          <p:txBody>
            <a:bodyPr wrap="none" rtlCol="0">
              <a:spAutoFit/>
            </a:bodyPr>
            <a:lstStyle/>
            <a:p>
              <a:r>
                <a:rPr lang="en-GB" dirty="0" err="1"/>
                <a:t>L</a:t>
              </a:r>
              <a:r>
                <a:rPr lang="en-GB" baseline="-25000" dirty="0" err="1"/>
                <a:t>Maus</a:t>
              </a:r>
              <a:endParaRPr lang="en-GB" dirty="0"/>
            </a:p>
          </p:txBody>
        </p:sp>
      </p:grpSp>
      <p:sp>
        <p:nvSpPr>
          <p:cNvPr id="12" name="Textfeld 11">
            <a:extLst>
              <a:ext uri="{FF2B5EF4-FFF2-40B4-BE49-F238E27FC236}">
                <a16:creationId xmlns:a16="http://schemas.microsoft.com/office/drawing/2014/main" id="{C3DFC8D3-0B4F-4F70-A1F3-B62D8CF02588}"/>
              </a:ext>
            </a:extLst>
          </p:cNvPr>
          <p:cNvSpPr txBox="1"/>
          <p:nvPr/>
        </p:nvSpPr>
        <p:spPr>
          <a:xfrm>
            <a:off x="5380653" y="3700353"/>
            <a:ext cx="2297424" cy="646331"/>
          </a:xfrm>
          <a:prstGeom prst="rect">
            <a:avLst/>
          </a:prstGeom>
          <a:noFill/>
        </p:spPr>
        <p:txBody>
          <a:bodyPr wrap="none" rtlCol="0">
            <a:spAutoFit/>
          </a:bodyPr>
          <a:lstStyle/>
          <a:p>
            <a:r>
              <a:rPr lang="en-GB" sz="3600" dirty="0"/>
              <a:t>Masse </a:t>
            </a:r>
            <a:r>
              <a:rPr lang="en-GB" sz="3600" dirty="0">
                <a:latin typeface="Times New Roman" panose="02020603050405020304" pitchFamily="18" charset="0"/>
                <a:cs typeface="Times New Roman" panose="02020603050405020304" pitchFamily="18" charset="0"/>
              </a:rPr>
              <a:t>~ L</a:t>
            </a:r>
            <a:r>
              <a:rPr lang="en-GB" sz="3600" baseline="30000" dirty="0">
                <a:latin typeface="Times New Roman" panose="02020603050405020304" pitchFamily="18" charset="0"/>
                <a:cs typeface="Times New Roman" panose="02020603050405020304" pitchFamily="18" charset="0"/>
              </a:rPr>
              <a:t>3</a:t>
            </a:r>
            <a:endParaRPr lang="en-GB" sz="3600" dirty="0"/>
          </a:p>
        </p:txBody>
      </p:sp>
      <p:sp>
        <p:nvSpPr>
          <p:cNvPr id="13" name="Textfeld 12">
            <a:extLst>
              <a:ext uri="{FF2B5EF4-FFF2-40B4-BE49-F238E27FC236}">
                <a16:creationId xmlns:a16="http://schemas.microsoft.com/office/drawing/2014/main" id="{E95C829E-07C9-440B-8DFA-76D4E4272BF7}"/>
              </a:ext>
            </a:extLst>
          </p:cNvPr>
          <p:cNvSpPr txBox="1"/>
          <p:nvPr/>
        </p:nvSpPr>
        <p:spPr>
          <a:xfrm>
            <a:off x="4947842" y="4442880"/>
            <a:ext cx="3163045" cy="646331"/>
          </a:xfrm>
          <a:prstGeom prst="rect">
            <a:avLst/>
          </a:prstGeom>
          <a:noFill/>
        </p:spPr>
        <p:txBody>
          <a:bodyPr wrap="none" rtlCol="0">
            <a:spAutoFit/>
          </a:bodyPr>
          <a:lstStyle/>
          <a:p>
            <a:r>
              <a:rPr lang="en-GB" sz="3600" dirty="0" err="1"/>
              <a:t>Oberfläche</a:t>
            </a:r>
            <a:r>
              <a:rPr lang="en-GB" sz="3600" dirty="0"/>
              <a:t> </a:t>
            </a:r>
            <a:r>
              <a:rPr lang="en-GB" sz="3600" dirty="0">
                <a:latin typeface="Times New Roman" panose="02020603050405020304" pitchFamily="18" charset="0"/>
                <a:cs typeface="Times New Roman" panose="02020603050405020304" pitchFamily="18" charset="0"/>
              </a:rPr>
              <a:t>~ L</a:t>
            </a:r>
            <a:r>
              <a:rPr lang="en-GB" sz="3600" baseline="30000" dirty="0">
                <a:latin typeface="Times New Roman" panose="02020603050405020304" pitchFamily="18" charset="0"/>
                <a:cs typeface="Times New Roman" panose="02020603050405020304" pitchFamily="18" charset="0"/>
              </a:rPr>
              <a:t>2</a:t>
            </a:r>
            <a:endParaRPr lang="en-GB" sz="3600" dirty="0"/>
          </a:p>
        </p:txBody>
      </p:sp>
      <p:sp>
        <p:nvSpPr>
          <p:cNvPr id="14" name="Textfeld 13">
            <a:extLst>
              <a:ext uri="{FF2B5EF4-FFF2-40B4-BE49-F238E27FC236}">
                <a16:creationId xmlns:a16="http://schemas.microsoft.com/office/drawing/2014/main" id="{BD7EE843-137A-4B49-9797-0C70D7121562}"/>
              </a:ext>
            </a:extLst>
          </p:cNvPr>
          <p:cNvSpPr txBox="1"/>
          <p:nvPr/>
        </p:nvSpPr>
        <p:spPr>
          <a:xfrm>
            <a:off x="4434301" y="5160095"/>
            <a:ext cx="4447243" cy="646331"/>
          </a:xfrm>
          <a:prstGeom prst="rect">
            <a:avLst/>
          </a:prstGeom>
          <a:noFill/>
        </p:spPr>
        <p:txBody>
          <a:bodyPr wrap="none" rtlCol="0">
            <a:spAutoFit/>
          </a:bodyPr>
          <a:lstStyle/>
          <a:p>
            <a:r>
              <a:rPr lang="en-GB" sz="3600" dirty="0" err="1"/>
              <a:t>Kleibergesetz</a:t>
            </a:r>
            <a:r>
              <a:rPr lang="en-GB" sz="3600" dirty="0"/>
              <a:t>: </a:t>
            </a:r>
            <a:r>
              <a:rPr lang="el-GR" sz="3600" dirty="0">
                <a:latin typeface="Times New Roman" panose="02020603050405020304" pitchFamily="18" charset="0"/>
                <a:cs typeface="Times New Roman" panose="02020603050405020304" pitchFamily="18" charset="0"/>
              </a:rPr>
              <a:t>Γ</a:t>
            </a:r>
            <a:r>
              <a:rPr lang="en-GB" sz="3600" dirty="0"/>
              <a:t> </a:t>
            </a:r>
            <a:r>
              <a:rPr lang="en-GB" sz="3600" dirty="0">
                <a:latin typeface="Times New Roman" panose="02020603050405020304" pitchFamily="18" charset="0"/>
                <a:cs typeface="Times New Roman" panose="02020603050405020304" pitchFamily="18" charset="0"/>
              </a:rPr>
              <a:t>~ M</a:t>
            </a:r>
            <a:r>
              <a:rPr lang="en-GB" sz="3600" baseline="30000" dirty="0">
                <a:latin typeface="Times New Roman" panose="02020603050405020304" pitchFamily="18" charset="0"/>
                <a:cs typeface="Times New Roman" panose="02020603050405020304" pitchFamily="18" charset="0"/>
              </a:rPr>
              <a:t>3/4</a:t>
            </a:r>
            <a:endParaRPr lang="en-GB" sz="3600" dirty="0"/>
          </a:p>
        </p:txBody>
      </p:sp>
      <p:sp>
        <p:nvSpPr>
          <p:cNvPr id="17" name="Textfeld 16">
            <a:extLst>
              <a:ext uri="{FF2B5EF4-FFF2-40B4-BE49-F238E27FC236}">
                <a16:creationId xmlns:a16="http://schemas.microsoft.com/office/drawing/2014/main" id="{1ABF3F66-88B5-42B5-8116-882E34B672DA}"/>
              </a:ext>
            </a:extLst>
          </p:cNvPr>
          <p:cNvSpPr txBox="1"/>
          <p:nvPr/>
        </p:nvSpPr>
        <p:spPr>
          <a:xfrm>
            <a:off x="4245478" y="5940785"/>
            <a:ext cx="4975016" cy="646331"/>
          </a:xfrm>
          <a:prstGeom prst="rect">
            <a:avLst/>
          </a:prstGeom>
          <a:noFill/>
        </p:spPr>
        <p:txBody>
          <a:bodyPr wrap="none" rtlCol="0">
            <a:spAutoFit/>
          </a:bodyPr>
          <a:lstStyle/>
          <a:p>
            <a:r>
              <a:rPr lang="en-GB" sz="3600" dirty="0" err="1"/>
              <a:t>Verlust</a:t>
            </a:r>
            <a:r>
              <a:rPr lang="en-GB" sz="3600" dirty="0"/>
              <a:t>/</a:t>
            </a:r>
            <a:r>
              <a:rPr lang="en-GB" sz="3600" dirty="0" err="1"/>
              <a:t>Produktion</a:t>
            </a:r>
            <a:r>
              <a:rPr lang="en-GB" sz="3600" dirty="0"/>
              <a:t>: </a:t>
            </a:r>
            <a:r>
              <a:rPr lang="en-GB" sz="3600" dirty="0">
                <a:latin typeface="Times New Roman" panose="02020603050405020304" pitchFamily="18" charset="0"/>
                <a:cs typeface="Times New Roman" panose="02020603050405020304" pitchFamily="18" charset="0"/>
              </a:rPr>
              <a:t>~ 1/L</a:t>
            </a:r>
            <a:endParaRPr lang="en-GB" sz="3600" dirty="0"/>
          </a:p>
        </p:txBody>
      </p:sp>
    </p:spTree>
    <p:extLst>
      <p:ext uri="{BB962C8B-B14F-4D97-AF65-F5344CB8AC3E}">
        <p14:creationId xmlns:p14="http://schemas.microsoft.com/office/powerpoint/2010/main" val="277292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515600" cy="1325563"/>
          </a:xfrm>
        </p:spPr>
        <p:txBody>
          <a:bodyPr/>
          <a:lstStyle/>
          <a:p>
            <a:r>
              <a:rPr lang="de-DE" dirty="0"/>
              <a:t>Luft vs. Wasser: Umgebungsmedium</a:t>
            </a:r>
          </a:p>
        </p:txBody>
      </p:sp>
      <p:sp>
        <p:nvSpPr>
          <p:cNvPr id="3" name="Foliennummernplatzhalter 2"/>
          <p:cNvSpPr>
            <a:spLocks noGrp="1"/>
          </p:cNvSpPr>
          <p:nvPr>
            <p:ph type="sldNum" sz="quarter" idx="12"/>
          </p:nvPr>
        </p:nvSpPr>
        <p:spPr/>
        <p:txBody>
          <a:bodyPr/>
          <a:lstStyle/>
          <a:p>
            <a:fld id="{4EBDC376-7662-4146-8B06-94719C032E56}" type="slidenum">
              <a:rPr lang="de-DE" smtClean="0"/>
              <a:t>45</a:t>
            </a:fld>
            <a:endParaRPr lang="de-DE"/>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000" y="1511163"/>
            <a:ext cx="8100000" cy="4680000"/>
          </a:xfrm>
          <a:prstGeom prst="rect">
            <a:avLst/>
          </a:prstGeom>
        </p:spPr>
      </p:pic>
      <p:pic>
        <p:nvPicPr>
          <p:cNvPr id="5" name="Grafik 4">
            <a:extLst>
              <a:ext uri="{FF2B5EF4-FFF2-40B4-BE49-F238E27FC236}">
                <a16:creationId xmlns:a16="http://schemas.microsoft.com/office/drawing/2014/main" id="{08859F03-0978-429E-AEC6-98A5990C5B20}"/>
              </a:ext>
            </a:extLst>
          </p:cNvPr>
          <p:cNvPicPr>
            <a:picLocks noChangeAspect="1"/>
          </p:cNvPicPr>
          <p:nvPr/>
        </p:nvPicPr>
        <p:blipFill>
          <a:blip r:embed="rId4"/>
          <a:stretch>
            <a:fillRect/>
          </a:stretch>
        </p:blipFill>
        <p:spPr>
          <a:xfrm>
            <a:off x="11146971" y="77409"/>
            <a:ext cx="962613" cy="1172161"/>
          </a:xfrm>
          <a:prstGeom prst="rect">
            <a:avLst/>
          </a:prstGeom>
        </p:spPr>
      </p:pic>
    </p:spTree>
    <p:extLst>
      <p:ext uri="{BB962C8B-B14F-4D97-AF65-F5344CB8AC3E}">
        <p14:creationId xmlns:p14="http://schemas.microsoft.com/office/powerpoint/2010/main" val="16773428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515600" cy="1325563"/>
          </a:xfrm>
        </p:spPr>
        <p:txBody>
          <a:bodyPr/>
          <a:lstStyle/>
          <a:p>
            <a:r>
              <a:rPr lang="de-DE" dirty="0"/>
              <a:t>Luft versus Wasser als Umgebungsmedium</a:t>
            </a:r>
          </a:p>
        </p:txBody>
      </p:sp>
      <p:sp>
        <p:nvSpPr>
          <p:cNvPr id="3" name="Foliennummernplatzhalter 2"/>
          <p:cNvSpPr>
            <a:spLocks noGrp="1"/>
          </p:cNvSpPr>
          <p:nvPr>
            <p:ph type="sldNum" sz="quarter" idx="12"/>
          </p:nvPr>
        </p:nvSpPr>
        <p:spPr/>
        <p:txBody>
          <a:bodyPr/>
          <a:lstStyle/>
          <a:p>
            <a:fld id="{4EBDC376-7662-4146-8B06-94719C032E56}" type="slidenum">
              <a:rPr lang="de-DE" smtClean="0"/>
              <a:t>46</a:t>
            </a:fld>
            <a:endParaRPr lang="de-DE" dirty="0"/>
          </a:p>
        </p:txBody>
      </p:sp>
      <p:pic>
        <p:nvPicPr>
          <p:cNvPr id="6" name="Grafik 5">
            <a:extLst>
              <a:ext uri="{FF2B5EF4-FFF2-40B4-BE49-F238E27FC236}">
                <a16:creationId xmlns:a16="http://schemas.microsoft.com/office/drawing/2014/main" id="{8335FD5A-37A7-4A4F-9B63-2F5A15A567EF}"/>
              </a:ext>
            </a:extLst>
          </p:cNvPr>
          <p:cNvPicPr>
            <a:picLocks noChangeAspect="1"/>
          </p:cNvPicPr>
          <p:nvPr/>
        </p:nvPicPr>
        <p:blipFill>
          <a:blip r:embed="rId3"/>
          <a:stretch>
            <a:fillRect/>
          </a:stretch>
        </p:blipFill>
        <p:spPr>
          <a:xfrm>
            <a:off x="11146971" y="77409"/>
            <a:ext cx="962613" cy="1172161"/>
          </a:xfrm>
          <a:prstGeom prst="rect">
            <a:avLst/>
          </a:prstGeom>
        </p:spPr>
      </p:pic>
      <p:sp>
        <p:nvSpPr>
          <p:cNvPr id="4" name="Rechteck 3"/>
          <p:cNvSpPr/>
          <p:nvPr/>
        </p:nvSpPr>
        <p:spPr>
          <a:xfrm>
            <a:off x="624639" y="1142130"/>
            <a:ext cx="6217920" cy="923330"/>
          </a:xfrm>
          <a:prstGeom prst="rect">
            <a:avLst/>
          </a:prstGeom>
        </p:spPr>
        <p:txBody>
          <a:bodyPr wrap="square">
            <a:spAutoFit/>
          </a:bodyPr>
          <a:lstStyle/>
          <a:p>
            <a:endParaRPr lang="de-DE" dirty="0"/>
          </a:p>
          <a:p>
            <a:pPr marL="285750" indent="-285750">
              <a:buFont typeface="Arial" panose="020B0604020202020204" pitchFamily="34" charset="0"/>
              <a:buChar char="•"/>
            </a:pPr>
            <a:r>
              <a:rPr lang="de-DE" dirty="0"/>
              <a:t>wesentlich </a:t>
            </a:r>
            <a:r>
              <a:rPr lang="de-DE" b="1" dirty="0"/>
              <a:t>höherer Sauerstoffgehalt </a:t>
            </a:r>
            <a:br>
              <a:rPr lang="de-DE" dirty="0"/>
            </a:br>
            <a:r>
              <a:rPr lang="de-DE" dirty="0"/>
              <a:t>(aber Sauerstoffpartialdruck kann gleich sein)</a:t>
            </a:r>
          </a:p>
        </p:txBody>
      </p:sp>
      <p:sp>
        <p:nvSpPr>
          <p:cNvPr id="8" name="Textfeld 7">
            <a:extLst>
              <a:ext uri="{FF2B5EF4-FFF2-40B4-BE49-F238E27FC236}">
                <a16:creationId xmlns:a16="http://schemas.microsoft.com/office/drawing/2014/main" id="{4EDCB871-EDE2-4DF6-A5E3-4A718A2A84A5}"/>
              </a:ext>
            </a:extLst>
          </p:cNvPr>
          <p:cNvSpPr txBox="1"/>
          <p:nvPr/>
        </p:nvSpPr>
        <p:spPr>
          <a:xfrm>
            <a:off x="624635" y="2162548"/>
            <a:ext cx="5694379" cy="646331"/>
          </a:xfrm>
          <a:prstGeom prst="rect">
            <a:avLst/>
          </a:prstGeom>
          <a:noFill/>
        </p:spPr>
        <p:txBody>
          <a:bodyPr wrap="square">
            <a:spAutoFit/>
          </a:bodyPr>
          <a:lstStyle/>
          <a:p>
            <a:pPr marL="285750" indent="-285750">
              <a:buFont typeface="Arial" panose="020B0604020202020204" pitchFamily="34" charset="0"/>
              <a:buChar char="•"/>
            </a:pPr>
            <a:r>
              <a:rPr lang="de-DE" b="1" dirty="0"/>
              <a:t>Diffusionskonstante D </a:t>
            </a:r>
            <a:r>
              <a:rPr lang="de-DE" dirty="0"/>
              <a:t>von Sauerstoff in Luft ist deutlich </a:t>
            </a:r>
            <a:r>
              <a:rPr lang="de-DE" b="1" dirty="0"/>
              <a:t>größer</a:t>
            </a:r>
            <a:r>
              <a:rPr lang="de-DE" dirty="0"/>
              <a:t> als die in Wasser</a:t>
            </a:r>
          </a:p>
        </p:txBody>
      </p:sp>
      <p:sp>
        <p:nvSpPr>
          <p:cNvPr id="10" name="Textfeld 9">
            <a:extLst>
              <a:ext uri="{FF2B5EF4-FFF2-40B4-BE49-F238E27FC236}">
                <a16:creationId xmlns:a16="http://schemas.microsoft.com/office/drawing/2014/main" id="{26FD8322-10C9-4969-A16B-259772F316F7}"/>
              </a:ext>
            </a:extLst>
          </p:cNvPr>
          <p:cNvSpPr txBox="1"/>
          <p:nvPr/>
        </p:nvSpPr>
        <p:spPr>
          <a:xfrm>
            <a:off x="624637" y="2947108"/>
            <a:ext cx="5694380" cy="646331"/>
          </a:xfrm>
          <a:prstGeom prst="rect">
            <a:avLst/>
          </a:prstGeom>
          <a:noFill/>
        </p:spPr>
        <p:txBody>
          <a:bodyPr wrap="square">
            <a:spAutoFit/>
          </a:bodyPr>
          <a:lstStyle/>
          <a:p>
            <a:pPr marL="285750" indent="-285750">
              <a:buFont typeface="Arial" panose="020B0604020202020204" pitchFamily="34" charset="0"/>
              <a:buChar char="•"/>
            </a:pPr>
            <a:r>
              <a:rPr lang="de-DE" b="1" dirty="0"/>
              <a:t>geringere Viskosität </a:t>
            </a:r>
            <a:r>
              <a:rPr lang="de-DE" dirty="0"/>
              <a:t>in Luft als in Wasser </a:t>
            </a:r>
            <a:br>
              <a:rPr lang="de-DE" dirty="0"/>
            </a:br>
            <a:r>
              <a:rPr lang="de-DE" dirty="0"/>
              <a:t>(leichteres Bewegen)</a:t>
            </a:r>
          </a:p>
        </p:txBody>
      </p:sp>
      <p:sp>
        <p:nvSpPr>
          <p:cNvPr id="12" name="Textfeld 11">
            <a:extLst>
              <a:ext uri="{FF2B5EF4-FFF2-40B4-BE49-F238E27FC236}">
                <a16:creationId xmlns:a16="http://schemas.microsoft.com/office/drawing/2014/main" id="{E196B2D0-3F39-425B-BE10-30CC60CE80A9}"/>
              </a:ext>
            </a:extLst>
          </p:cNvPr>
          <p:cNvSpPr txBox="1"/>
          <p:nvPr/>
        </p:nvSpPr>
        <p:spPr>
          <a:xfrm>
            <a:off x="624635" y="3731667"/>
            <a:ext cx="5694382" cy="369332"/>
          </a:xfrm>
          <a:prstGeom prst="rect">
            <a:avLst/>
          </a:prstGeom>
          <a:noFill/>
        </p:spPr>
        <p:txBody>
          <a:bodyPr wrap="square">
            <a:spAutoFit/>
          </a:bodyPr>
          <a:lstStyle/>
          <a:p>
            <a:pPr marL="285750" indent="-285750">
              <a:buFont typeface="Arial" panose="020B0604020202020204" pitchFamily="34" charset="0"/>
              <a:buChar char="•"/>
            </a:pPr>
            <a:r>
              <a:rPr lang="de-DE" dirty="0"/>
              <a:t>leichteres Medium (</a:t>
            </a:r>
            <a:r>
              <a:rPr lang="de-DE" b="1" dirty="0"/>
              <a:t>leichter umzulenken</a:t>
            </a:r>
            <a:r>
              <a:rPr lang="de-DE" dirty="0"/>
              <a:t>) </a:t>
            </a:r>
          </a:p>
        </p:txBody>
      </p:sp>
      <p:sp>
        <p:nvSpPr>
          <p:cNvPr id="14" name="Textfeld 13">
            <a:extLst>
              <a:ext uri="{FF2B5EF4-FFF2-40B4-BE49-F238E27FC236}">
                <a16:creationId xmlns:a16="http://schemas.microsoft.com/office/drawing/2014/main" id="{4750E823-F34B-4FD3-A135-00E6236F5305}"/>
              </a:ext>
            </a:extLst>
          </p:cNvPr>
          <p:cNvSpPr txBox="1"/>
          <p:nvPr/>
        </p:nvSpPr>
        <p:spPr>
          <a:xfrm>
            <a:off x="624639" y="4239228"/>
            <a:ext cx="6217920" cy="646331"/>
          </a:xfrm>
          <a:prstGeom prst="rect">
            <a:avLst/>
          </a:prstGeom>
          <a:noFill/>
        </p:spPr>
        <p:txBody>
          <a:bodyPr wrap="square">
            <a:spAutoFit/>
          </a:bodyPr>
          <a:lstStyle/>
          <a:p>
            <a:pPr marL="285750" indent="-285750">
              <a:buFont typeface="Arial" panose="020B0604020202020204" pitchFamily="34" charset="0"/>
              <a:buChar char="•"/>
            </a:pPr>
            <a:r>
              <a:rPr lang="de-DE" dirty="0"/>
              <a:t>wesentlich </a:t>
            </a:r>
            <a:r>
              <a:rPr lang="de-DE" b="1" dirty="0"/>
              <a:t>geringere Wärmeleitfähigkeit </a:t>
            </a:r>
            <a:r>
              <a:rPr lang="de-DE" dirty="0"/>
              <a:t>von Luft </a:t>
            </a:r>
            <a:br>
              <a:rPr lang="de-DE" dirty="0"/>
            </a:br>
            <a:r>
              <a:rPr lang="de-DE" dirty="0"/>
              <a:t>als von Wasser</a:t>
            </a:r>
          </a:p>
        </p:txBody>
      </p:sp>
      <p:sp>
        <p:nvSpPr>
          <p:cNvPr id="16" name="Textfeld 15">
            <a:extLst>
              <a:ext uri="{FF2B5EF4-FFF2-40B4-BE49-F238E27FC236}">
                <a16:creationId xmlns:a16="http://schemas.microsoft.com/office/drawing/2014/main" id="{1CB49F95-B471-4498-8BD8-149D6857411F}"/>
              </a:ext>
            </a:extLst>
          </p:cNvPr>
          <p:cNvSpPr txBox="1"/>
          <p:nvPr/>
        </p:nvSpPr>
        <p:spPr>
          <a:xfrm>
            <a:off x="624639" y="5057137"/>
            <a:ext cx="6217920" cy="1754326"/>
          </a:xfrm>
          <a:prstGeom prst="rect">
            <a:avLst/>
          </a:prstGeom>
          <a:noFill/>
        </p:spPr>
        <p:txBody>
          <a:bodyPr wrap="square">
            <a:spAutoFit/>
          </a:bodyPr>
          <a:lstStyle/>
          <a:p>
            <a:r>
              <a:rPr lang="de-DE" b="1" u="sng" dirty="0"/>
              <a:t>Nachteile beim Übergang von Wasser in Luft:</a:t>
            </a:r>
            <a:br>
              <a:rPr lang="de-DE" b="1" dirty="0"/>
            </a:br>
            <a:endParaRPr lang="de-DE" b="1" dirty="0"/>
          </a:p>
          <a:p>
            <a:pPr marL="285750" indent="-285750">
              <a:buFont typeface="Arial" panose="020B0604020202020204" pitchFamily="34" charset="0"/>
              <a:buChar char="•"/>
            </a:pPr>
            <a:r>
              <a:rPr lang="de-DE" dirty="0"/>
              <a:t>Schwerkraft wirkt</a:t>
            </a:r>
          </a:p>
          <a:p>
            <a:pPr marL="285750" indent="-285750">
              <a:buFont typeface="Arial" panose="020B0604020202020204" pitchFamily="34" charset="0"/>
              <a:buChar char="•"/>
            </a:pPr>
            <a:r>
              <a:rPr lang="de-DE" dirty="0"/>
              <a:t>Wasserverlust über Verdampfung</a:t>
            </a:r>
          </a:p>
          <a:p>
            <a:pPr marL="285750" indent="-285750">
              <a:buFont typeface="Arial" panose="020B0604020202020204" pitchFamily="34" charset="0"/>
              <a:buChar char="•"/>
            </a:pPr>
            <a:r>
              <a:rPr lang="de-DE" dirty="0"/>
              <a:t>UV Strahlung</a:t>
            </a:r>
          </a:p>
          <a:p>
            <a:pPr marL="285750" indent="-285750">
              <a:buFont typeface="Arial" panose="020B0604020202020204" pitchFamily="34" charset="0"/>
              <a:buChar char="•"/>
            </a:pPr>
            <a:r>
              <a:rPr lang="de-DE" dirty="0"/>
              <a:t>Geringerer Wettereinfluss</a:t>
            </a:r>
          </a:p>
        </p:txBody>
      </p:sp>
      <p:sp>
        <p:nvSpPr>
          <p:cNvPr id="17" name="Textfeld 16">
            <a:extLst>
              <a:ext uri="{FF2B5EF4-FFF2-40B4-BE49-F238E27FC236}">
                <a16:creationId xmlns:a16="http://schemas.microsoft.com/office/drawing/2014/main" id="{825F2008-BC57-45B7-B816-4777AF72D6ED}"/>
              </a:ext>
            </a:extLst>
          </p:cNvPr>
          <p:cNvSpPr txBox="1"/>
          <p:nvPr/>
        </p:nvSpPr>
        <p:spPr>
          <a:xfrm>
            <a:off x="624635" y="956231"/>
            <a:ext cx="2966224" cy="369332"/>
          </a:xfrm>
          <a:prstGeom prst="rect">
            <a:avLst/>
          </a:prstGeom>
          <a:noFill/>
        </p:spPr>
        <p:txBody>
          <a:bodyPr wrap="square" rtlCol="0">
            <a:spAutoFit/>
          </a:bodyPr>
          <a:lstStyle/>
          <a:p>
            <a:r>
              <a:rPr lang="de-DE" b="1" u="sng" dirty="0"/>
              <a:t>Vorteile Luft:</a:t>
            </a:r>
          </a:p>
        </p:txBody>
      </p:sp>
      <p:pic>
        <p:nvPicPr>
          <p:cNvPr id="1026" name="Picture 2">
            <a:extLst>
              <a:ext uri="{FF2B5EF4-FFF2-40B4-BE49-F238E27FC236}">
                <a16:creationId xmlns:a16="http://schemas.microsoft.com/office/drawing/2014/main" id="{3237571F-B33A-47AB-8752-81143F96E3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207" t="4590" b="54060"/>
          <a:stretch/>
        </p:blipFill>
        <p:spPr bwMode="auto">
          <a:xfrm>
            <a:off x="6895170" y="1142130"/>
            <a:ext cx="4458630" cy="3717498"/>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8F91576F-612C-4378-B563-A8CD43A1DF30}"/>
              </a:ext>
            </a:extLst>
          </p:cNvPr>
          <p:cNvSpPr txBox="1"/>
          <p:nvPr/>
        </p:nvSpPr>
        <p:spPr>
          <a:xfrm>
            <a:off x="6842559" y="4576085"/>
            <a:ext cx="4294148" cy="369332"/>
          </a:xfrm>
          <a:prstGeom prst="rect">
            <a:avLst/>
          </a:prstGeom>
          <a:noFill/>
        </p:spPr>
        <p:txBody>
          <a:bodyPr wrap="square">
            <a:spAutoFit/>
          </a:bodyPr>
          <a:lstStyle/>
          <a:p>
            <a:r>
              <a:rPr lang="de-DE" sz="900" dirty="0"/>
              <a:t>http://droualb.faculty.mjc.edu/Course%20Materials/Physiology%20101/Chapter%20Notes/Fall%202007/figure_17_03_labeled.jpg</a:t>
            </a:r>
          </a:p>
        </p:txBody>
      </p:sp>
    </p:spTree>
    <p:extLst>
      <p:ext uri="{BB962C8B-B14F-4D97-AF65-F5344CB8AC3E}">
        <p14:creationId xmlns:p14="http://schemas.microsoft.com/office/powerpoint/2010/main" val="69318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2" grpId="0"/>
      <p:bldP spid="14" grpId="0"/>
      <p:bldP spid="16"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10515600" cy="1325563"/>
          </a:xfrm>
        </p:spPr>
        <p:txBody>
          <a:bodyPr/>
          <a:lstStyle/>
          <a:p>
            <a:r>
              <a:rPr lang="de-DE" dirty="0"/>
              <a:t>Luft versus Wasser als Umgebungsmedium</a:t>
            </a:r>
          </a:p>
        </p:txBody>
      </p:sp>
      <p:sp>
        <p:nvSpPr>
          <p:cNvPr id="3" name="Foliennummernplatzhalter 2"/>
          <p:cNvSpPr>
            <a:spLocks noGrp="1"/>
          </p:cNvSpPr>
          <p:nvPr>
            <p:ph type="sldNum" sz="quarter" idx="12"/>
          </p:nvPr>
        </p:nvSpPr>
        <p:spPr/>
        <p:txBody>
          <a:bodyPr/>
          <a:lstStyle/>
          <a:p>
            <a:fld id="{4EBDC376-7662-4146-8B06-94719C032E56}" type="slidenum">
              <a:rPr lang="de-DE" smtClean="0"/>
              <a:t>47</a:t>
            </a:fld>
            <a:endParaRPr lang="de-DE"/>
          </a:p>
        </p:txBody>
      </p:sp>
      <p:pic>
        <p:nvPicPr>
          <p:cNvPr id="6" name="Grafik 5">
            <a:extLst>
              <a:ext uri="{FF2B5EF4-FFF2-40B4-BE49-F238E27FC236}">
                <a16:creationId xmlns:a16="http://schemas.microsoft.com/office/drawing/2014/main" id="{8335FD5A-37A7-4A4F-9B63-2F5A15A567EF}"/>
              </a:ext>
            </a:extLst>
          </p:cNvPr>
          <p:cNvPicPr>
            <a:picLocks noChangeAspect="1"/>
          </p:cNvPicPr>
          <p:nvPr/>
        </p:nvPicPr>
        <p:blipFill>
          <a:blip r:embed="rId3"/>
          <a:stretch>
            <a:fillRect/>
          </a:stretch>
        </p:blipFill>
        <p:spPr>
          <a:xfrm>
            <a:off x="11146971" y="77409"/>
            <a:ext cx="962613" cy="1172161"/>
          </a:xfrm>
          <a:prstGeom prst="rect">
            <a:avLst/>
          </a:prstGeom>
        </p:spPr>
      </p:pic>
      <p:grpSp>
        <p:nvGrpSpPr>
          <p:cNvPr id="8" name="Gruppieren 7">
            <a:extLst>
              <a:ext uri="{FF2B5EF4-FFF2-40B4-BE49-F238E27FC236}">
                <a16:creationId xmlns:a16="http://schemas.microsoft.com/office/drawing/2014/main" id="{C7B78315-7916-4972-9F6B-AFD6C38083D9}"/>
              </a:ext>
            </a:extLst>
          </p:cNvPr>
          <p:cNvGrpSpPr/>
          <p:nvPr/>
        </p:nvGrpSpPr>
        <p:grpSpPr>
          <a:xfrm>
            <a:off x="731498" y="1604027"/>
            <a:ext cx="10622302" cy="4549852"/>
            <a:chOff x="1149547" y="2595678"/>
            <a:chExt cx="9677073" cy="3658873"/>
          </a:xfrm>
        </p:grpSpPr>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9547" y="2595678"/>
              <a:ext cx="9677073" cy="3458012"/>
            </a:xfrm>
            <a:prstGeom prst="rect">
              <a:avLst/>
            </a:prstGeom>
          </p:spPr>
        </p:pic>
        <p:sp>
          <p:nvSpPr>
            <p:cNvPr id="7" name="Textfeld 6">
              <a:extLst>
                <a:ext uri="{FF2B5EF4-FFF2-40B4-BE49-F238E27FC236}">
                  <a16:creationId xmlns:a16="http://schemas.microsoft.com/office/drawing/2014/main" id="{3255751A-3ED6-429A-8B91-4D0B1D68F5B9}"/>
                </a:ext>
              </a:extLst>
            </p:cNvPr>
            <p:cNvSpPr txBox="1"/>
            <p:nvPr/>
          </p:nvSpPr>
          <p:spPr>
            <a:xfrm>
              <a:off x="1194318" y="5946774"/>
              <a:ext cx="9278566" cy="307777"/>
            </a:xfrm>
            <a:prstGeom prst="rect">
              <a:avLst/>
            </a:prstGeom>
            <a:noFill/>
          </p:spPr>
          <p:txBody>
            <a:bodyPr wrap="none" rtlCol="0">
              <a:spAutoFit/>
            </a:bodyPr>
            <a:lstStyle/>
            <a:p>
              <a:r>
                <a:rPr lang="en-GB" sz="1400" dirty="0" err="1">
                  <a:solidFill>
                    <a:schemeClr val="tx1">
                      <a:lumMod val="65000"/>
                      <a:lumOff val="35000"/>
                    </a:schemeClr>
                  </a:solidFill>
                </a:rPr>
                <a:t>Gammastrahlung</a:t>
              </a:r>
              <a:r>
                <a:rPr lang="en-GB" sz="1400" dirty="0">
                  <a:solidFill>
                    <a:schemeClr val="tx1">
                      <a:lumMod val="65000"/>
                      <a:lumOff val="35000"/>
                    </a:schemeClr>
                  </a:solidFill>
                </a:rPr>
                <a:t> (1 MeV) </a:t>
              </a:r>
              <a:r>
                <a:rPr lang="en-GB" sz="1400" dirty="0" err="1">
                  <a:solidFill>
                    <a:schemeClr val="tx1">
                      <a:lumMod val="65000"/>
                      <a:lumOff val="35000"/>
                    </a:schemeClr>
                  </a:solidFill>
                </a:rPr>
                <a:t>Halbwertschichtdicke</a:t>
              </a:r>
              <a:r>
                <a:rPr lang="en-GB" sz="1400" dirty="0">
                  <a:solidFill>
                    <a:schemeClr val="tx1">
                      <a:lumMod val="65000"/>
                      <a:lumOff val="35000"/>
                    </a:schemeClr>
                  </a:solidFill>
                </a:rPr>
                <a:t> (m)                0,108                                   85                                                     </a:t>
              </a:r>
              <a:r>
                <a:rPr lang="en-GB" sz="1400" dirty="0">
                  <a:solidFill>
                    <a:schemeClr val="tx1">
                      <a:lumMod val="65000"/>
                      <a:lumOff val="35000"/>
                    </a:schemeClr>
                  </a:solidFill>
                  <a:latin typeface="Times New Roman" panose="02020603050405020304" pitchFamily="18" charset="0"/>
                  <a:cs typeface="Times New Roman" panose="02020603050405020304" pitchFamily="18" charset="0"/>
                </a:rPr>
                <a:t>~1:1500</a:t>
              </a:r>
              <a:endParaRPr lang="en-GB" sz="1400" dirty="0">
                <a:solidFill>
                  <a:schemeClr val="tx1">
                    <a:lumMod val="65000"/>
                    <a:lumOff val="35000"/>
                  </a:schemeClr>
                </a:solidFill>
              </a:endParaRPr>
            </a:p>
          </p:txBody>
        </p:sp>
      </p:grpSp>
    </p:spTree>
    <p:extLst>
      <p:ext uri="{BB962C8B-B14F-4D97-AF65-F5344CB8AC3E}">
        <p14:creationId xmlns:p14="http://schemas.microsoft.com/office/powerpoint/2010/main" val="15500771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48</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Gasaustausch bei Pflanzen</a:t>
            </a:r>
          </a:p>
        </p:txBody>
      </p:sp>
      <p:pic>
        <p:nvPicPr>
          <p:cNvPr id="3" name="Grafik 2">
            <a:extLst>
              <a:ext uri="{FF2B5EF4-FFF2-40B4-BE49-F238E27FC236}">
                <a16:creationId xmlns:a16="http://schemas.microsoft.com/office/drawing/2014/main" id="{893F4571-62DB-442E-8CB3-3EE5AF5E4E3C}"/>
              </a:ext>
            </a:extLst>
          </p:cNvPr>
          <p:cNvPicPr>
            <a:picLocks noChangeAspect="1"/>
          </p:cNvPicPr>
          <p:nvPr/>
        </p:nvPicPr>
        <p:blipFill rotWithShape="1">
          <a:blip r:embed="rId4"/>
          <a:srcRect r="47790"/>
          <a:stretch/>
        </p:blipFill>
        <p:spPr>
          <a:xfrm>
            <a:off x="645589" y="1968662"/>
            <a:ext cx="3609223" cy="3495435"/>
          </a:xfrm>
          <a:prstGeom prst="rect">
            <a:avLst/>
          </a:prstGeom>
        </p:spPr>
      </p:pic>
      <p:pic>
        <p:nvPicPr>
          <p:cNvPr id="4" name="Picture 2" descr="Ananas – Biologie">
            <a:extLst>
              <a:ext uri="{FF2B5EF4-FFF2-40B4-BE49-F238E27FC236}">
                <a16:creationId xmlns:a16="http://schemas.microsoft.com/office/drawing/2014/main" id="{470C63D5-7C3D-4517-9847-D4E34CF899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531" y="1811954"/>
            <a:ext cx="2857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DF6E4451-E806-4129-AB9E-E9FE5A19C403}"/>
              </a:ext>
            </a:extLst>
          </p:cNvPr>
          <p:cNvPicPr>
            <a:picLocks noChangeAspect="1"/>
          </p:cNvPicPr>
          <p:nvPr/>
        </p:nvPicPr>
        <p:blipFill rotWithShape="1">
          <a:blip r:embed="rId4"/>
          <a:srcRect l="55876"/>
          <a:stretch/>
        </p:blipFill>
        <p:spPr>
          <a:xfrm>
            <a:off x="3806876" y="1827465"/>
            <a:ext cx="3373159" cy="3865421"/>
          </a:xfrm>
          <a:prstGeom prst="rect">
            <a:avLst/>
          </a:prstGeom>
        </p:spPr>
      </p:pic>
    </p:spTree>
    <p:extLst>
      <p:ext uri="{BB962C8B-B14F-4D97-AF65-F5344CB8AC3E}">
        <p14:creationId xmlns:p14="http://schemas.microsoft.com/office/powerpoint/2010/main" val="171390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Zusammenfassung</a:t>
            </a:r>
            <a:r>
              <a:rPr lang="en-GB" sz="3600" b="1" dirty="0">
                <a:solidFill>
                  <a:schemeClr val="tx1">
                    <a:lumMod val="75000"/>
                    <a:lumOff val="25000"/>
                  </a:schemeClr>
                </a:solidFill>
              </a:rPr>
              <a:t> 1. VL 2. </a:t>
            </a:r>
            <a:r>
              <a:rPr lang="en-GB" sz="3600" b="1" dirty="0" err="1">
                <a:solidFill>
                  <a:schemeClr val="tx1">
                    <a:lumMod val="75000"/>
                    <a:lumOff val="25000"/>
                  </a:schemeClr>
                </a:solidFill>
              </a:rPr>
              <a:t>Teil</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49</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2"/>
          <a:stretch>
            <a:fillRect/>
          </a:stretch>
        </p:blipFill>
        <p:spPr>
          <a:xfrm>
            <a:off x="11146971" y="77409"/>
            <a:ext cx="962613" cy="1172161"/>
          </a:xfrm>
          <a:prstGeom prst="rect">
            <a:avLst/>
          </a:prstGeom>
        </p:spPr>
      </p:pic>
      <p:graphicFrame>
        <p:nvGraphicFramePr>
          <p:cNvPr id="5" name="Diagramm 4">
            <a:extLst>
              <a:ext uri="{FF2B5EF4-FFF2-40B4-BE49-F238E27FC236}">
                <a16:creationId xmlns:a16="http://schemas.microsoft.com/office/drawing/2014/main" id="{C1EC2FF3-3904-4CD7-973A-06B2A4FEC8DC}"/>
              </a:ext>
            </a:extLst>
          </p:cNvPr>
          <p:cNvGraphicFramePr/>
          <p:nvPr>
            <p:extLst>
              <p:ext uri="{D42A27DB-BD31-4B8C-83A1-F6EECF244321}">
                <p14:modId xmlns:p14="http://schemas.microsoft.com/office/powerpoint/2010/main" val="2474090303"/>
              </p:ext>
            </p:extLst>
          </p:nvPr>
        </p:nvGraphicFramePr>
        <p:xfrm>
          <a:off x="810411" y="1081771"/>
          <a:ext cx="911113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391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E18204D-F515-4C44-95E9-0E65785FB00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08D83F4F-1159-4D4E-9A73-1E75C6777144}"/>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1B249531-A574-4E3F-AABB-0BC0D9AE5F7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45D4D2F6-28DF-4C32-890D-9158476CEFCC}"/>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ADDE9D3F-4C95-40C1-8473-0C51B57B3E00}"/>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47E96C9C-654A-4D37-84F0-B4B9996A141B}"/>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AD813D06-A26F-46F9-9B02-4C00ADF8E69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0402E58-10AA-4B81-9FE2-527C620BC982}"/>
              </a:ext>
            </a:extLst>
          </p:cNvPr>
          <p:cNvSpPr>
            <a:spLocks noGrp="1"/>
          </p:cNvSpPr>
          <p:nvPr>
            <p:ph type="ctrTitle"/>
          </p:nvPr>
        </p:nvSpPr>
        <p:spPr>
          <a:xfrm>
            <a:off x="6746628" y="1783959"/>
            <a:ext cx="4645250" cy="2889114"/>
          </a:xfrm>
        </p:spPr>
        <p:txBody>
          <a:bodyPr anchor="b">
            <a:normAutofit/>
          </a:bodyPr>
          <a:lstStyle/>
          <a:p>
            <a:pPr algn="l"/>
            <a:r>
              <a:rPr lang="en-GB" dirty="0" err="1">
                <a:solidFill>
                  <a:schemeClr val="bg1"/>
                </a:solidFill>
              </a:rPr>
              <a:t>Vorlesung</a:t>
            </a:r>
            <a:r>
              <a:rPr lang="en-GB" dirty="0">
                <a:solidFill>
                  <a:schemeClr val="bg1"/>
                </a:solidFill>
              </a:rPr>
              <a:t> 01, 1. </a:t>
            </a:r>
            <a:r>
              <a:rPr lang="en-GB" dirty="0" err="1">
                <a:solidFill>
                  <a:schemeClr val="bg1"/>
                </a:solidFill>
              </a:rPr>
              <a:t>Teil</a:t>
            </a:r>
            <a:endParaRPr lang="en-GB" dirty="0">
              <a:solidFill>
                <a:schemeClr val="bg1"/>
              </a:solidFill>
            </a:endParaRPr>
          </a:p>
        </p:txBody>
      </p:sp>
      <p:sp>
        <p:nvSpPr>
          <p:cNvPr id="3" name="Untertitel 2">
            <a:extLst>
              <a:ext uri="{FF2B5EF4-FFF2-40B4-BE49-F238E27FC236}">
                <a16:creationId xmlns:a16="http://schemas.microsoft.com/office/drawing/2014/main" id="{AFEBB1E5-60AA-462E-928D-7DA382EB849C}"/>
              </a:ext>
            </a:extLst>
          </p:cNvPr>
          <p:cNvSpPr>
            <a:spLocks noGrp="1"/>
          </p:cNvSpPr>
          <p:nvPr>
            <p:ph type="subTitle" idx="1"/>
          </p:nvPr>
        </p:nvSpPr>
        <p:spPr>
          <a:xfrm>
            <a:off x="6746627" y="4750893"/>
            <a:ext cx="4645250" cy="1147863"/>
          </a:xfrm>
        </p:spPr>
        <p:txBody>
          <a:bodyPr anchor="t">
            <a:normAutofit/>
          </a:bodyPr>
          <a:lstStyle/>
          <a:p>
            <a:pPr algn="l"/>
            <a:r>
              <a:rPr lang="en-GB" sz="2000" dirty="0" err="1">
                <a:solidFill>
                  <a:schemeClr val="bg1"/>
                </a:solidFill>
              </a:rPr>
              <a:t>Einführung</a:t>
            </a:r>
            <a:r>
              <a:rPr lang="en-GB" sz="2000" dirty="0">
                <a:solidFill>
                  <a:schemeClr val="bg1"/>
                </a:solidFill>
              </a:rPr>
              <a:t>/Aufgabe des </a:t>
            </a:r>
            <a:r>
              <a:rPr lang="en-GB" sz="2000" dirty="0" err="1">
                <a:solidFill>
                  <a:schemeClr val="bg1"/>
                </a:solidFill>
              </a:rPr>
              <a:t>Blutkreislaufes</a:t>
            </a:r>
            <a:endParaRPr lang="en-GB" sz="2000" dirty="0">
              <a:solidFill>
                <a:schemeClr val="bg1"/>
              </a:solidFill>
            </a:endParaRPr>
          </a:p>
          <a:p>
            <a:pPr algn="l"/>
            <a:r>
              <a:rPr lang="en-GB" sz="2000" dirty="0">
                <a:solidFill>
                  <a:schemeClr val="bg1"/>
                </a:solidFill>
              </a:rPr>
              <a:t>16.04.2025</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E6DFE924-E392-4ABA-8206-AE00386278D0}"/>
              </a:ext>
            </a:extLst>
          </p:cNvPr>
          <p:cNvPicPr>
            <a:picLocks noChangeAspect="1"/>
          </p:cNvPicPr>
          <p:nvPr/>
        </p:nvPicPr>
        <p:blipFill>
          <a:blip r:embed="rId3"/>
          <a:stretch>
            <a:fillRect/>
          </a:stretch>
        </p:blipFill>
        <p:spPr>
          <a:xfrm>
            <a:off x="590848" y="489204"/>
            <a:ext cx="3704910" cy="4511421"/>
          </a:xfrm>
          <a:prstGeom prst="rect">
            <a:avLst/>
          </a:prstGeom>
        </p:spPr>
      </p:pic>
      <p:sp>
        <p:nvSpPr>
          <p:cNvPr id="4" name="Foliennummernplatzhalter 3">
            <a:extLst>
              <a:ext uri="{FF2B5EF4-FFF2-40B4-BE49-F238E27FC236}">
                <a16:creationId xmlns:a16="http://schemas.microsoft.com/office/drawing/2014/main" id="{C0B9C454-B8DD-4F5B-90AB-EE87B1D0F7CC}"/>
              </a:ext>
            </a:extLst>
          </p:cNvPr>
          <p:cNvSpPr>
            <a:spLocks noGrp="1"/>
          </p:cNvSpPr>
          <p:nvPr>
            <p:ph type="sldNum" sz="quarter" idx="12"/>
          </p:nvPr>
        </p:nvSpPr>
        <p:spPr>
          <a:xfrm>
            <a:off x="11003280" y="603504"/>
            <a:ext cx="548640" cy="548640"/>
          </a:xfrm>
          <a:prstGeom prst="ellipse">
            <a:avLst/>
          </a:prstGeom>
          <a:solidFill>
            <a:srgbClr val="7F7F7F"/>
          </a:solidFill>
        </p:spPr>
        <p:txBody>
          <a:bodyPr anchor="ctr">
            <a:normAutofit/>
          </a:bodyPr>
          <a:lstStyle/>
          <a:p>
            <a:pPr algn="ctr">
              <a:spcAft>
                <a:spcPts val="600"/>
              </a:spcAft>
            </a:pPr>
            <a:fld id="{C6E05448-C963-4910-96F2-13A1B15C893E}" type="slidenum">
              <a:rPr lang="en-GB" sz="1500">
                <a:solidFill>
                  <a:srgbClr val="FFFFFF"/>
                </a:solidFill>
              </a:rPr>
              <a:pPr algn="ctr">
                <a:spcAft>
                  <a:spcPts val="600"/>
                </a:spcAft>
              </a:pPr>
              <a:t>5</a:t>
            </a:fld>
            <a:endParaRPr lang="en-GB" sz="1500">
              <a:solidFill>
                <a:srgbClr val="FFFFFF"/>
              </a:solidFill>
            </a:endParaRPr>
          </a:p>
        </p:txBody>
      </p:sp>
    </p:spTree>
    <p:extLst>
      <p:ext uri="{BB962C8B-B14F-4D97-AF65-F5344CB8AC3E}">
        <p14:creationId xmlns:p14="http://schemas.microsoft.com/office/powerpoint/2010/main" val="3051099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Inhalt</a:t>
            </a:r>
            <a:r>
              <a:rPr lang="en-GB" sz="3600" b="1" dirty="0">
                <a:solidFill>
                  <a:schemeClr val="tx1">
                    <a:lumMod val="75000"/>
                    <a:lumOff val="25000"/>
                  </a:schemeClr>
                </a:solidFill>
              </a:rPr>
              <a:t> 1. </a:t>
            </a:r>
            <a:r>
              <a:rPr lang="en-GB" sz="3600" b="1" dirty="0" err="1">
                <a:solidFill>
                  <a:schemeClr val="tx1">
                    <a:lumMod val="75000"/>
                    <a:lumOff val="25000"/>
                  </a:schemeClr>
                </a:solidFill>
              </a:rPr>
              <a:t>Teil</a:t>
            </a:r>
            <a:r>
              <a:rPr lang="en-GB" sz="3600" b="1" dirty="0">
                <a:solidFill>
                  <a:schemeClr val="tx1">
                    <a:lumMod val="75000"/>
                    <a:lumOff val="25000"/>
                  </a:schemeClr>
                </a:solidFill>
              </a:rPr>
              <a:t>:</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6</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5" name="Textfeld 4">
            <a:extLst>
              <a:ext uri="{FF2B5EF4-FFF2-40B4-BE49-F238E27FC236}">
                <a16:creationId xmlns:a16="http://schemas.microsoft.com/office/drawing/2014/main" id="{67B7725C-8C57-4973-8BBC-FB628B2F2FFE}"/>
              </a:ext>
            </a:extLst>
          </p:cNvPr>
          <p:cNvSpPr txBox="1"/>
          <p:nvPr/>
        </p:nvSpPr>
        <p:spPr>
          <a:xfrm>
            <a:off x="634482" y="1387151"/>
            <a:ext cx="4948855" cy="3693319"/>
          </a:xfrm>
          <a:prstGeom prst="rect">
            <a:avLst/>
          </a:prstGeom>
          <a:noFill/>
        </p:spPr>
        <p:txBody>
          <a:bodyPr wrap="none" rtlCol="0">
            <a:spAutoFit/>
          </a:bodyPr>
          <a:lstStyle/>
          <a:p>
            <a:r>
              <a:rPr lang="de-DE" b="1" dirty="0"/>
              <a:t>1. Einführung in die Biofluidmechanik</a:t>
            </a:r>
            <a:endParaRPr lang="de-DE" dirty="0"/>
          </a:p>
          <a:p>
            <a:endParaRPr lang="de-DE" b="1" dirty="0"/>
          </a:p>
          <a:p>
            <a:r>
              <a:rPr lang="de-DE" b="1" dirty="0"/>
              <a:t>2. Aufgabe des Kreislaufes	</a:t>
            </a:r>
            <a:endParaRPr lang="de-DE" dirty="0"/>
          </a:p>
          <a:p>
            <a:pPr lvl="1"/>
            <a:r>
              <a:rPr lang="de-DE" dirty="0"/>
              <a:t>2.1 Stofftransport: Diffusion und Konvektion</a:t>
            </a:r>
          </a:p>
          <a:p>
            <a:pPr lvl="1"/>
            <a:r>
              <a:rPr lang="de-DE" dirty="0"/>
              <a:t>2.2 Entwicklung des Kreislaufes</a:t>
            </a:r>
          </a:p>
          <a:p>
            <a:pPr lvl="2"/>
            <a:r>
              <a:rPr lang="de-DE" dirty="0"/>
              <a:t>2.2.1 Blutkreislauf</a:t>
            </a:r>
          </a:p>
          <a:p>
            <a:pPr lvl="2"/>
            <a:r>
              <a:rPr lang="de-DE" dirty="0"/>
              <a:t>2.2.2 Lunge</a:t>
            </a:r>
          </a:p>
          <a:p>
            <a:r>
              <a:rPr lang="de-DE" b="1" dirty="0"/>
              <a:t> </a:t>
            </a:r>
            <a:endParaRPr lang="de-DE" dirty="0"/>
          </a:p>
          <a:p>
            <a:r>
              <a:rPr lang="de-DE" b="1" dirty="0"/>
              <a:t>3. Blut als Strömungsmedium</a:t>
            </a:r>
            <a:endParaRPr lang="de-DE" dirty="0"/>
          </a:p>
          <a:p>
            <a:pPr lvl="1"/>
            <a:r>
              <a:rPr lang="de-DE" dirty="0"/>
              <a:t>3.1 Blutbestandteile	</a:t>
            </a:r>
          </a:p>
          <a:p>
            <a:pPr lvl="1"/>
            <a:r>
              <a:rPr lang="de-DE" dirty="0"/>
              <a:t>3.2 Bluteigenschaften</a:t>
            </a:r>
          </a:p>
          <a:p>
            <a:pPr lvl="1"/>
            <a:r>
              <a:rPr lang="de-DE" dirty="0"/>
              <a:t>3.3 Blutgerinnung</a:t>
            </a:r>
          </a:p>
          <a:p>
            <a:r>
              <a:rPr lang="de-DE" dirty="0"/>
              <a:t> </a:t>
            </a:r>
          </a:p>
        </p:txBody>
      </p:sp>
      <p:grpSp>
        <p:nvGrpSpPr>
          <p:cNvPr id="8" name="Gruppieren 7">
            <a:extLst>
              <a:ext uri="{FF2B5EF4-FFF2-40B4-BE49-F238E27FC236}">
                <a16:creationId xmlns:a16="http://schemas.microsoft.com/office/drawing/2014/main" id="{C09501A8-E871-4D60-AD56-AE3B77E0A708}"/>
              </a:ext>
            </a:extLst>
          </p:cNvPr>
          <p:cNvGrpSpPr/>
          <p:nvPr/>
        </p:nvGrpSpPr>
        <p:grpSpPr>
          <a:xfrm>
            <a:off x="6987367" y="662781"/>
            <a:ext cx="3246465" cy="5692733"/>
            <a:chOff x="6987367" y="662781"/>
            <a:chExt cx="3246465" cy="5692733"/>
          </a:xfrm>
        </p:grpSpPr>
        <p:pic>
          <p:nvPicPr>
            <p:cNvPr id="1026" name="Picture 2" descr="Blutkreislauf – Wikipedia">
              <a:extLst>
                <a:ext uri="{FF2B5EF4-FFF2-40B4-BE49-F238E27FC236}">
                  <a16:creationId xmlns:a16="http://schemas.microsoft.com/office/drawing/2014/main" id="{C54023EA-8439-42EE-8211-1B86F17E54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7367" y="662781"/>
              <a:ext cx="3246465" cy="5532437"/>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id="{BE3DE841-6B3E-4A12-B33F-3B47C031642E}"/>
                </a:ext>
              </a:extLst>
            </p:cNvPr>
            <p:cNvSpPr/>
            <p:nvPr/>
          </p:nvSpPr>
          <p:spPr>
            <a:xfrm>
              <a:off x="7128972" y="6078515"/>
              <a:ext cx="2851935" cy="276999"/>
            </a:xfrm>
            <a:prstGeom prst="rect">
              <a:avLst/>
            </a:prstGeom>
          </p:spPr>
          <p:txBody>
            <a:bodyPr wrap="none">
              <a:spAutoFit/>
            </a:bodyPr>
            <a:lstStyle/>
            <a:p>
              <a:r>
                <a:rPr lang="de-DE" sz="1200" dirty="0"/>
                <a:t>https://de.wikipedia.org/wiki/Blutkreislauf</a:t>
              </a:r>
              <a:endParaRPr lang="en-GB" sz="1200" dirty="0"/>
            </a:p>
          </p:txBody>
        </p:sp>
      </p:grpSp>
    </p:spTree>
    <p:extLst>
      <p:ext uri="{BB962C8B-B14F-4D97-AF65-F5344CB8AC3E}">
        <p14:creationId xmlns:p14="http://schemas.microsoft.com/office/powerpoint/2010/main" val="3247979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Inhalt</a:t>
            </a:r>
            <a:r>
              <a:rPr lang="en-GB" sz="3600" b="1" dirty="0">
                <a:solidFill>
                  <a:schemeClr val="tx1">
                    <a:lumMod val="75000"/>
                    <a:lumOff val="25000"/>
                  </a:schemeClr>
                </a:solidFill>
              </a:rPr>
              <a:t>:</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7</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2"/>
          <a:stretch>
            <a:fillRect/>
          </a:stretch>
        </p:blipFill>
        <p:spPr>
          <a:xfrm>
            <a:off x="11146971" y="77409"/>
            <a:ext cx="962613" cy="1172161"/>
          </a:xfrm>
          <a:prstGeom prst="rect">
            <a:avLst/>
          </a:prstGeom>
        </p:spPr>
      </p:pic>
      <p:sp>
        <p:nvSpPr>
          <p:cNvPr id="5" name="Textfeld 4">
            <a:extLst>
              <a:ext uri="{FF2B5EF4-FFF2-40B4-BE49-F238E27FC236}">
                <a16:creationId xmlns:a16="http://schemas.microsoft.com/office/drawing/2014/main" id="{67B7725C-8C57-4973-8BBC-FB628B2F2FFE}"/>
              </a:ext>
            </a:extLst>
          </p:cNvPr>
          <p:cNvSpPr txBox="1"/>
          <p:nvPr/>
        </p:nvSpPr>
        <p:spPr>
          <a:xfrm>
            <a:off x="634482" y="1387151"/>
            <a:ext cx="4804457" cy="4801314"/>
          </a:xfrm>
          <a:prstGeom prst="rect">
            <a:avLst/>
          </a:prstGeom>
          <a:noFill/>
        </p:spPr>
        <p:txBody>
          <a:bodyPr wrap="none" rtlCol="0">
            <a:spAutoFit/>
          </a:bodyPr>
          <a:lstStyle/>
          <a:p>
            <a:r>
              <a:rPr lang="de-DE" b="1" dirty="0"/>
              <a:t>4. Blutkreislauf</a:t>
            </a:r>
            <a:endParaRPr lang="de-DE" dirty="0"/>
          </a:p>
          <a:p>
            <a:pPr lvl="1"/>
            <a:r>
              <a:rPr lang="de-DE" dirty="0"/>
              <a:t>4.1 Form und Struktur</a:t>
            </a:r>
          </a:p>
          <a:p>
            <a:pPr lvl="1"/>
            <a:r>
              <a:rPr lang="de-DE" dirty="0"/>
              <a:t>4.2 Funktionselemente</a:t>
            </a:r>
          </a:p>
          <a:p>
            <a:r>
              <a:rPr lang="de-DE" dirty="0"/>
              <a:t>	4.2.1 Herzventrikel (Herzkammern)</a:t>
            </a:r>
          </a:p>
          <a:p>
            <a:r>
              <a:rPr lang="de-DE" dirty="0"/>
              <a:t>	4.2.2 Klappen</a:t>
            </a:r>
          </a:p>
          <a:p>
            <a:r>
              <a:rPr lang="de-DE" dirty="0"/>
              <a:t>	4.2.3 Gefäße</a:t>
            </a:r>
          </a:p>
          <a:p>
            <a:pPr lvl="1"/>
            <a:r>
              <a:rPr lang="de-DE" dirty="0"/>
              <a:t>4.3 Gefäßaufbau, Gefäßeigenschaften</a:t>
            </a:r>
          </a:p>
          <a:p>
            <a:pPr lvl="1"/>
            <a:r>
              <a:rPr lang="de-DE" dirty="0"/>
              <a:t>4.4 Druckverlauf im Kreislauf</a:t>
            </a:r>
          </a:p>
          <a:p>
            <a:r>
              <a:rPr lang="de-DE" b="1" dirty="0"/>
              <a:t> </a:t>
            </a:r>
            <a:endParaRPr lang="de-DE" dirty="0"/>
          </a:p>
          <a:p>
            <a:r>
              <a:rPr lang="de-DE" b="1" dirty="0"/>
              <a:t>5. Künstliche Organe im Blutkreislauf</a:t>
            </a:r>
            <a:endParaRPr lang="de-DE" dirty="0"/>
          </a:p>
          <a:p>
            <a:pPr lvl="1"/>
            <a:r>
              <a:rPr lang="de-DE" dirty="0"/>
              <a:t>5.1 Künstliche Gefäßprothesen</a:t>
            </a:r>
          </a:p>
          <a:p>
            <a:pPr lvl="1"/>
            <a:r>
              <a:rPr lang="de-DE" dirty="0"/>
              <a:t>5.2 Künstliche Herzklappe</a:t>
            </a:r>
          </a:p>
          <a:p>
            <a:pPr lvl="1"/>
            <a:r>
              <a:rPr lang="de-DE" dirty="0"/>
              <a:t>5.3 Künstliche Lunge</a:t>
            </a:r>
          </a:p>
          <a:p>
            <a:pPr lvl="1"/>
            <a:r>
              <a:rPr lang="de-DE" dirty="0"/>
              <a:t>5.4 Künstliche Niere	</a:t>
            </a:r>
          </a:p>
          <a:p>
            <a:pPr lvl="1"/>
            <a:r>
              <a:rPr lang="de-DE" dirty="0"/>
              <a:t>5.5 Künstliche Leber</a:t>
            </a:r>
          </a:p>
          <a:p>
            <a:pPr lvl="1"/>
            <a:r>
              <a:rPr lang="de-DE" dirty="0"/>
              <a:t>5.6 Künstliches Herz und Herzunterstützung</a:t>
            </a:r>
          </a:p>
          <a:p>
            <a:r>
              <a:rPr lang="de-DE" b="1" dirty="0"/>
              <a:t> </a:t>
            </a:r>
            <a:endParaRPr lang="de-DE" dirty="0"/>
          </a:p>
        </p:txBody>
      </p:sp>
      <p:grpSp>
        <p:nvGrpSpPr>
          <p:cNvPr id="8" name="Gruppieren 7">
            <a:extLst>
              <a:ext uri="{FF2B5EF4-FFF2-40B4-BE49-F238E27FC236}">
                <a16:creationId xmlns:a16="http://schemas.microsoft.com/office/drawing/2014/main" id="{C09501A8-E871-4D60-AD56-AE3B77E0A708}"/>
              </a:ext>
            </a:extLst>
          </p:cNvPr>
          <p:cNvGrpSpPr/>
          <p:nvPr/>
        </p:nvGrpSpPr>
        <p:grpSpPr>
          <a:xfrm>
            <a:off x="6987367" y="662781"/>
            <a:ext cx="3246465" cy="5692733"/>
            <a:chOff x="6987367" y="662781"/>
            <a:chExt cx="3246465" cy="5692733"/>
          </a:xfrm>
        </p:grpSpPr>
        <p:pic>
          <p:nvPicPr>
            <p:cNvPr id="1026" name="Picture 2" descr="Blutkreislauf – Wikipedia">
              <a:extLst>
                <a:ext uri="{FF2B5EF4-FFF2-40B4-BE49-F238E27FC236}">
                  <a16:creationId xmlns:a16="http://schemas.microsoft.com/office/drawing/2014/main" id="{C54023EA-8439-42EE-8211-1B86F17E5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367" y="662781"/>
              <a:ext cx="3246465" cy="5532437"/>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id="{BE3DE841-6B3E-4A12-B33F-3B47C031642E}"/>
                </a:ext>
              </a:extLst>
            </p:cNvPr>
            <p:cNvSpPr/>
            <p:nvPr/>
          </p:nvSpPr>
          <p:spPr>
            <a:xfrm>
              <a:off x="7128972" y="6078515"/>
              <a:ext cx="2851935" cy="276999"/>
            </a:xfrm>
            <a:prstGeom prst="rect">
              <a:avLst/>
            </a:prstGeom>
          </p:spPr>
          <p:txBody>
            <a:bodyPr wrap="none">
              <a:spAutoFit/>
            </a:bodyPr>
            <a:lstStyle/>
            <a:p>
              <a:r>
                <a:rPr lang="de-DE" sz="1200" dirty="0"/>
                <a:t>https://de.wikipedia.org/wiki/Blutkreislauf</a:t>
              </a:r>
              <a:endParaRPr lang="en-GB" sz="1200" dirty="0"/>
            </a:p>
          </p:txBody>
        </p:sp>
      </p:grpSp>
    </p:spTree>
    <p:extLst>
      <p:ext uri="{BB962C8B-B14F-4D97-AF65-F5344CB8AC3E}">
        <p14:creationId xmlns:p14="http://schemas.microsoft.com/office/powerpoint/2010/main" val="3823285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Inhalt</a:t>
            </a:r>
            <a:r>
              <a:rPr lang="en-GB" sz="3600" b="1" dirty="0">
                <a:solidFill>
                  <a:schemeClr val="tx1">
                    <a:lumMod val="75000"/>
                    <a:lumOff val="25000"/>
                  </a:schemeClr>
                </a:solidFill>
              </a:rPr>
              <a:t> </a:t>
            </a:r>
            <a:r>
              <a:rPr lang="en-GB" sz="3600" b="1" dirty="0" err="1">
                <a:solidFill>
                  <a:schemeClr val="tx1">
                    <a:lumMod val="75000"/>
                    <a:lumOff val="25000"/>
                  </a:schemeClr>
                </a:solidFill>
              </a:rPr>
              <a:t>Strömungsmechanik</a:t>
            </a:r>
            <a:r>
              <a:rPr lang="en-GB" sz="3600" b="1" dirty="0">
                <a:solidFill>
                  <a:schemeClr val="tx1">
                    <a:lumMod val="75000"/>
                    <a:lumOff val="25000"/>
                  </a:schemeClr>
                </a:solidFill>
              </a:rPr>
              <a:t> 2. </a:t>
            </a:r>
            <a:r>
              <a:rPr lang="en-GB" sz="3600" b="1" dirty="0" err="1">
                <a:solidFill>
                  <a:schemeClr val="tx1">
                    <a:lumMod val="75000"/>
                    <a:lumOff val="25000"/>
                  </a:schemeClr>
                </a:solidFill>
              </a:rPr>
              <a:t>Teil</a:t>
            </a:r>
            <a:r>
              <a:rPr lang="en-GB" sz="3600" b="1" dirty="0">
                <a:solidFill>
                  <a:schemeClr val="tx1">
                    <a:lumMod val="75000"/>
                    <a:lumOff val="25000"/>
                  </a:schemeClr>
                </a:solidFill>
              </a:rPr>
              <a:t>:</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8</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5" name="Textfeld 4">
            <a:extLst>
              <a:ext uri="{FF2B5EF4-FFF2-40B4-BE49-F238E27FC236}">
                <a16:creationId xmlns:a16="http://schemas.microsoft.com/office/drawing/2014/main" id="{67B7725C-8C57-4973-8BBC-FB628B2F2FFE}"/>
              </a:ext>
            </a:extLst>
          </p:cNvPr>
          <p:cNvSpPr txBox="1"/>
          <p:nvPr/>
        </p:nvSpPr>
        <p:spPr>
          <a:xfrm>
            <a:off x="634482" y="1387151"/>
            <a:ext cx="5208862" cy="4204356"/>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GB" dirty="0" err="1"/>
              <a:t>Entdeckung</a:t>
            </a:r>
            <a:r>
              <a:rPr lang="en-GB" dirty="0"/>
              <a:t> des </a:t>
            </a:r>
            <a:r>
              <a:rPr lang="en-GB" dirty="0" err="1"/>
              <a:t>Blutkreislaufs</a:t>
            </a:r>
            <a:r>
              <a:rPr lang="en-GB" dirty="0"/>
              <a:t> und des </a:t>
            </a:r>
            <a:r>
              <a:rPr lang="en-GB" dirty="0" err="1"/>
              <a:t>Blutdruckes</a:t>
            </a:r>
            <a:endParaRPr lang="en-GB" dirty="0"/>
          </a:p>
          <a:p>
            <a:pPr marL="285750" indent="-285750">
              <a:lnSpc>
                <a:spcPct val="150000"/>
              </a:lnSpc>
              <a:buFont typeface="Arial" panose="020B0604020202020204" pitchFamily="34" charset="0"/>
              <a:buChar char="•"/>
            </a:pPr>
            <a:r>
              <a:rPr lang="en-GB" dirty="0" err="1"/>
              <a:t>Blutdruckmessung</a:t>
            </a:r>
            <a:r>
              <a:rPr lang="en-GB" dirty="0"/>
              <a:t> und </a:t>
            </a:r>
            <a:r>
              <a:rPr lang="en-GB" dirty="0" err="1"/>
              <a:t>Herzkatheterisierung</a:t>
            </a:r>
            <a:endParaRPr lang="en-GB" dirty="0"/>
          </a:p>
          <a:p>
            <a:pPr marL="742950" lvl="1" indent="-285750">
              <a:lnSpc>
                <a:spcPct val="150000"/>
              </a:lnSpc>
              <a:buFont typeface="Wingdings" panose="05000000000000000000" pitchFamily="2" charset="2"/>
              <a:buChar char="§"/>
            </a:pPr>
            <a:r>
              <a:rPr lang="en-GB" dirty="0"/>
              <a:t>Invasive </a:t>
            </a:r>
            <a:r>
              <a:rPr lang="en-GB" dirty="0" err="1"/>
              <a:t>Verfahren</a:t>
            </a:r>
            <a:endParaRPr lang="en-GB" dirty="0"/>
          </a:p>
          <a:p>
            <a:pPr marL="742950" lvl="1" indent="-285750">
              <a:lnSpc>
                <a:spcPct val="150000"/>
              </a:lnSpc>
              <a:buFont typeface="Wingdings" panose="05000000000000000000" pitchFamily="2" charset="2"/>
              <a:buChar char="§"/>
            </a:pPr>
            <a:r>
              <a:rPr lang="en-GB" dirty="0" err="1"/>
              <a:t>Nicht</a:t>
            </a:r>
            <a:r>
              <a:rPr lang="en-GB" dirty="0"/>
              <a:t>-invasive </a:t>
            </a:r>
            <a:r>
              <a:rPr lang="en-GB" dirty="0" err="1"/>
              <a:t>Verfahren</a:t>
            </a:r>
            <a:endParaRPr lang="en-GB" dirty="0"/>
          </a:p>
          <a:p>
            <a:pPr marL="285750" indent="-285750">
              <a:lnSpc>
                <a:spcPct val="150000"/>
              </a:lnSpc>
              <a:buFont typeface="Arial" panose="020B0604020202020204" pitchFamily="34" charset="0"/>
              <a:buChar char="•"/>
            </a:pPr>
            <a:r>
              <a:rPr lang="en-GB" dirty="0" err="1"/>
              <a:t>Blutflussmessung</a:t>
            </a:r>
            <a:endParaRPr lang="en-GB" dirty="0"/>
          </a:p>
          <a:p>
            <a:pPr marL="285750" indent="-285750">
              <a:lnSpc>
                <a:spcPct val="150000"/>
              </a:lnSpc>
              <a:buFont typeface="Arial" panose="020B0604020202020204" pitchFamily="34" charset="0"/>
              <a:buChar char="•"/>
            </a:pPr>
            <a:r>
              <a:rPr lang="en-GB" dirty="0" err="1"/>
              <a:t>Geschwindigkeitsmessung</a:t>
            </a:r>
            <a:endParaRPr lang="en-GB" dirty="0"/>
          </a:p>
          <a:p>
            <a:pPr marL="285750" indent="-285750">
              <a:lnSpc>
                <a:spcPct val="150000"/>
              </a:lnSpc>
              <a:buFont typeface="Arial" panose="020B0604020202020204" pitchFamily="34" charset="0"/>
              <a:buChar char="•"/>
            </a:pPr>
            <a:r>
              <a:rPr lang="en-GB" dirty="0" err="1"/>
              <a:t>Schallmessung</a:t>
            </a:r>
            <a:endParaRPr lang="en-GB" dirty="0"/>
          </a:p>
          <a:p>
            <a:pPr marL="285750" indent="-285750">
              <a:lnSpc>
                <a:spcPct val="150000"/>
              </a:lnSpc>
              <a:buFont typeface="Arial" panose="020B0604020202020204" pitchFamily="34" charset="0"/>
              <a:buChar char="•"/>
            </a:pPr>
            <a:r>
              <a:rPr lang="en-GB" dirty="0" err="1"/>
              <a:t>Bildgebende</a:t>
            </a:r>
            <a:r>
              <a:rPr lang="en-GB" dirty="0"/>
              <a:t> </a:t>
            </a:r>
            <a:r>
              <a:rPr lang="en-GB" dirty="0" err="1"/>
              <a:t>Verfahren</a:t>
            </a:r>
            <a:endParaRPr lang="en-GB" dirty="0"/>
          </a:p>
          <a:p>
            <a:pPr marL="285750" indent="-285750">
              <a:lnSpc>
                <a:spcPct val="150000"/>
              </a:lnSpc>
              <a:buFont typeface="Arial" panose="020B0604020202020204" pitchFamily="34" charset="0"/>
              <a:buChar char="•"/>
            </a:pPr>
            <a:r>
              <a:rPr lang="en-GB" dirty="0" err="1"/>
              <a:t>Kreislaufmodelle</a:t>
            </a:r>
            <a:endParaRPr lang="en-GB" dirty="0"/>
          </a:p>
          <a:p>
            <a:pPr marL="285750" indent="-285750">
              <a:lnSpc>
                <a:spcPct val="150000"/>
              </a:lnSpc>
              <a:buFont typeface="Arial" panose="020B0604020202020204" pitchFamily="34" charset="0"/>
              <a:buChar char="•"/>
            </a:pPr>
            <a:r>
              <a:rPr lang="en-GB" dirty="0" err="1"/>
              <a:t>Technische</a:t>
            </a:r>
            <a:r>
              <a:rPr lang="en-GB" dirty="0"/>
              <a:t> </a:t>
            </a:r>
            <a:r>
              <a:rPr lang="en-GB" dirty="0" err="1"/>
              <a:t>Anwendungen</a:t>
            </a:r>
            <a:endParaRPr lang="en-GB" dirty="0"/>
          </a:p>
        </p:txBody>
      </p:sp>
      <p:pic>
        <p:nvPicPr>
          <p:cNvPr id="6" name="Grafik 5">
            <a:extLst>
              <a:ext uri="{FF2B5EF4-FFF2-40B4-BE49-F238E27FC236}">
                <a16:creationId xmlns:a16="http://schemas.microsoft.com/office/drawing/2014/main" id="{1D43013D-8250-4CF6-A519-7A3269E3BDB5}"/>
              </a:ext>
            </a:extLst>
          </p:cNvPr>
          <p:cNvPicPr>
            <a:picLocks noChangeAspect="1"/>
          </p:cNvPicPr>
          <p:nvPr/>
        </p:nvPicPr>
        <p:blipFill>
          <a:blip r:embed="rId4"/>
          <a:stretch>
            <a:fillRect/>
          </a:stretch>
        </p:blipFill>
        <p:spPr>
          <a:xfrm>
            <a:off x="7453745" y="1443456"/>
            <a:ext cx="2660073" cy="4148051"/>
          </a:xfrm>
          <a:prstGeom prst="rect">
            <a:avLst/>
          </a:prstGeom>
        </p:spPr>
      </p:pic>
    </p:spTree>
    <p:extLst>
      <p:ext uri="{BB962C8B-B14F-4D97-AF65-F5344CB8AC3E}">
        <p14:creationId xmlns:p14="http://schemas.microsoft.com/office/powerpoint/2010/main" val="190666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Lernziele</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9</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2"/>
          <a:stretch>
            <a:fillRect/>
          </a:stretch>
        </p:blipFill>
        <p:spPr>
          <a:xfrm>
            <a:off x="11146971" y="77409"/>
            <a:ext cx="962613" cy="1172161"/>
          </a:xfrm>
          <a:prstGeom prst="rect">
            <a:avLst/>
          </a:prstGeom>
        </p:spPr>
      </p:pic>
      <p:sp>
        <p:nvSpPr>
          <p:cNvPr id="5" name="Textfeld 4">
            <a:extLst>
              <a:ext uri="{FF2B5EF4-FFF2-40B4-BE49-F238E27FC236}">
                <a16:creationId xmlns:a16="http://schemas.microsoft.com/office/drawing/2014/main" id="{67B7725C-8C57-4973-8BBC-FB628B2F2FFE}"/>
              </a:ext>
            </a:extLst>
          </p:cNvPr>
          <p:cNvSpPr txBox="1"/>
          <p:nvPr/>
        </p:nvSpPr>
        <p:spPr>
          <a:xfrm>
            <a:off x="634482" y="1387151"/>
            <a:ext cx="5756769" cy="2784737"/>
          </a:xfrm>
          <a:prstGeom prst="rect">
            <a:avLst/>
          </a:prstGeom>
          <a:noFill/>
        </p:spPr>
        <p:txBody>
          <a:bodyPr wrap="none" rtlCol="0">
            <a:spAutoFit/>
          </a:bodyPr>
          <a:lstStyle/>
          <a:p>
            <a:pPr>
              <a:lnSpc>
                <a:spcPct val="200000"/>
              </a:lnSpc>
            </a:pPr>
            <a:r>
              <a:rPr lang="en-GB" b="1" dirty="0"/>
              <a:t>SMM-I: </a:t>
            </a:r>
            <a:r>
              <a:rPr lang="en-GB" b="1" dirty="0" err="1"/>
              <a:t>Physiologie</a:t>
            </a:r>
            <a:r>
              <a:rPr lang="en-GB" b="1" dirty="0"/>
              <a:t> (</a:t>
            </a:r>
            <a:r>
              <a:rPr lang="en-GB" b="1" dirty="0" err="1"/>
              <a:t>Grundlagen</a:t>
            </a:r>
            <a:r>
              <a:rPr lang="en-GB" b="1" dirty="0"/>
              <a:t>)</a:t>
            </a:r>
          </a:p>
          <a:p>
            <a:pPr marL="285750" indent="-285750">
              <a:lnSpc>
                <a:spcPct val="200000"/>
              </a:lnSpc>
              <a:buFont typeface="Arial" panose="020B0604020202020204" pitchFamily="34" charset="0"/>
              <a:buChar char="•"/>
            </a:pPr>
            <a:r>
              <a:rPr lang="en-GB" dirty="0" err="1"/>
              <a:t>Anatomie</a:t>
            </a:r>
            <a:r>
              <a:rPr lang="en-GB" dirty="0"/>
              <a:t> (Aufbau und </a:t>
            </a:r>
            <a:r>
              <a:rPr lang="en-GB" dirty="0" err="1"/>
              <a:t>Komponenten</a:t>
            </a:r>
            <a:r>
              <a:rPr lang="en-GB" dirty="0"/>
              <a:t>) des </a:t>
            </a:r>
            <a:r>
              <a:rPr lang="en-GB" dirty="0" err="1"/>
              <a:t>Blutkreislaufs</a:t>
            </a:r>
            <a:endParaRPr lang="en-GB" dirty="0"/>
          </a:p>
          <a:p>
            <a:pPr marL="285750" indent="-285750">
              <a:lnSpc>
                <a:spcPct val="200000"/>
              </a:lnSpc>
              <a:buFont typeface="Arial" panose="020B0604020202020204" pitchFamily="34" charset="0"/>
              <a:buChar char="•"/>
            </a:pPr>
            <a:r>
              <a:rPr lang="en-GB" dirty="0"/>
              <a:t>Aufgabe und </a:t>
            </a:r>
            <a:r>
              <a:rPr lang="en-GB" dirty="0" err="1"/>
              <a:t>Funktion</a:t>
            </a:r>
            <a:r>
              <a:rPr lang="en-GB" dirty="0"/>
              <a:t> des </a:t>
            </a:r>
            <a:r>
              <a:rPr lang="en-GB" dirty="0" err="1"/>
              <a:t>Blutkreislaufs</a:t>
            </a:r>
            <a:endParaRPr lang="en-GB" dirty="0"/>
          </a:p>
          <a:p>
            <a:pPr marL="285750" indent="-285750">
              <a:lnSpc>
                <a:spcPct val="200000"/>
              </a:lnSpc>
              <a:buFont typeface="Arial" panose="020B0604020202020204" pitchFamily="34" charset="0"/>
              <a:buChar char="•"/>
            </a:pPr>
            <a:r>
              <a:rPr lang="en-GB" dirty="0" err="1"/>
              <a:t>Physikalische</a:t>
            </a:r>
            <a:r>
              <a:rPr lang="en-GB" dirty="0"/>
              <a:t> </a:t>
            </a:r>
            <a:r>
              <a:rPr lang="en-GB" dirty="0" err="1"/>
              <a:t>Prinzipien</a:t>
            </a:r>
            <a:r>
              <a:rPr lang="en-GB" dirty="0"/>
              <a:t> (Wie? </a:t>
            </a:r>
            <a:r>
              <a:rPr lang="en-GB" dirty="0" err="1"/>
              <a:t>Warum</a:t>
            </a:r>
            <a:r>
              <a:rPr lang="en-GB" dirty="0"/>
              <a:t>?)</a:t>
            </a:r>
          </a:p>
          <a:p>
            <a:pPr marL="285750" indent="-285750">
              <a:lnSpc>
                <a:spcPct val="200000"/>
              </a:lnSpc>
              <a:buFont typeface="Arial" panose="020B0604020202020204" pitchFamily="34" charset="0"/>
              <a:buChar char="•"/>
            </a:pPr>
            <a:r>
              <a:rPr lang="en-GB" dirty="0" err="1"/>
              <a:t>Künstliche</a:t>
            </a:r>
            <a:r>
              <a:rPr lang="en-GB" dirty="0"/>
              <a:t> </a:t>
            </a:r>
            <a:r>
              <a:rPr lang="en-GB" dirty="0" err="1"/>
              <a:t>Organe</a:t>
            </a:r>
            <a:r>
              <a:rPr lang="en-GB" dirty="0"/>
              <a:t> </a:t>
            </a:r>
            <a:r>
              <a:rPr lang="en-GB" dirty="0" err="1"/>
              <a:t>als</a:t>
            </a:r>
            <a:r>
              <a:rPr lang="en-GB" dirty="0"/>
              <a:t> </a:t>
            </a:r>
            <a:r>
              <a:rPr lang="en-GB" dirty="0" err="1"/>
              <a:t>Anwendung</a:t>
            </a:r>
            <a:endParaRPr lang="en-GB" dirty="0"/>
          </a:p>
        </p:txBody>
      </p:sp>
    </p:spTree>
    <p:extLst>
      <p:ext uri="{BB962C8B-B14F-4D97-AF65-F5344CB8AC3E}">
        <p14:creationId xmlns:p14="http://schemas.microsoft.com/office/powerpoint/2010/main" val="191090551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2556</Words>
  <Application>Microsoft Office PowerPoint</Application>
  <PresentationFormat>Breitbild</PresentationFormat>
  <Paragraphs>388</Paragraphs>
  <Slides>49</Slides>
  <Notes>44</Notes>
  <HiddenSlides>0</HiddenSlides>
  <MMClips>2</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49</vt:i4>
      </vt:variant>
    </vt:vector>
  </HeadingPairs>
  <TitlesOfParts>
    <vt:vector size="56" baseType="lpstr">
      <vt:lpstr>Arial</vt:lpstr>
      <vt:lpstr>Calibri</vt:lpstr>
      <vt:lpstr>Calibri Light</vt:lpstr>
      <vt:lpstr>Cambria Math</vt:lpstr>
      <vt:lpstr>Times New Roman</vt:lpstr>
      <vt:lpstr>Wingdings</vt:lpstr>
      <vt:lpstr>Office</vt:lpstr>
      <vt:lpstr>Strömungsmechanik in der Medizin </vt:lpstr>
      <vt:lpstr>Organisatorisches</vt:lpstr>
      <vt:lpstr> Laborführung 14.5.  10 Uhr 15</vt:lpstr>
      <vt:lpstr>Bildbasierte Blutflussimulation des Menschlichen Blutkreislaufs (6 LP) Raum E-N 193 Freitags 10 – 14 Uhr / Gruppenarbeit / Nur Sommersemester Erster Termin 25.04</vt:lpstr>
      <vt:lpstr>Vorlesung 01, 1. Teil</vt:lpstr>
      <vt:lpstr>Inhalt 1. Teil:</vt:lpstr>
      <vt:lpstr>Inhalt:</vt:lpstr>
      <vt:lpstr>Inhalt Strömungsmechanik 2. Teil:</vt:lpstr>
      <vt:lpstr>Lernziele</vt:lpstr>
      <vt:lpstr>Einführung in die Biofluidmechanik</vt:lpstr>
      <vt:lpstr>Was sind die Aufgaben des Blutkreislaufes?</vt:lpstr>
      <vt:lpstr>Was sind die Aufgaben des Blutkreislaufes?</vt:lpstr>
      <vt:lpstr>Wie wird das Transportproblem gelöst?</vt:lpstr>
      <vt:lpstr>Diffusion: Fick´sche Gesetz</vt:lpstr>
      <vt:lpstr>Diffusion: Fick´sches Gesetz</vt:lpstr>
      <vt:lpstr>Wie groß dürfen Körper sein, die sich nur mittels Diffusion versorgen?</vt:lpstr>
      <vt:lpstr>Diffusionswegverkürzung bzw. -verlängerung</vt:lpstr>
      <vt:lpstr>Erhöhung des Sauerstoffgehaltes</vt:lpstr>
      <vt:lpstr>Transport: Konvektion</vt:lpstr>
      <vt:lpstr>Transport: Diffusion + Konvektion</vt:lpstr>
      <vt:lpstr>Transport: Beispiele Gegenstromprinzip </vt:lpstr>
      <vt:lpstr>Zusammenfassung VL 1, 1. Teil </vt:lpstr>
      <vt:lpstr>PowerPoint-Präsentation</vt:lpstr>
      <vt:lpstr>PowerPoint-Präsentation</vt:lpstr>
      <vt:lpstr>PowerPoint-Präsentation</vt:lpstr>
      <vt:lpstr>PowerPoint-Präsentation</vt:lpstr>
      <vt:lpstr>Entwicklung des Kreislaufes, Insekten</vt:lpstr>
      <vt:lpstr>Insekten: offenes Kreislauf</vt:lpstr>
      <vt:lpstr>Manteltiere: Bedeutung von Klappen</vt:lpstr>
      <vt:lpstr>Entwicklung des Kreislaufes: Rundmäuler (z.B. Neunaugen), einfache Fische</vt:lpstr>
      <vt:lpstr>Entwicklung des Kreislaufes: Rundmäuler (z.B. Neunaugen</vt:lpstr>
      <vt:lpstr>Neunaugen: Blattfederprinzip</vt:lpstr>
      <vt:lpstr>Fische: Eine Herzkammer, geschlossener Kreislauf</vt:lpstr>
      <vt:lpstr>Fische: Thunfisch - Wärmetauscher</vt:lpstr>
      <vt:lpstr>Fische: Lungenfisch</vt:lpstr>
      <vt:lpstr>Amphibien: Eine Herzkammer, zwei Vorhöfe</vt:lpstr>
      <vt:lpstr>Amphibien: Schwammstruktur der Herzwand</vt:lpstr>
      <vt:lpstr>Reptilien</vt:lpstr>
      <vt:lpstr>Säugetiere und Vögel</vt:lpstr>
      <vt:lpstr>Reptilien: Krokodil</vt:lpstr>
      <vt:lpstr>PowerPoint-Präsentation</vt:lpstr>
      <vt:lpstr>PowerPoint-Präsentation</vt:lpstr>
      <vt:lpstr>Dinosaurier</vt:lpstr>
      <vt:lpstr>Größeneinfluß auf Säugetiere</vt:lpstr>
      <vt:lpstr>Luft vs. Wasser: Umgebungsmedium</vt:lpstr>
      <vt:lpstr>Luft versus Wasser als Umgebungsmedium</vt:lpstr>
      <vt:lpstr>Luft versus Wasser als Umgebungsmedium</vt:lpstr>
      <vt:lpstr>PowerPoint-Präsentation</vt:lpstr>
      <vt:lpstr>Zusammenfassung 1. VL 2. Teil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Strömungsmechanik in der Medizin I</dc:title>
  <dc:creator>Goubergrits, Leonid</dc:creator>
  <cp:lastModifiedBy>Leonid Goubergrits</cp:lastModifiedBy>
  <cp:revision>130</cp:revision>
  <dcterms:created xsi:type="dcterms:W3CDTF">2020-04-15T07:57:44Z</dcterms:created>
  <dcterms:modified xsi:type="dcterms:W3CDTF">2025-04-21T15:03:20Z</dcterms:modified>
</cp:coreProperties>
</file>