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80" r:id="rId2"/>
    <p:sldId id="257" r:id="rId3"/>
    <p:sldId id="281" r:id="rId4"/>
    <p:sldId id="331" r:id="rId5"/>
    <p:sldId id="308" r:id="rId6"/>
    <p:sldId id="310" r:id="rId7"/>
    <p:sldId id="319" r:id="rId8"/>
    <p:sldId id="309" r:id="rId9"/>
    <p:sldId id="311" r:id="rId10"/>
    <p:sldId id="312" r:id="rId11"/>
    <p:sldId id="321" r:id="rId12"/>
    <p:sldId id="313" r:id="rId13"/>
    <p:sldId id="320" r:id="rId14"/>
    <p:sldId id="323" r:id="rId15"/>
    <p:sldId id="314" r:id="rId16"/>
    <p:sldId id="322" r:id="rId17"/>
    <p:sldId id="324" r:id="rId18"/>
    <p:sldId id="325" r:id="rId19"/>
    <p:sldId id="315" r:id="rId20"/>
    <p:sldId id="316" r:id="rId21"/>
    <p:sldId id="326" r:id="rId22"/>
    <p:sldId id="317" r:id="rId23"/>
    <p:sldId id="318" r:id="rId24"/>
    <p:sldId id="327" r:id="rId25"/>
    <p:sldId id="328" r:id="rId26"/>
    <p:sldId id="329" r:id="rId27"/>
    <p:sldId id="330" r:id="rId28"/>
    <p:sldId id="275" r:id="rId29"/>
    <p:sldId id="279" r:id="rId30"/>
    <p:sldId id="332" r:id="rId31"/>
    <p:sldId id="283" r:id="rId32"/>
    <p:sldId id="333" r:id="rId33"/>
    <p:sldId id="284" r:id="rId34"/>
    <p:sldId id="285" r:id="rId35"/>
    <p:sldId id="286" r:id="rId36"/>
    <p:sldId id="288" r:id="rId37"/>
    <p:sldId id="289" r:id="rId38"/>
    <p:sldId id="287" r:id="rId39"/>
    <p:sldId id="296" r:id="rId40"/>
    <p:sldId id="290" r:id="rId41"/>
    <p:sldId id="297" r:id="rId42"/>
    <p:sldId id="300" r:id="rId43"/>
    <p:sldId id="301" r:id="rId44"/>
    <p:sldId id="302" r:id="rId45"/>
    <p:sldId id="303" r:id="rId46"/>
    <p:sldId id="334" r:id="rId47"/>
    <p:sldId id="304" r:id="rId48"/>
    <p:sldId id="305" r:id="rId49"/>
    <p:sldId id="306" r:id="rId50"/>
    <p:sldId id="307" r:id="rId51"/>
    <p:sldId id="335" r:id="rId5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256" autoAdjust="0"/>
  </p:normalViewPr>
  <p:slideViewPr>
    <p:cSldViewPr snapToGrid="0">
      <p:cViewPr varScale="1">
        <p:scale>
          <a:sx n="79" d="100"/>
          <a:sy n="79" d="100"/>
        </p:scale>
        <p:origin x="806" y="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D9ED83-E1B7-4943-8589-13BAE761BD8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DD22FE04-8E29-42D2-A3CD-CDCA89EE9830}">
      <dgm:prSet phldrT="[Text]"/>
      <dgm:spPr/>
      <dgm:t>
        <a:bodyPr/>
        <a:lstStyle/>
        <a:p>
          <a:r>
            <a:rPr lang="de-DE" noProof="0" dirty="0"/>
            <a:t>Gasaustausch mit der Umgebung (Wasser vs. Luft)</a:t>
          </a:r>
        </a:p>
      </dgm:t>
    </dgm:pt>
    <dgm:pt modelId="{F2DEB430-7B58-4F4F-8BA7-AFDEDB3D8190}" type="parTrans" cxnId="{BF53285E-03D3-4772-B2F2-47059A12F3D6}">
      <dgm:prSet/>
      <dgm:spPr/>
      <dgm:t>
        <a:bodyPr/>
        <a:lstStyle/>
        <a:p>
          <a:endParaRPr lang="de-DE" noProof="0" dirty="0"/>
        </a:p>
      </dgm:t>
    </dgm:pt>
    <dgm:pt modelId="{EA138A95-4D1F-4A9E-9D53-3750E3AAF3C2}" type="sibTrans" cxnId="{BF53285E-03D3-4772-B2F2-47059A12F3D6}">
      <dgm:prSet/>
      <dgm:spPr/>
      <dgm:t>
        <a:bodyPr/>
        <a:lstStyle/>
        <a:p>
          <a:endParaRPr lang="de-DE" noProof="0" dirty="0"/>
        </a:p>
      </dgm:t>
    </dgm:pt>
    <dgm:pt modelId="{C4BC03CB-39AA-4C6D-AA16-8C722D3B03B3}">
      <dgm:prSet phldrT="[Text]"/>
      <dgm:spPr/>
      <dgm:t>
        <a:bodyPr/>
        <a:lstStyle/>
        <a:p>
          <a:r>
            <a:rPr lang="de-DE" noProof="0" dirty="0"/>
            <a:t>Optimierungsproblem: Laplace Gesetz vs. </a:t>
          </a:r>
          <a:r>
            <a:rPr lang="de-DE" noProof="0" dirty="0" err="1"/>
            <a:t>Fick’sches</a:t>
          </a:r>
          <a:r>
            <a:rPr lang="de-DE" noProof="0" dirty="0"/>
            <a:t> Gesetz und Oberfläche vs. Verdunstung.</a:t>
          </a:r>
        </a:p>
      </dgm:t>
    </dgm:pt>
    <dgm:pt modelId="{277AEF6F-1CD3-4807-B0AC-7612517B4416}" type="parTrans" cxnId="{A3950CBC-3B0E-42D1-AC89-C9B5F325F1EE}">
      <dgm:prSet/>
      <dgm:spPr/>
      <dgm:t>
        <a:bodyPr/>
        <a:lstStyle/>
        <a:p>
          <a:endParaRPr lang="de-DE" noProof="0" dirty="0"/>
        </a:p>
      </dgm:t>
    </dgm:pt>
    <dgm:pt modelId="{B433D5E8-13B7-4D94-B603-174FCBF7BAEA}" type="sibTrans" cxnId="{A3950CBC-3B0E-42D1-AC89-C9B5F325F1EE}">
      <dgm:prSet/>
      <dgm:spPr/>
      <dgm:t>
        <a:bodyPr/>
        <a:lstStyle/>
        <a:p>
          <a:endParaRPr lang="de-DE" noProof="0" dirty="0"/>
        </a:p>
      </dgm:t>
    </dgm:pt>
    <dgm:pt modelId="{20CE9004-0EA9-4F93-85F2-50145A94B6A4}">
      <dgm:prSet phldrT="[Text]"/>
      <dgm:spPr/>
      <dgm:t>
        <a:bodyPr/>
        <a:lstStyle/>
        <a:p>
          <a:r>
            <a:rPr lang="de-DE" noProof="0" dirty="0"/>
            <a:t>Stabilitätsproblem von Alveolen: Surfactant, Unterdruck</a:t>
          </a:r>
        </a:p>
      </dgm:t>
    </dgm:pt>
    <dgm:pt modelId="{140B583E-D5D6-416B-87BA-C092D7ACDA1A}" type="parTrans" cxnId="{42EEA402-FB40-4160-B149-754B501CA66C}">
      <dgm:prSet/>
      <dgm:spPr/>
      <dgm:t>
        <a:bodyPr/>
        <a:lstStyle/>
        <a:p>
          <a:endParaRPr lang="de-DE" noProof="0" dirty="0"/>
        </a:p>
      </dgm:t>
    </dgm:pt>
    <dgm:pt modelId="{7B9C0DE6-434C-43DC-AF53-32291C3BEF64}" type="sibTrans" cxnId="{42EEA402-FB40-4160-B149-754B501CA66C}">
      <dgm:prSet/>
      <dgm:spPr/>
      <dgm:t>
        <a:bodyPr/>
        <a:lstStyle/>
        <a:p>
          <a:endParaRPr lang="de-DE" noProof="0" dirty="0"/>
        </a:p>
      </dgm:t>
    </dgm:pt>
    <dgm:pt modelId="{4B9CDACE-9C71-4013-801D-DC22A09335E2}">
      <dgm:prSet phldrT="[Text]"/>
      <dgm:spPr/>
      <dgm:t>
        <a:bodyPr/>
        <a:lstStyle/>
        <a:p>
          <a:r>
            <a:rPr lang="de-DE" noProof="0" dirty="0"/>
            <a:t>Vogellunge als Höhepunkt (Dünne Wände, Gegenstromprinzip, </a:t>
          </a:r>
          <a:r>
            <a:rPr lang="de-DE" noProof="0" dirty="0" err="1"/>
            <a:t>Unistrom</a:t>
          </a:r>
          <a:r>
            <a:rPr lang="de-DE" noProof="0" dirty="0"/>
            <a:t>, 10-mal größere Austauschfläche pro Volumen)</a:t>
          </a:r>
        </a:p>
      </dgm:t>
    </dgm:pt>
    <dgm:pt modelId="{834008C4-98A4-4F3B-9357-7D1A3BF41303}" type="parTrans" cxnId="{6B3E06A3-6B57-4968-B683-A243578E0FB9}">
      <dgm:prSet/>
      <dgm:spPr/>
      <dgm:t>
        <a:bodyPr/>
        <a:lstStyle/>
        <a:p>
          <a:endParaRPr lang="de-DE" noProof="0" dirty="0"/>
        </a:p>
      </dgm:t>
    </dgm:pt>
    <dgm:pt modelId="{4E027FFA-9E11-423A-B64F-BAC40898F098}" type="sibTrans" cxnId="{6B3E06A3-6B57-4968-B683-A243578E0FB9}">
      <dgm:prSet/>
      <dgm:spPr/>
      <dgm:t>
        <a:bodyPr/>
        <a:lstStyle/>
        <a:p>
          <a:endParaRPr lang="de-DE" noProof="0" dirty="0"/>
        </a:p>
      </dgm:t>
    </dgm:pt>
    <dgm:pt modelId="{AA9C3C7A-C6A8-4042-8916-9B52346BA42B}">
      <dgm:prSet phldrT="[Text]"/>
      <dgm:spPr/>
      <dgm:t>
        <a:bodyPr/>
        <a:lstStyle/>
        <a:p>
          <a:r>
            <a:rPr lang="de-DE" noProof="0" dirty="0"/>
            <a:t>Menschen: Nasen- und Mundatmung</a:t>
          </a:r>
        </a:p>
      </dgm:t>
    </dgm:pt>
    <dgm:pt modelId="{C96127FC-1924-4298-9E4A-66B88C49DB41}" type="parTrans" cxnId="{BE582983-A598-43AD-AD10-6CFD4633733E}">
      <dgm:prSet/>
      <dgm:spPr/>
      <dgm:t>
        <a:bodyPr/>
        <a:lstStyle/>
        <a:p>
          <a:endParaRPr lang="en-GB"/>
        </a:p>
      </dgm:t>
    </dgm:pt>
    <dgm:pt modelId="{AA63B786-EB15-4305-8C2A-F89653657E0A}" type="sibTrans" cxnId="{BE582983-A598-43AD-AD10-6CFD4633733E}">
      <dgm:prSet/>
      <dgm:spPr/>
      <dgm:t>
        <a:bodyPr/>
        <a:lstStyle/>
        <a:p>
          <a:endParaRPr lang="en-GB"/>
        </a:p>
      </dgm:t>
    </dgm:pt>
    <dgm:pt modelId="{A676786C-29B4-44C4-99AA-82885F928D4A}" type="pres">
      <dgm:prSet presAssocID="{34D9ED83-E1B7-4943-8589-13BAE761BD83}" presName="Name0" presStyleCnt="0">
        <dgm:presLayoutVars>
          <dgm:chMax val="7"/>
          <dgm:chPref val="7"/>
          <dgm:dir/>
        </dgm:presLayoutVars>
      </dgm:prSet>
      <dgm:spPr/>
    </dgm:pt>
    <dgm:pt modelId="{300C104C-56BC-4622-A136-8289C74819BD}" type="pres">
      <dgm:prSet presAssocID="{34D9ED83-E1B7-4943-8589-13BAE761BD83}" presName="Name1" presStyleCnt="0"/>
      <dgm:spPr/>
    </dgm:pt>
    <dgm:pt modelId="{24D8690E-B6DE-43F6-A1F8-D06CF2663640}" type="pres">
      <dgm:prSet presAssocID="{34D9ED83-E1B7-4943-8589-13BAE761BD83}" presName="cycle" presStyleCnt="0"/>
      <dgm:spPr/>
    </dgm:pt>
    <dgm:pt modelId="{71ADA0E0-934D-45FA-91B4-7DCA3BA6ACE0}" type="pres">
      <dgm:prSet presAssocID="{34D9ED83-E1B7-4943-8589-13BAE761BD83}" presName="srcNode" presStyleLbl="node1" presStyleIdx="0" presStyleCnt="5"/>
      <dgm:spPr/>
    </dgm:pt>
    <dgm:pt modelId="{BE18204D-F515-4C44-95E9-0E65785FB00F}" type="pres">
      <dgm:prSet presAssocID="{34D9ED83-E1B7-4943-8589-13BAE761BD83}" presName="conn" presStyleLbl="parChTrans1D2" presStyleIdx="0" presStyleCnt="1"/>
      <dgm:spPr/>
    </dgm:pt>
    <dgm:pt modelId="{E63DABE7-9962-41C6-BA61-2BA7762726CA}" type="pres">
      <dgm:prSet presAssocID="{34D9ED83-E1B7-4943-8589-13BAE761BD83}" presName="extraNode" presStyleLbl="node1" presStyleIdx="0" presStyleCnt="5"/>
      <dgm:spPr/>
    </dgm:pt>
    <dgm:pt modelId="{38644FCB-323F-4B18-8A27-6DC9D38F10A5}" type="pres">
      <dgm:prSet presAssocID="{34D9ED83-E1B7-4943-8589-13BAE761BD83}" presName="dstNode" presStyleLbl="node1" presStyleIdx="0" presStyleCnt="5"/>
      <dgm:spPr/>
    </dgm:pt>
    <dgm:pt modelId="{1B249531-A574-4E3F-AABB-0BC0D9AE5F77}" type="pres">
      <dgm:prSet presAssocID="{DD22FE04-8E29-42D2-A3CD-CDCA89EE9830}" presName="text_1" presStyleLbl="node1" presStyleIdx="0" presStyleCnt="5">
        <dgm:presLayoutVars>
          <dgm:bulletEnabled val="1"/>
        </dgm:presLayoutVars>
      </dgm:prSet>
      <dgm:spPr/>
    </dgm:pt>
    <dgm:pt modelId="{84B2C597-C2DA-4DDA-B290-1FE83714631B}" type="pres">
      <dgm:prSet presAssocID="{DD22FE04-8E29-42D2-A3CD-CDCA89EE9830}" presName="accent_1" presStyleCnt="0"/>
      <dgm:spPr/>
    </dgm:pt>
    <dgm:pt modelId="{08D83F4F-1159-4D4E-9A73-1E75C6777144}" type="pres">
      <dgm:prSet presAssocID="{DD22FE04-8E29-42D2-A3CD-CDCA89EE9830}" presName="accentRepeatNode" presStyleLbl="solidFgAcc1" presStyleIdx="0" presStyleCnt="5"/>
      <dgm:spPr/>
    </dgm:pt>
    <dgm:pt modelId="{1C541381-2ABF-4AB1-B3E5-34233C076C41}" type="pres">
      <dgm:prSet presAssocID="{C4BC03CB-39AA-4C6D-AA16-8C722D3B03B3}" presName="text_2" presStyleLbl="node1" presStyleIdx="1" presStyleCnt="5">
        <dgm:presLayoutVars>
          <dgm:bulletEnabled val="1"/>
        </dgm:presLayoutVars>
      </dgm:prSet>
      <dgm:spPr/>
    </dgm:pt>
    <dgm:pt modelId="{35AFA5E9-E88A-44D8-A827-BA3E33215CAF}" type="pres">
      <dgm:prSet presAssocID="{C4BC03CB-39AA-4C6D-AA16-8C722D3B03B3}" presName="accent_2" presStyleCnt="0"/>
      <dgm:spPr/>
    </dgm:pt>
    <dgm:pt modelId="{47E96C9C-654A-4D37-84F0-B4B9996A141B}" type="pres">
      <dgm:prSet presAssocID="{C4BC03CB-39AA-4C6D-AA16-8C722D3B03B3}" presName="accentRepeatNode" presStyleLbl="solidFgAcc1" presStyleIdx="1" presStyleCnt="5"/>
      <dgm:spPr/>
    </dgm:pt>
    <dgm:pt modelId="{70CEBDB0-6C2F-4F2F-BD90-E9E52D5B87C6}" type="pres">
      <dgm:prSet presAssocID="{20CE9004-0EA9-4F93-85F2-50145A94B6A4}" presName="text_3" presStyleLbl="node1" presStyleIdx="2" presStyleCnt="5">
        <dgm:presLayoutVars>
          <dgm:bulletEnabled val="1"/>
        </dgm:presLayoutVars>
      </dgm:prSet>
      <dgm:spPr/>
    </dgm:pt>
    <dgm:pt modelId="{763910B9-E4B2-4B1D-AC4D-32B8871B36EE}" type="pres">
      <dgm:prSet presAssocID="{20CE9004-0EA9-4F93-85F2-50145A94B6A4}" presName="accent_3" presStyleCnt="0"/>
      <dgm:spPr/>
    </dgm:pt>
    <dgm:pt modelId="{EAC0B7CD-0E97-4C12-A6AA-432646E113FD}" type="pres">
      <dgm:prSet presAssocID="{20CE9004-0EA9-4F93-85F2-50145A94B6A4}" presName="accentRepeatNode" presStyleLbl="solidFgAcc1" presStyleIdx="2" presStyleCnt="5"/>
      <dgm:spPr/>
    </dgm:pt>
    <dgm:pt modelId="{E61CA2E2-6BAF-4396-B8B8-D5F3C25D9354}" type="pres">
      <dgm:prSet presAssocID="{4B9CDACE-9C71-4013-801D-DC22A09335E2}" presName="text_4" presStyleLbl="node1" presStyleIdx="3" presStyleCnt="5">
        <dgm:presLayoutVars>
          <dgm:bulletEnabled val="1"/>
        </dgm:presLayoutVars>
      </dgm:prSet>
      <dgm:spPr/>
    </dgm:pt>
    <dgm:pt modelId="{1475A489-863B-48A2-90B3-D518E8EDEFBE}" type="pres">
      <dgm:prSet presAssocID="{4B9CDACE-9C71-4013-801D-DC22A09335E2}" presName="accent_4" presStyleCnt="0"/>
      <dgm:spPr/>
    </dgm:pt>
    <dgm:pt modelId="{992CE1F6-72F7-45B8-86E2-04842F42D05C}" type="pres">
      <dgm:prSet presAssocID="{4B9CDACE-9C71-4013-801D-DC22A09335E2}" presName="accentRepeatNode" presStyleLbl="solidFgAcc1" presStyleIdx="3" presStyleCnt="5"/>
      <dgm:spPr/>
    </dgm:pt>
    <dgm:pt modelId="{F74EAE6F-DB8C-46BB-9474-26F0E4D79CBF}" type="pres">
      <dgm:prSet presAssocID="{AA9C3C7A-C6A8-4042-8916-9B52346BA42B}" presName="text_5" presStyleLbl="node1" presStyleIdx="4" presStyleCnt="5">
        <dgm:presLayoutVars>
          <dgm:bulletEnabled val="1"/>
        </dgm:presLayoutVars>
      </dgm:prSet>
      <dgm:spPr/>
    </dgm:pt>
    <dgm:pt modelId="{67A4F579-81BB-4CC4-9447-14A52E7CBD82}" type="pres">
      <dgm:prSet presAssocID="{AA9C3C7A-C6A8-4042-8916-9B52346BA42B}" presName="accent_5" presStyleCnt="0"/>
      <dgm:spPr/>
    </dgm:pt>
    <dgm:pt modelId="{879CA44C-F0DC-4263-8960-F5CCB85CB2AA}" type="pres">
      <dgm:prSet presAssocID="{AA9C3C7A-C6A8-4042-8916-9B52346BA42B}" presName="accentRepeatNode" presStyleLbl="solidFgAcc1" presStyleIdx="4" presStyleCnt="5"/>
      <dgm:spPr/>
    </dgm:pt>
  </dgm:ptLst>
  <dgm:cxnLst>
    <dgm:cxn modelId="{42EEA402-FB40-4160-B149-754B501CA66C}" srcId="{34D9ED83-E1B7-4943-8589-13BAE761BD83}" destId="{20CE9004-0EA9-4F93-85F2-50145A94B6A4}" srcOrd="2" destOrd="0" parTransId="{140B583E-D5D6-416B-87BA-C092D7ACDA1A}" sibTransId="{7B9C0DE6-434C-43DC-AF53-32291C3BEF64}"/>
    <dgm:cxn modelId="{13E3BA09-C5A7-4D56-974B-9006BB730A86}" type="presOf" srcId="{DD22FE04-8E29-42D2-A3CD-CDCA89EE9830}" destId="{1B249531-A574-4E3F-AABB-0BC0D9AE5F77}" srcOrd="0" destOrd="0" presId="urn:microsoft.com/office/officeart/2008/layout/VerticalCurvedList"/>
    <dgm:cxn modelId="{6DBA361F-51C4-4AC2-8A4A-CF8618380ECD}" type="presOf" srcId="{20CE9004-0EA9-4F93-85F2-50145A94B6A4}" destId="{70CEBDB0-6C2F-4F2F-BD90-E9E52D5B87C6}" srcOrd="0" destOrd="0" presId="urn:microsoft.com/office/officeart/2008/layout/VerticalCurvedList"/>
    <dgm:cxn modelId="{BCCEB733-25A3-499B-9FE6-6E92F8847D9D}" type="presOf" srcId="{EA138A95-4D1F-4A9E-9D53-3750E3AAF3C2}" destId="{BE18204D-F515-4C44-95E9-0E65785FB00F}" srcOrd="0" destOrd="0" presId="urn:microsoft.com/office/officeart/2008/layout/VerticalCurvedList"/>
    <dgm:cxn modelId="{BF53285E-03D3-4772-B2F2-47059A12F3D6}" srcId="{34D9ED83-E1B7-4943-8589-13BAE761BD83}" destId="{DD22FE04-8E29-42D2-A3CD-CDCA89EE9830}" srcOrd="0" destOrd="0" parTransId="{F2DEB430-7B58-4F4F-8BA7-AFDEDB3D8190}" sibTransId="{EA138A95-4D1F-4A9E-9D53-3750E3AAF3C2}"/>
    <dgm:cxn modelId="{BE582983-A598-43AD-AD10-6CFD4633733E}" srcId="{34D9ED83-E1B7-4943-8589-13BAE761BD83}" destId="{AA9C3C7A-C6A8-4042-8916-9B52346BA42B}" srcOrd="4" destOrd="0" parTransId="{C96127FC-1924-4298-9E4A-66B88C49DB41}" sibTransId="{AA63B786-EB15-4305-8C2A-F89653657E0A}"/>
    <dgm:cxn modelId="{A1F26B92-2AD3-48DA-8304-3AD606DAA76F}" type="presOf" srcId="{C4BC03CB-39AA-4C6D-AA16-8C722D3B03B3}" destId="{1C541381-2ABF-4AB1-B3E5-34233C076C41}" srcOrd="0" destOrd="0" presId="urn:microsoft.com/office/officeart/2008/layout/VerticalCurvedList"/>
    <dgm:cxn modelId="{6B3E06A3-6B57-4968-B683-A243578E0FB9}" srcId="{34D9ED83-E1B7-4943-8589-13BAE761BD83}" destId="{4B9CDACE-9C71-4013-801D-DC22A09335E2}" srcOrd="3" destOrd="0" parTransId="{834008C4-98A4-4F3B-9357-7D1A3BF41303}" sibTransId="{4E027FFA-9E11-423A-B64F-BAC40898F098}"/>
    <dgm:cxn modelId="{8A20F5AC-6708-4AA4-A8C2-4FDB34D31FB4}" type="presOf" srcId="{4B9CDACE-9C71-4013-801D-DC22A09335E2}" destId="{E61CA2E2-6BAF-4396-B8B8-D5F3C25D9354}" srcOrd="0" destOrd="0" presId="urn:microsoft.com/office/officeart/2008/layout/VerticalCurvedList"/>
    <dgm:cxn modelId="{AB8050B3-EC0C-485B-BD71-2A338B6309E8}" type="presOf" srcId="{34D9ED83-E1B7-4943-8589-13BAE761BD83}" destId="{A676786C-29B4-44C4-99AA-82885F928D4A}" srcOrd="0" destOrd="0" presId="urn:microsoft.com/office/officeart/2008/layout/VerticalCurvedList"/>
    <dgm:cxn modelId="{A3950CBC-3B0E-42D1-AC89-C9B5F325F1EE}" srcId="{34D9ED83-E1B7-4943-8589-13BAE761BD83}" destId="{C4BC03CB-39AA-4C6D-AA16-8C722D3B03B3}" srcOrd="1" destOrd="0" parTransId="{277AEF6F-1CD3-4807-B0AC-7612517B4416}" sibTransId="{B433D5E8-13B7-4D94-B603-174FCBF7BAEA}"/>
    <dgm:cxn modelId="{8AE26DC4-DB90-4AB9-8545-A3C27CBB9949}" type="presOf" srcId="{AA9C3C7A-C6A8-4042-8916-9B52346BA42B}" destId="{F74EAE6F-DB8C-46BB-9474-26F0E4D79CBF}" srcOrd="0" destOrd="0" presId="urn:microsoft.com/office/officeart/2008/layout/VerticalCurvedList"/>
    <dgm:cxn modelId="{05C48F40-51E0-49BD-9E42-F3123223E008}" type="presParOf" srcId="{A676786C-29B4-44C4-99AA-82885F928D4A}" destId="{300C104C-56BC-4622-A136-8289C74819BD}" srcOrd="0" destOrd="0" presId="urn:microsoft.com/office/officeart/2008/layout/VerticalCurvedList"/>
    <dgm:cxn modelId="{F0D92BCD-5411-43C0-8E47-416B874F1AB8}" type="presParOf" srcId="{300C104C-56BC-4622-A136-8289C74819BD}" destId="{24D8690E-B6DE-43F6-A1F8-D06CF2663640}" srcOrd="0" destOrd="0" presId="urn:microsoft.com/office/officeart/2008/layout/VerticalCurvedList"/>
    <dgm:cxn modelId="{370422C4-9820-439C-981F-F8B91E2C02D4}" type="presParOf" srcId="{24D8690E-B6DE-43F6-A1F8-D06CF2663640}" destId="{71ADA0E0-934D-45FA-91B4-7DCA3BA6ACE0}" srcOrd="0" destOrd="0" presId="urn:microsoft.com/office/officeart/2008/layout/VerticalCurvedList"/>
    <dgm:cxn modelId="{5CC523F2-1DBB-495C-B477-5D7EB15E494E}" type="presParOf" srcId="{24D8690E-B6DE-43F6-A1F8-D06CF2663640}" destId="{BE18204D-F515-4C44-95E9-0E65785FB00F}" srcOrd="1" destOrd="0" presId="urn:microsoft.com/office/officeart/2008/layout/VerticalCurvedList"/>
    <dgm:cxn modelId="{AA6E0E31-DBF1-4DF3-B8F1-113CDC65F911}" type="presParOf" srcId="{24D8690E-B6DE-43F6-A1F8-D06CF2663640}" destId="{E63DABE7-9962-41C6-BA61-2BA7762726CA}" srcOrd="2" destOrd="0" presId="urn:microsoft.com/office/officeart/2008/layout/VerticalCurvedList"/>
    <dgm:cxn modelId="{57A0E198-8F69-49BF-8598-FC30D25923A7}" type="presParOf" srcId="{24D8690E-B6DE-43F6-A1F8-D06CF2663640}" destId="{38644FCB-323F-4B18-8A27-6DC9D38F10A5}" srcOrd="3" destOrd="0" presId="urn:microsoft.com/office/officeart/2008/layout/VerticalCurvedList"/>
    <dgm:cxn modelId="{4B3073FD-4C76-4199-958E-3880B6B28B71}" type="presParOf" srcId="{300C104C-56BC-4622-A136-8289C74819BD}" destId="{1B249531-A574-4E3F-AABB-0BC0D9AE5F77}" srcOrd="1" destOrd="0" presId="urn:microsoft.com/office/officeart/2008/layout/VerticalCurvedList"/>
    <dgm:cxn modelId="{6696B4F6-531B-4980-A18F-D1D9655AE072}" type="presParOf" srcId="{300C104C-56BC-4622-A136-8289C74819BD}" destId="{84B2C597-C2DA-4DDA-B290-1FE83714631B}" srcOrd="2" destOrd="0" presId="urn:microsoft.com/office/officeart/2008/layout/VerticalCurvedList"/>
    <dgm:cxn modelId="{25F2C4B8-38A7-42D9-8D0A-350E3FB84F47}" type="presParOf" srcId="{84B2C597-C2DA-4DDA-B290-1FE83714631B}" destId="{08D83F4F-1159-4D4E-9A73-1E75C6777144}" srcOrd="0" destOrd="0" presId="urn:microsoft.com/office/officeart/2008/layout/VerticalCurvedList"/>
    <dgm:cxn modelId="{6940FAA2-6248-44C2-829A-E5F31C39DB98}" type="presParOf" srcId="{300C104C-56BC-4622-A136-8289C74819BD}" destId="{1C541381-2ABF-4AB1-B3E5-34233C076C41}" srcOrd="3" destOrd="0" presId="urn:microsoft.com/office/officeart/2008/layout/VerticalCurvedList"/>
    <dgm:cxn modelId="{D57C4004-40DC-4F89-ADD2-EC1100005E12}" type="presParOf" srcId="{300C104C-56BC-4622-A136-8289C74819BD}" destId="{35AFA5E9-E88A-44D8-A827-BA3E33215CAF}" srcOrd="4" destOrd="0" presId="urn:microsoft.com/office/officeart/2008/layout/VerticalCurvedList"/>
    <dgm:cxn modelId="{6B76682C-60E9-4F92-AC75-518C32C29C70}" type="presParOf" srcId="{35AFA5E9-E88A-44D8-A827-BA3E33215CAF}" destId="{47E96C9C-654A-4D37-84F0-B4B9996A141B}" srcOrd="0" destOrd="0" presId="urn:microsoft.com/office/officeart/2008/layout/VerticalCurvedList"/>
    <dgm:cxn modelId="{65912556-DBA2-40B0-B13E-519A28EC9906}" type="presParOf" srcId="{300C104C-56BC-4622-A136-8289C74819BD}" destId="{70CEBDB0-6C2F-4F2F-BD90-E9E52D5B87C6}" srcOrd="5" destOrd="0" presId="urn:microsoft.com/office/officeart/2008/layout/VerticalCurvedList"/>
    <dgm:cxn modelId="{DC5D3908-EC1A-4A66-AAD5-0AFF544F0111}" type="presParOf" srcId="{300C104C-56BC-4622-A136-8289C74819BD}" destId="{763910B9-E4B2-4B1D-AC4D-32B8871B36EE}" srcOrd="6" destOrd="0" presId="urn:microsoft.com/office/officeart/2008/layout/VerticalCurvedList"/>
    <dgm:cxn modelId="{2DAA0B09-7F7D-44C8-8EB3-F9D765684219}" type="presParOf" srcId="{763910B9-E4B2-4B1D-AC4D-32B8871B36EE}" destId="{EAC0B7CD-0E97-4C12-A6AA-432646E113FD}" srcOrd="0" destOrd="0" presId="urn:microsoft.com/office/officeart/2008/layout/VerticalCurvedList"/>
    <dgm:cxn modelId="{1FAF346F-A136-4CF0-9FF7-78BF7D13BB2B}" type="presParOf" srcId="{300C104C-56BC-4622-A136-8289C74819BD}" destId="{E61CA2E2-6BAF-4396-B8B8-D5F3C25D9354}" srcOrd="7" destOrd="0" presId="urn:microsoft.com/office/officeart/2008/layout/VerticalCurvedList"/>
    <dgm:cxn modelId="{1DD4A9B5-47A4-4418-9D17-6DA5C9001744}" type="presParOf" srcId="{300C104C-56BC-4622-A136-8289C74819BD}" destId="{1475A489-863B-48A2-90B3-D518E8EDEFBE}" srcOrd="8" destOrd="0" presId="urn:microsoft.com/office/officeart/2008/layout/VerticalCurvedList"/>
    <dgm:cxn modelId="{1F054A3E-FD1E-48DD-8ADF-F7D5E5B917A4}" type="presParOf" srcId="{1475A489-863B-48A2-90B3-D518E8EDEFBE}" destId="{992CE1F6-72F7-45B8-86E2-04842F42D05C}" srcOrd="0" destOrd="0" presId="urn:microsoft.com/office/officeart/2008/layout/VerticalCurvedList"/>
    <dgm:cxn modelId="{B0AA2645-710E-48B8-A62B-766B6C57EFD1}" type="presParOf" srcId="{300C104C-56BC-4622-A136-8289C74819BD}" destId="{F74EAE6F-DB8C-46BB-9474-26F0E4D79CBF}" srcOrd="9" destOrd="0" presId="urn:microsoft.com/office/officeart/2008/layout/VerticalCurvedList"/>
    <dgm:cxn modelId="{F89A9D93-9148-46D6-81C3-DA06EC2644D0}" type="presParOf" srcId="{300C104C-56BC-4622-A136-8289C74819BD}" destId="{67A4F579-81BB-4CC4-9447-14A52E7CBD82}" srcOrd="10" destOrd="0" presId="urn:microsoft.com/office/officeart/2008/layout/VerticalCurvedList"/>
    <dgm:cxn modelId="{CAEBB087-33C9-4CEF-B3A0-099D2284F071}" type="presParOf" srcId="{67A4F579-81BB-4CC4-9447-14A52E7CBD82}" destId="{879CA44C-F0DC-4263-8960-F5CCB85CB2A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D9ED83-E1B7-4943-8589-13BAE761BD8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DD22FE04-8E29-42D2-A3CD-CDCA89EE9830}">
      <dgm:prSet phldrT="[Text]"/>
      <dgm:spPr/>
      <dgm:t>
        <a:bodyPr/>
        <a:lstStyle/>
        <a:p>
          <a:r>
            <a:rPr lang="de-DE" noProof="0" dirty="0"/>
            <a:t>Blut ist eine Zellsuspension</a:t>
          </a:r>
        </a:p>
      </dgm:t>
    </dgm:pt>
    <dgm:pt modelId="{F2DEB430-7B58-4F4F-8BA7-AFDEDB3D8190}" type="parTrans" cxnId="{BF53285E-03D3-4772-B2F2-47059A12F3D6}">
      <dgm:prSet/>
      <dgm:spPr/>
      <dgm:t>
        <a:bodyPr/>
        <a:lstStyle/>
        <a:p>
          <a:endParaRPr lang="de-DE" noProof="0" dirty="0"/>
        </a:p>
      </dgm:t>
    </dgm:pt>
    <dgm:pt modelId="{EA138A95-4D1F-4A9E-9D53-3750E3AAF3C2}" type="sibTrans" cxnId="{BF53285E-03D3-4772-B2F2-47059A12F3D6}">
      <dgm:prSet/>
      <dgm:spPr/>
      <dgm:t>
        <a:bodyPr/>
        <a:lstStyle/>
        <a:p>
          <a:endParaRPr lang="de-DE" noProof="0" dirty="0"/>
        </a:p>
      </dgm:t>
    </dgm:pt>
    <dgm:pt modelId="{C4BC03CB-39AA-4C6D-AA16-8C722D3B03B3}">
      <dgm:prSet phldrT="[Text]"/>
      <dgm:spPr/>
      <dgm:t>
        <a:bodyPr/>
        <a:lstStyle/>
        <a:p>
          <a:r>
            <a:rPr lang="de-DE" noProof="0" dirty="0"/>
            <a:t>Nicht-</a:t>
          </a:r>
          <a:r>
            <a:rPr lang="de-DE" noProof="0" dirty="0" err="1"/>
            <a:t>newtonisch</a:t>
          </a:r>
          <a:endParaRPr lang="de-DE" noProof="0" dirty="0"/>
        </a:p>
      </dgm:t>
    </dgm:pt>
    <dgm:pt modelId="{277AEF6F-1CD3-4807-B0AC-7612517B4416}" type="parTrans" cxnId="{A3950CBC-3B0E-42D1-AC89-C9B5F325F1EE}">
      <dgm:prSet/>
      <dgm:spPr/>
      <dgm:t>
        <a:bodyPr/>
        <a:lstStyle/>
        <a:p>
          <a:endParaRPr lang="de-DE" noProof="0" dirty="0"/>
        </a:p>
      </dgm:t>
    </dgm:pt>
    <dgm:pt modelId="{B433D5E8-13B7-4D94-B603-174FCBF7BAEA}" type="sibTrans" cxnId="{A3950CBC-3B0E-42D1-AC89-C9B5F325F1EE}">
      <dgm:prSet/>
      <dgm:spPr/>
      <dgm:t>
        <a:bodyPr/>
        <a:lstStyle/>
        <a:p>
          <a:endParaRPr lang="de-DE" noProof="0" dirty="0"/>
        </a:p>
      </dgm:t>
    </dgm:pt>
    <dgm:pt modelId="{20CE9004-0EA9-4F93-85F2-50145A94B6A4}">
      <dgm:prSet phldrT="[Text]"/>
      <dgm:spPr/>
      <dgm:t>
        <a:bodyPr/>
        <a:lstStyle/>
        <a:p>
          <a:r>
            <a:rPr lang="de-DE" noProof="0" dirty="0"/>
            <a:t>Sauerstoffsättigung</a:t>
          </a:r>
        </a:p>
      </dgm:t>
    </dgm:pt>
    <dgm:pt modelId="{140B583E-D5D6-416B-87BA-C092D7ACDA1A}" type="parTrans" cxnId="{42EEA402-FB40-4160-B149-754B501CA66C}">
      <dgm:prSet/>
      <dgm:spPr/>
      <dgm:t>
        <a:bodyPr/>
        <a:lstStyle/>
        <a:p>
          <a:endParaRPr lang="de-DE" noProof="0" dirty="0"/>
        </a:p>
      </dgm:t>
    </dgm:pt>
    <dgm:pt modelId="{7B9C0DE6-434C-43DC-AF53-32291C3BEF64}" type="sibTrans" cxnId="{42EEA402-FB40-4160-B149-754B501CA66C}">
      <dgm:prSet/>
      <dgm:spPr/>
      <dgm:t>
        <a:bodyPr/>
        <a:lstStyle/>
        <a:p>
          <a:endParaRPr lang="de-DE" noProof="0" dirty="0"/>
        </a:p>
      </dgm:t>
    </dgm:pt>
    <dgm:pt modelId="{4B9CDACE-9C71-4013-801D-DC22A09335E2}">
      <dgm:prSet phldrT="[Text]"/>
      <dgm:spPr/>
      <dgm:t>
        <a:bodyPr/>
        <a:lstStyle/>
        <a:p>
          <a:r>
            <a:rPr lang="de-DE" noProof="0" dirty="0"/>
            <a:t>Gastransport, Abwehr, Koagulation</a:t>
          </a:r>
        </a:p>
      </dgm:t>
    </dgm:pt>
    <dgm:pt modelId="{834008C4-98A4-4F3B-9357-7D1A3BF41303}" type="parTrans" cxnId="{6B3E06A3-6B57-4968-B683-A243578E0FB9}">
      <dgm:prSet/>
      <dgm:spPr/>
      <dgm:t>
        <a:bodyPr/>
        <a:lstStyle/>
        <a:p>
          <a:endParaRPr lang="de-DE" noProof="0" dirty="0"/>
        </a:p>
      </dgm:t>
    </dgm:pt>
    <dgm:pt modelId="{4E027FFA-9E11-423A-B64F-BAC40898F098}" type="sibTrans" cxnId="{6B3E06A3-6B57-4968-B683-A243578E0FB9}">
      <dgm:prSet/>
      <dgm:spPr/>
      <dgm:t>
        <a:bodyPr/>
        <a:lstStyle/>
        <a:p>
          <a:endParaRPr lang="de-DE" noProof="0" dirty="0"/>
        </a:p>
      </dgm:t>
    </dgm:pt>
    <dgm:pt modelId="{A676786C-29B4-44C4-99AA-82885F928D4A}" type="pres">
      <dgm:prSet presAssocID="{34D9ED83-E1B7-4943-8589-13BAE761BD83}" presName="Name0" presStyleCnt="0">
        <dgm:presLayoutVars>
          <dgm:chMax val="7"/>
          <dgm:chPref val="7"/>
          <dgm:dir/>
        </dgm:presLayoutVars>
      </dgm:prSet>
      <dgm:spPr/>
    </dgm:pt>
    <dgm:pt modelId="{300C104C-56BC-4622-A136-8289C74819BD}" type="pres">
      <dgm:prSet presAssocID="{34D9ED83-E1B7-4943-8589-13BAE761BD83}" presName="Name1" presStyleCnt="0"/>
      <dgm:spPr/>
    </dgm:pt>
    <dgm:pt modelId="{24D8690E-B6DE-43F6-A1F8-D06CF2663640}" type="pres">
      <dgm:prSet presAssocID="{34D9ED83-E1B7-4943-8589-13BAE761BD83}" presName="cycle" presStyleCnt="0"/>
      <dgm:spPr/>
    </dgm:pt>
    <dgm:pt modelId="{71ADA0E0-934D-45FA-91B4-7DCA3BA6ACE0}" type="pres">
      <dgm:prSet presAssocID="{34D9ED83-E1B7-4943-8589-13BAE761BD83}" presName="srcNode" presStyleLbl="node1" presStyleIdx="0" presStyleCnt="4"/>
      <dgm:spPr/>
    </dgm:pt>
    <dgm:pt modelId="{BE18204D-F515-4C44-95E9-0E65785FB00F}" type="pres">
      <dgm:prSet presAssocID="{34D9ED83-E1B7-4943-8589-13BAE761BD83}" presName="conn" presStyleLbl="parChTrans1D2" presStyleIdx="0" presStyleCnt="1"/>
      <dgm:spPr/>
    </dgm:pt>
    <dgm:pt modelId="{E63DABE7-9962-41C6-BA61-2BA7762726CA}" type="pres">
      <dgm:prSet presAssocID="{34D9ED83-E1B7-4943-8589-13BAE761BD83}" presName="extraNode" presStyleLbl="node1" presStyleIdx="0" presStyleCnt="4"/>
      <dgm:spPr/>
    </dgm:pt>
    <dgm:pt modelId="{38644FCB-323F-4B18-8A27-6DC9D38F10A5}" type="pres">
      <dgm:prSet presAssocID="{34D9ED83-E1B7-4943-8589-13BAE761BD83}" presName="dstNode" presStyleLbl="node1" presStyleIdx="0" presStyleCnt="4"/>
      <dgm:spPr/>
    </dgm:pt>
    <dgm:pt modelId="{1B249531-A574-4E3F-AABB-0BC0D9AE5F77}" type="pres">
      <dgm:prSet presAssocID="{DD22FE04-8E29-42D2-A3CD-CDCA89EE9830}" presName="text_1" presStyleLbl="node1" presStyleIdx="0" presStyleCnt="4">
        <dgm:presLayoutVars>
          <dgm:bulletEnabled val="1"/>
        </dgm:presLayoutVars>
      </dgm:prSet>
      <dgm:spPr/>
    </dgm:pt>
    <dgm:pt modelId="{84B2C597-C2DA-4DDA-B290-1FE83714631B}" type="pres">
      <dgm:prSet presAssocID="{DD22FE04-8E29-42D2-A3CD-CDCA89EE9830}" presName="accent_1" presStyleCnt="0"/>
      <dgm:spPr/>
    </dgm:pt>
    <dgm:pt modelId="{08D83F4F-1159-4D4E-9A73-1E75C6777144}" type="pres">
      <dgm:prSet presAssocID="{DD22FE04-8E29-42D2-A3CD-CDCA89EE9830}" presName="accentRepeatNode" presStyleLbl="solidFgAcc1" presStyleIdx="0" presStyleCnt="4"/>
      <dgm:spPr/>
    </dgm:pt>
    <dgm:pt modelId="{1C541381-2ABF-4AB1-B3E5-34233C076C41}" type="pres">
      <dgm:prSet presAssocID="{C4BC03CB-39AA-4C6D-AA16-8C722D3B03B3}" presName="text_2" presStyleLbl="node1" presStyleIdx="1" presStyleCnt="4">
        <dgm:presLayoutVars>
          <dgm:bulletEnabled val="1"/>
        </dgm:presLayoutVars>
      </dgm:prSet>
      <dgm:spPr/>
    </dgm:pt>
    <dgm:pt modelId="{35AFA5E9-E88A-44D8-A827-BA3E33215CAF}" type="pres">
      <dgm:prSet presAssocID="{C4BC03CB-39AA-4C6D-AA16-8C722D3B03B3}" presName="accent_2" presStyleCnt="0"/>
      <dgm:spPr/>
    </dgm:pt>
    <dgm:pt modelId="{47E96C9C-654A-4D37-84F0-B4B9996A141B}" type="pres">
      <dgm:prSet presAssocID="{C4BC03CB-39AA-4C6D-AA16-8C722D3B03B3}" presName="accentRepeatNode" presStyleLbl="solidFgAcc1" presStyleIdx="1" presStyleCnt="4"/>
      <dgm:spPr/>
    </dgm:pt>
    <dgm:pt modelId="{70CEBDB0-6C2F-4F2F-BD90-E9E52D5B87C6}" type="pres">
      <dgm:prSet presAssocID="{20CE9004-0EA9-4F93-85F2-50145A94B6A4}" presName="text_3" presStyleLbl="node1" presStyleIdx="2" presStyleCnt="4">
        <dgm:presLayoutVars>
          <dgm:bulletEnabled val="1"/>
        </dgm:presLayoutVars>
      </dgm:prSet>
      <dgm:spPr/>
    </dgm:pt>
    <dgm:pt modelId="{763910B9-E4B2-4B1D-AC4D-32B8871B36EE}" type="pres">
      <dgm:prSet presAssocID="{20CE9004-0EA9-4F93-85F2-50145A94B6A4}" presName="accent_3" presStyleCnt="0"/>
      <dgm:spPr/>
    </dgm:pt>
    <dgm:pt modelId="{EAC0B7CD-0E97-4C12-A6AA-432646E113FD}" type="pres">
      <dgm:prSet presAssocID="{20CE9004-0EA9-4F93-85F2-50145A94B6A4}" presName="accentRepeatNode" presStyleLbl="solidFgAcc1" presStyleIdx="2" presStyleCnt="4"/>
      <dgm:spPr/>
    </dgm:pt>
    <dgm:pt modelId="{E61CA2E2-6BAF-4396-B8B8-D5F3C25D9354}" type="pres">
      <dgm:prSet presAssocID="{4B9CDACE-9C71-4013-801D-DC22A09335E2}" presName="text_4" presStyleLbl="node1" presStyleIdx="3" presStyleCnt="4">
        <dgm:presLayoutVars>
          <dgm:bulletEnabled val="1"/>
        </dgm:presLayoutVars>
      </dgm:prSet>
      <dgm:spPr/>
    </dgm:pt>
    <dgm:pt modelId="{1475A489-863B-48A2-90B3-D518E8EDEFBE}" type="pres">
      <dgm:prSet presAssocID="{4B9CDACE-9C71-4013-801D-DC22A09335E2}" presName="accent_4" presStyleCnt="0"/>
      <dgm:spPr/>
    </dgm:pt>
    <dgm:pt modelId="{992CE1F6-72F7-45B8-86E2-04842F42D05C}" type="pres">
      <dgm:prSet presAssocID="{4B9CDACE-9C71-4013-801D-DC22A09335E2}" presName="accentRepeatNode" presStyleLbl="solidFgAcc1" presStyleIdx="3" presStyleCnt="4"/>
      <dgm:spPr/>
    </dgm:pt>
  </dgm:ptLst>
  <dgm:cxnLst>
    <dgm:cxn modelId="{42EEA402-FB40-4160-B149-754B501CA66C}" srcId="{34D9ED83-E1B7-4943-8589-13BAE761BD83}" destId="{20CE9004-0EA9-4F93-85F2-50145A94B6A4}" srcOrd="2" destOrd="0" parTransId="{140B583E-D5D6-416B-87BA-C092D7ACDA1A}" sibTransId="{7B9C0DE6-434C-43DC-AF53-32291C3BEF64}"/>
    <dgm:cxn modelId="{13E3BA09-C5A7-4D56-974B-9006BB730A86}" type="presOf" srcId="{DD22FE04-8E29-42D2-A3CD-CDCA89EE9830}" destId="{1B249531-A574-4E3F-AABB-0BC0D9AE5F77}" srcOrd="0" destOrd="0" presId="urn:microsoft.com/office/officeart/2008/layout/VerticalCurvedList"/>
    <dgm:cxn modelId="{6DBA361F-51C4-4AC2-8A4A-CF8618380ECD}" type="presOf" srcId="{20CE9004-0EA9-4F93-85F2-50145A94B6A4}" destId="{70CEBDB0-6C2F-4F2F-BD90-E9E52D5B87C6}" srcOrd="0" destOrd="0" presId="urn:microsoft.com/office/officeart/2008/layout/VerticalCurvedList"/>
    <dgm:cxn modelId="{BCCEB733-25A3-499B-9FE6-6E92F8847D9D}" type="presOf" srcId="{EA138A95-4D1F-4A9E-9D53-3750E3AAF3C2}" destId="{BE18204D-F515-4C44-95E9-0E65785FB00F}" srcOrd="0" destOrd="0" presId="urn:microsoft.com/office/officeart/2008/layout/VerticalCurvedList"/>
    <dgm:cxn modelId="{BF53285E-03D3-4772-B2F2-47059A12F3D6}" srcId="{34D9ED83-E1B7-4943-8589-13BAE761BD83}" destId="{DD22FE04-8E29-42D2-A3CD-CDCA89EE9830}" srcOrd="0" destOrd="0" parTransId="{F2DEB430-7B58-4F4F-8BA7-AFDEDB3D8190}" sibTransId="{EA138A95-4D1F-4A9E-9D53-3750E3AAF3C2}"/>
    <dgm:cxn modelId="{A1F26B92-2AD3-48DA-8304-3AD606DAA76F}" type="presOf" srcId="{C4BC03CB-39AA-4C6D-AA16-8C722D3B03B3}" destId="{1C541381-2ABF-4AB1-B3E5-34233C076C41}" srcOrd="0" destOrd="0" presId="urn:microsoft.com/office/officeart/2008/layout/VerticalCurvedList"/>
    <dgm:cxn modelId="{6B3E06A3-6B57-4968-B683-A243578E0FB9}" srcId="{34D9ED83-E1B7-4943-8589-13BAE761BD83}" destId="{4B9CDACE-9C71-4013-801D-DC22A09335E2}" srcOrd="3" destOrd="0" parTransId="{834008C4-98A4-4F3B-9357-7D1A3BF41303}" sibTransId="{4E027FFA-9E11-423A-B64F-BAC40898F098}"/>
    <dgm:cxn modelId="{8A20F5AC-6708-4AA4-A8C2-4FDB34D31FB4}" type="presOf" srcId="{4B9CDACE-9C71-4013-801D-DC22A09335E2}" destId="{E61CA2E2-6BAF-4396-B8B8-D5F3C25D9354}" srcOrd="0" destOrd="0" presId="urn:microsoft.com/office/officeart/2008/layout/VerticalCurvedList"/>
    <dgm:cxn modelId="{AB8050B3-EC0C-485B-BD71-2A338B6309E8}" type="presOf" srcId="{34D9ED83-E1B7-4943-8589-13BAE761BD83}" destId="{A676786C-29B4-44C4-99AA-82885F928D4A}" srcOrd="0" destOrd="0" presId="urn:microsoft.com/office/officeart/2008/layout/VerticalCurvedList"/>
    <dgm:cxn modelId="{A3950CBC-3B0E-42D1-AC89-C9B5F325F1EE}" srcId="{34D9ED83-E1B7-4943-8589-13BAE761BD83}" destId="{C4BC03CB-39AA-4C6D-AA16-8C722D3B03B3}" srcOrd="1" destOrd="0" parTransId="{277AEF6F-1CD3-4807-B0AC-7612517B4416}" sibTransId="{B433D5E8-13B7-4D94-B603-174FCBF7BAEA}"/>
    <dgm:cxn modelId="{05C48F40-51E0-49BD-9E42-F3123223E008}" type="presParOf" srcId="{A676786C-29B4-44C4-99AA-82885F928D4A}" destId="{300C104C-56BC-4622-A136-8289C74819BD}" srcOrd="0" destOrd="0" presId="urn:microsoft.com/office/officeart/2008/layout/VerticalCurvedList"/>
    <dgm:cxn modelId="{F0D92BCD-5411-43C0-8E47-416B874F1AB8}" type="presParOf" srcId="{300C104C-56BC-4622-A136-8289C74819BD}" destId="{24D8690E-B6DE-43F6-A1F8-D06CF2663640}" srcOrd="0" destOrd="0" presId="urn:microsoft.com/office/officeart/2008/layout/VerticalCurvedList"/>
    <dgm:cxn modelId="{370422C4-9820-439C-981F-F8B91E2C02D4}" type="presParOf" srcId="{24D8690E-B6DE-43F6-A1F8-D06CF2663640}" destId="{71ADA0E0-934D-45FA-91B4-7DCA3BA6ACE0}" srcOrd="0" destOrd="0" presId="urn:microsoft.com/office/officeart/2008/layout/VerticalCurvedList"/>
    <dgm:cxn modelId="{5CC523F2-1DBB-495C-B477-5D7EB15E494E}" type="presParOf" srcId="{24D8690E-B6DE-43F6-A1F8-D06CF2663640}" destId="{BE18204D-F515-4C44-95E9-0E65785FB00F}" srcOrd="1" destOrd="0" presId="urn:microsoft.com/office/officeart/2008/layout/VerticalCurvedList"/>
    <dgm:cxn modelId="{AA6E0E31-DBF1-4DF3-B8F1-113CDC65F911}" type="presParOf" srcId="{24D8690E-B6DE-43F6-A1F8-D06CF2663640}" destId="{E63DABE7-9962-41C6-BA61-2BA7762726CA}" srcOrd="2" destOrd="0" presId="urn:microsoft.com/office/officeart/2008/layout/VerticalCurvedList"/>
    <dgm:cxn modelId="{57A0E198-8F69-49BF-8598-FC30D25923A7}" type="presParOf" srcId="{24D8690E-B6DE-43F6-A1F8-D06CF2663640}" destId="{38644FCB-323F-4B18-8A27-6DC9D38F10A5}" srcOrd="3" destOrd="0" presId="urn:microsoft.com/office/officeart/2008/layout/VerticalCurvedList"/>
    <dgm:cxn modelId="{4B3073FD-4C76-4199-958E-3880B6B28B71}" type="presParOf" srcId="{300C104C-56BC-4622-A136-8289C74819BD}" destId="{1B249531-A574-4E3F-AABB-0BC0D9AE5F77}" srcOrd="1" destOrd="0" presId="urn:microsoft.com/office/officeart/2008/layout/VerticalCurvedList"/>
    <dgm:cxn modelId="{6696B4F6-531B-4980-A18F-D1D9655AE072}" type="presParOf" srcId="{300C104C-56BC-4622-A136-8289C74819BD}" destId="{84B2C597-C2DA-4DDA-B290-1FE83714631B}" srcOrd="2" destOrd="0" presId="urn:microsoft.com/office/officeart/2008/layout/VerticalCurvedList"/>
    <dgm:cxn modelId="{25F2C4B8-38A7-42D9-8D0A-350E3FB84F47}" type="presParOf" srcId="{84B2C597-C2DA-4DDA-B290-1FE83714631B}" destId="{08D83F4F-1159-4D4E-9A73-1E75C6777144}" srcOrd="0" destOrd="0" presId="urn:microsoft.com/office/officeart/2008/layout/VerticalCurvedList"/>
    <dgm:cxn modelId="{6940FAA2-6248-44C2-829A-E5F31C39DB98}" type="presParOf" srcId="{300C104C-56BC-4622-A136-8289C74819BD}" destId="{1C541381-2ABF-4AB1-B3E5-34233C076C41}" srcOrd="3" destOrd="0" presId="urn:microsoft.com/office/officeart/2008/layout/VerticalCurvedList"/>
    <dgm:cxn modelId="{D57C4004-40DC-4F89-ADD2-EC1100005E12}" type="presParOf" srcId="{300C104C-56BC-4622-A136-8289C74819BD}" destId="{35AFA5E9-E88A-44D8-A827-BA3E33215CAF}" srcOrd="4" destOrd="0" presId="urn:microsoft.com/office/officeart/2008/layout/VerticalCurvedList"/>
    <dgm:cxn modelId="{6B76682C-60E9-4F92-AC75-518C32C29C70}" type="presParOf" srcId="{35AFA5E9-E88A-44D8-A827-BA3E33215CAF}" destId="{47E96C9C-654A-4D37-84F0-B4B9996A141B}" srcOrd="0" destOrd="0" presId="urn:microsoft.com/office/officeart/2008/layout/VerticalCurvedList"/>
    <dgm:cxn modelId="{65912556-DBA2-40B0-B13E-519A28EC9906}" type="presParOf" srcId="{300C104C-56BC-4622-A136-8289C74819BD}" destId="{70CEBDB0-6C2F-4F2F-BD90-E9E52D5B87C6}" srcOrd="5" destOrd="0" presId="urn:microsoft.com/office/officeart/2008/layout/VerticalCurvedList"/>
    <dgm:cxn modelId="{DC5D3908-EC1A-4A66-AAD5-0AFF544F0111}" type="presParOf" srcId="{300C104C-56BC-4622-A136-8289C74819BD}" destId="{763910B9-E4B2-4B1D-AC4D-32B8871B36EE}" srcOrd="6" destOrd="0" presId="urn:microsoft.com/office/officeart/2008/layout/VerticalCurvedList"/>
    <dgm:cxn modelId="{2DAA0B09-7F7D-44C8-8EB3-F9D765684219}" type="presParOf" srcId="{763910B9-E4B2-4B1D-AC4D-32B8871B36EE}" destId="{EAC0B7CD-0E97-4C12-A6AA-432646E113FD}" srcOrd="0" destOrd="0" presId="urn:microsoft.com/office/officeart/2008/layout/VerticalCurvedList"/>
    <dgm:cxn modelId="{1FAF346F-A136-4CF0-9FF7-78BF7D13BB2B}" type="presParOf" srcId="{300C104C-56BC-4622-A136-8289C74819BD}" destId="{E61CA2E2-6BAF-4396-B8B8-D5F3C25D9354}" srcOrd="7" destOrd="0" presId="urn:microsoft.com/office/officeart/2008/layout/VerticalCurvedList"/>
    <dgm:cxn modelId="{1DD4A9B5-47A4-4418-9D17-6DA5C9001744}" type="presParOf" srcId="{300C104C-56BC-4622-A136-8289C74819BD}" destId="{1475A489-863B-48A2-90B3-D518E8EDEFBE}" srcOrd="8" destOrd="0" presId="urn:microsoft.com/office/officeart/2008/layout/VerticalCurvedList"/>
    <dgm:cxn modelId="{1F054A3E-FD1E-48DD-8ADF-F7D5E5B917A4}" type="presParOf" srcId="{1475A489-863B-48A2-90B3-D518E8EDEFBE}" destId="{992CE1F6-72F7-45B8-86E2-04842F42D05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4D9ED83-E1B7-4943-8589-13BAE761BD8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DD22FE04-8E29-42D2-A3CD-CDCA89EE9830}">
      <dgm:prSet phldrT="[Text]"/>
      <dgm:spPr/>
      <dgm:t>
        <a:bodyPr/>
        <a:lstStyle/>
        <a:p>
          <a:r>
            <a:rPr lang="de-DE" noProof="0" dirty="0"/>
            <a:t>Laminar-turbulente Übergang</a:t>
          </a:r>
        </a:p>
      </dgm:t>
    </dgm:pt>
    <dgm:pt modelId="{F2DEB430-7B58-4F4F-8BA7-AFDEDB3D8190}" type="parTrans" cxnId="{BF53285E-03D3-4772-B2F2-47059A12F3D6}">
      <dgm:prSet/>
      <dgm:spPr/>
      <dgm:t>
        <a:bodyPr/>
        <a:lstStyle/>
        <a:p>
          <a:endParaRPr lang="de-DE" noProof="0" dirty="0"/>
        </a:p>
      </dgm:t>
    </dgm:pt>
    <dgm:pt modelId="{EA138A95-4D1F-4A9E-9D53-3750E3AAF3C2}" type="sibTrans" cxnId="{BF53285E-03D3-4772-B2F2-47059A12F3D6}">
      <dgm:prSet/>
      <dgm:spPr/>
      <dgm:t>
        <a:bodyPr/>
        <a:lstStyle/>
        <a:p>
          <a:endParaRPr lang="de-DE" noProof="0" dirty="0"/>
        </a:p>
      </dgm:t>
    </dgm:pt>
    <dgm:pt modelId="{C4BC03CB-39AA-4C6D-AA16-8C722D3B03B3}">
      <dgm:prSet phldrT="[Text]"/>
      <dgm:spPr/>
      <dgm:t>
        <a:bodyPr/>
        <a:lstStyle/>
        <a:p>
          <a:r>
            <a:rPr lang="de-DE" noProof="0" dirty="0"/>
            <a:t>Reibung und Formwiderstand</a:t>
          </a:r>
        </a:p>
      </dgm:t>
    </dgm:pt>
    <dgm:pt modelId="{277AEF6F-1CD3-4807-B0AC-7612517B4416}" type="parTrans" cxnId="{A3950CBC-3B0E-42D1-AC89-C9B5F325F1EE}">
      <dgm:prSet/>
      <dgm:spPr/>
      <dgm:t>
        <a:bodyPr/>
        <a:lstStyle/>
        <a:p>
          <a:endParaRPr lang="de-DE" noProof="0" dirty="0"/>
        </a:p>
      </dgm:t>
    </dgm:pt>
    <dgm:pt modelId="{B433D5E8-13B7-4D94-B603-174FCBF7BAEA}" type="sibTrans" cxnId="{A3950CBC-3B0E-42D1-AC89-C9B5F325F1EE}">
      <dgm:prSet/>
      <dgm:spPr/>
      <dgm:t>
        <a:bodyPr/>
        <a:lstStyle/>
        <a:p>
          <a:endParaRPr lang="de-DE" noProof="0" dirty="0"/>
        </a:p>
      </dgm:t>
    </dgm:pt>
    <dgm:pt modelId="{20CE9004-0EA9-4F93-85F2-50145A94B6A4}">
      <dgm:prSet phldrT="[Text]"/>
      <dgm:spPr/>
      <dgm:t>
        <a:bodyPr/>
        <a:lstStyle/>
        <a:p>
          <a:r>
            <a:rPr lang="de-DE" noProof="0" dirty="0"/>
            <a:t>Reihen und Parallelschaltung</a:t>
          </a:r>
        </a:p>
      </dgm:t>
    </dgm:pt>
    <dgm:pt modelId="{140B583E-D5D6-416B-87BA-C092D7ACDA1A}" type="parTrans" cxnId="{42EEA402-FB40-4160-B149-754B501CA66C}">
      <dgm:prSet/>
      <dgm:spPr/>
      <dgm:t>
        <a:bodyPr/>
        <a:lstStyle/>
        <a:p>
          <a:endParaRPr lang="de-DE" noProof="0" dirty="0"/>
        </a:p>
      </dgm:t>
    </dgm:pt>
    <dgm:pt modelId="{7B9C0DE6-434C-43DC-AF53-32291C3BEF64}" type="sibTrans" cxnId="{42EEA402-FB40-4160-B149-754B501CA66C}">
      <dgm:prSet/>
      <dgm:spPr/>
      <dgm:t>
        <a:bodyPr/>
        <a:lstStyle/>
        <a:p>
          <a:endParaRPr lang="de-DE" noProof="0" dirty="0"/>
        </a:p>
      </dgm:t>
    </dgm:pt>
    <dgm:pt modelId="{4B9CDACE-9C71-4013-801D-DC22A09335E2}">
      <dgm:prSet phldrT="[Text]"/>
      <dgm:spPr/>
      <dgm:t>
        <a:bodyPr/>
        <a:lstStyle/>
        <a:p>
          <a:r>
            <a:rPr lang="de-DE" noProof="0" dirty="0"/>
            <a:t>Hagen-</a:t>
          </a:r>
          <a:r>
            <a:rPr lang="de-DE" noProof="0" dirty="0" err="1"/>
            <a:t>Poiseille</a:t>
          </a:r>
          <a:r>
            <a:rPr lang="de-DE" noProof="0" dirty="0"/>
            <a:t> Gleichung</a:t>
          </a:r>
        </a:p>
      </dgm:t>
    </dgm:pt>
    <dgm:pt modelId="{834008C4-98A4-4F3B-9357-7D1A3BF41303}" type="parTrans" cxnId="{6B3E06A3-6B57-4968-B683-A243578E0FB9}">
      <dgm:prSet/>
      <dgm:spPr/>
      <dgm:t>
        <a:bodyPr/>
        <a:lstStyle/>
        <a:p>
          <a:endParaRPr lang="de-DE" noProof="0" dirty="0"/>
        </a:p>
      </dgm:t>
    </dgm:pt>
    <dgm:pt modelId="{4E027FFA-9E11-423A-B64F-BAC40898F098}" type="sibTrans" cxnId="{6B3E06A3-6B57-4968-B683-A243578E0FB9}">
      <dgm:prSet/>
      <dgm:spPr/>
      <dgm:t>
        <a:bodyPr/>
        <a:lstStyle/>
        <a:p>
          <a:endParaRPr lang="de-DE" noProof="0" dirty="0"/>
        </a:p>
      </dgm:t>
    </dgm:pt>
    <dgm:pt modelId="{F8DB545F-6ECA-44ED-B5A6-FFAA1195F40E}">
      <dgm:prSet phldrT="[Text]"/>
      <dgm:spPr/>
      <dgm:t>
        <a:bodyPr/>
        <a:lstStyle/>
        <a:p>
          <a:r>
            <a:rPr lang="de-DE" noProof="0" dirty="0"/>
            <a:t>Herz – Muskel (Kesselformel)</a:t>
          </a:r>
        </a:p>
      </dgm:t>
    </dgm:pt>
    <dgm:pt modelId="{7D3DCACC-5F0E-471F-BED5-48383DB41329}" type="parTrans" cxnId="{740BDAC6-866A-465F-82B3-7617B86CAC90}">
      <dgm:prSet/>
      <dgm:spPr/>
      <dgm:t>
        <a:bodyPr/>
        <a:lstStyle/>
        <a:p>
          <a:endParaRPr lang="en-GB"/>
        </a:p>
      </dgm:t>
    </dgm:pt>
    <dgm:pt modelId="{FA11F1FB-524B-46FF-84D6-CA9A47128B53}" type="sibTrans" cxnId="{740BDAC6-866A-465F-82B3-7617B86CAC90}">
      <dgm:prSet/>
      <dgm:spPr/>
      <dgm:t>
        <a:bodyPr/>
        <a:lstStyle/>
        <a:p>
          <a:endParaRPr lang="en-GB"/>
        </a:p>
      </dgm:t>
    </dgm:pt>
    <dgm:pt modelId="{FD6CF4EB-3AF7-483C-A308-802F307CAE11}">
      <dgm:prSet phldrT="[Text]"/>
      <dgm:spPr/>
      <dgm:t>
        <a:bodyPr/>
        <a:lstStyle/>
        <a:p>
          <a:r>
            <a:rPr lang="de-DE" noProof="0" dirty="0" err="1"/>
            <a:t>Ohmsche</a:t>
          </a:r>
          <a:r>
            <a:rPr lang="de-DE" noProof="0" dirty="0"/>
            <a:t> Gesetz</a:t>
          </a:r>
        </a:p>
      </dgm:t>
    </dgm:pt>
    <dgm:pt modelId="{50667C1F-D939-498A-9CEB-AD329905114E}" type="parTrans" cxnId="{0BDCBB67-F90C-4EE2-B02A-DE0145A1D2D6}">
      <dgm:prSet/>
      <dgm:spPr/>
      <dgm:t>
        <a:bodyPr/>
        <a:lstStyle/>
        <a:p>
          <a:endParaRPr lang="de-DE"/>
        </a:p>
      </dgm:t>
    </dgm:pt>
    <dgm:pt modelId="{5D8E3D37-233B-4552-B0BC-9045279CDA5C}" type="sibTrans" cxnId="{0BDCBB67-F90C-4EE2-B02A-DE0145A1D2D6}">
      <dgm:prSet/>
      <dgm:spPr/>
      <dgm:t>
        <a:bodyPr/>
        <a:lstStyle/>
        <a:p>
          <a:endParaRPr lang="de-DE"/>
        </a:p>
      </dgm:t>
    </dgm:pt>
    <dgm:pt modelId="{A676786C-29B4-44C4-99AA-82885F928D4A}" type="pres">
      <dgm:prSet presAssocID="{34D9ED83-E1B7-4943-8589-13BAE761BD83}" presName="Name0" presStyleCnt="0">
        <dgm:presLayoutVars>
          <dgm:chMax val="7"/>
          <dgm:chPref val="7"/>
          <dgm:dir/>
        </dgm:presLayoutVars>
      </dgm:prSet>
      <dgm:spPr/>
    </dgm:pt>
    <dgm:pt modelId="{300C104C-56BC-4622-A136-8289C74819BD}" type="pres">
      <dgm:prSet presAssocID="{34D9ED83-E1B7-4943-8589-13BAE761BD83}" presName="Name1" presStyleCnt="0"/>
      <dgm:spPr/>
    </dgm:pt>
    <dgm:pt modelId="{24D8690E-B6DE-43F6-A1F8-D06CF2663640}" type="pres">
      <dgm:prSet presAssocID="{34D9ED83-E1B7-4943-8589-13BAE761BD83}" presName="cycle" presStyleCnt="0"/>
      <dgm:spPr/>
    </dgm:pt>
    <dgm:pt modelId="{71ADA0E0-934D-45FA-91B4-7DCA3BA6ACE0}" type="pres">
      <dgm:prSet presAssocID="{34D9ED83-E1B7-4943-8589-13BAE761BD83}" presName="srcNode" presStyleLbl="node1" presStyleIdx="0" presStyleCnt="6"/>
      <dgm:spPr/>
    </dgm:pt>
    <dgm:pt modelId="{BE18204D-F515-4C44-95E9-0E65785FB00F}" type="pres">
      <dgm:prSet presAssocID="{34D9ED83-E1B7-4943-8589-13BAE761BD83}" presName="conn" presStyleLbl="parChTrans1D2" presStyleIdx="0" presStyleCnt="1"/>
      <dgm:spPr/>
    </dgm:pt>
    <dgm:pt modelId="{E63DABE7-9962-41C6-BA61-2BA7762726CA}" type="pres">
      <dgm:prSet presAssocID="{34D9ED83-E1B7-4943-8589-13BAE761BD83}" presName="extraNode" presStyleLbl="node1" presStyleIdx="0" presStyleCnt="6"/>
      <dgm:spPr/>
    </dgm:pt>
    <dgm:pt modelId="{38644FCB-323F-4B18-8A27-6DC9D38F10A5}" type="pres">
      <dgm:prSet presAssocID="{34D9ED83-E1B7-4943-8589-13BAE761BD83}" presName="dstNode" presStyleLbl="node1" presStyleIdx="0" presStyleCnt="6"/>
      <dgm:spPr/>
    </dgm:pt>
    <dgm:pt modelId="{1B249531-A574-4E3F-AABB-0BC0D9AE5F77}" type="pres">
      <dgm:prSet presAssocID="{DD22FE04-8E29-42D2-A3CD-CDCA89EE9830}" presName="text_1" presStyleLbl="node1" presStyleIdx="0" presStyleCnt="6">
        <dgm:presLayoutVars>
          <dgm:bulletEnabled val="1"/>
        </dgm:presLayoutVars>
      </dgm:prSet>
      <dgm:spPr/>
    </dgm:pt>
    <dgm:pt modelId="{84B2C597-C2DA-4DDA-B290-1FE83714631B}" type="pres">
      <dgm:prSet presAssocID="{DD22FE04-8E29-42D2-A3CD-CDCA89EE9830}" presName="accent_1" presStyleCnt="0"/>
      <dgm:spPr/>
    </dgm:pt>
    <dgm:pt modelId="{08D83F4F-1159-4D4E-9A73-1E75C6777144}" type="pres">
      <dgm:prSet presAssocID="{DD22FE04-8E29-42D2-A3CD-CDCA89EE9830}" presName="accentRepeatNode" presStyleLbl="solidFgAcc1" presStyleIdx="0" presStyleCnt="6"/>
      <dgm:spPr/>
    </dgm:pt>
    <dgm:pt modelId="{1C541381-2ABF-4AB1-B3E5-34233C076C41}" type="pres">
      <dgm:prSet presAssocID="{C4BC03CB-39AA-4C6D-AA16-8C722D3B03B3}" presName="text_2" presStyleLbl="node1" presStyleIdx="1" presStyleCnt="6">
        <dgm:presLayoutVars>
          <dgm:bulletEnabled val="1"/>
        </dgm:presLayoutVars>
      </dgm:prSet>
      <dgm:spPr/>
    </dgm:pt>
    <dgm:pt modelId="{35AFA5E9-E88A-44D8-A827-BA3E33215CAF}" type="pres">
      <dgm:prSet presAssocID="{C4BC03CB-39AA-4C6D-AA16-8C722D3B03B3}" presName="accent_2" presStyleCnt="0"/>
      <dgm:spPr/>
    </dgm:pt>
    <dgm:pt modelId="{47E96C9C-654A-4D37-84F0-B4B9996A141B}" type="pres">
      <dgm:prSet presAssocID="{C4BC03CB-39AA-4C6D-AA16-8C722D3B03B3}" presName="accentRepeatNode" presStyleLbl="solidFgAcc1" presStyleIdx="1" presStyleCnt="6"/>
      <dgm:spPr/>
    </dgm:pt>
    <dgm:pt modelId="{70CEBDB0-6C2F-4F2F-BD90-E9E52D5B87C6}" type="pres">
      <dgm:prSet presAssocID="{20CE9004-0EA9-4F93-85F2-50145A94B6A4}" presName="text_3" presStyleLbl="node1" presStyleIdx="2" presStyleCnt="6">
        <dgm:presLayoutVars>
          <dgm:bulletEnabled val="1"/>
        </dgm:presLayoutVars>
      </dgm:prSet>
      <dgm:spPr/>
    </dgm:pt>
    <dgm:pt modelId="{763910B9-E4B2-4B1D-AC4D-32B8871B36EE}" type="pres">
      <dgm:prSet presAssocID="{20CE9004-0EA9-4F93-85F2-50145A94B6A4}" presName="accent_3" presStyleCnt="0"/>
      <dgm:spPr/>
    </dgm:pt>
    <dgm:pt modelId="{EAC0B7CD-0E97-4C12-A6AA-432646E113FD}" type="pres">
      <dgm:prSet presAssocID="{20CE9004-0EA9-4F93-85F2-50145A94B6A4}" presName="accentRepeatNode" presStyleLbl="solidFgAcc1" presStyleIdx="2" presStyleCnt="6"/>
      <dgm:spPr/>
    </dgm:pt>
    <dgm:pt modelId="{7050BB9F-5337-435C-A18B-B5CB2B6290E3}" type="pres">
      <dgm:prSet presAssocID="{FD6CF4EB-3AF7-483C-A308-802F307CAE11}" presName="text_4" presStyleLbl="node1" presStyleIdx="3" presStyleCnt="6">
        <dgm:presLayoutVars>
          <dgm:bulletEnabled val="1"/>
        </dgm:presLayoutVars>
      </dgm:prSet>
      <dgm:spPr/>
    </dgm:pt>
    <dgm:pt modelId="{0A57353F-5A9C-484D-923F-7C67CBF6DDB4}" type="pres">
      <dgm:prSet presAssocID="{FD6CF4EB-3AF7-483C-A308-802F307CAE11}" presName="accent_4" presStyleCnt="0"/>
      <dgm:spPr/>
    </dgm:pt>
    <dgm:pt modelId="{8AD50635-4978-4041-9F41-CD4A06B90A24}" type="pres">
      <dgm:prSet presAssocID="{FD6CF4EB-3AF7-483C-A308-802F307CAE11}" presName="accentRepeatNode" presStyleLbl="solidFgAcc1" presStyleIdx="3" presStyleCnt="6"/>
      <dgm:spPr/>
    </dgm:pt>
    <dgm:pt modelId="{4E162563-6446-43A7-B437-EF0C862BEF60}" type="pres">
      <dgm:prSet presAssocID="{4B9CDACE-9C71-4013-801D-DC22A09335E2}" presName="text_5" presStyleLbl="node1" presStyleIdx="4" presStyleCnt="6">
        <dgm:presLayoutVars>
          <dgm:bulletEnabled val="1"/>
        </dgm:presLayoutVars>
      </dgm:prSet>
      <dgm:spPr/>
    </dgm:pt>
    <dgm:pt modelId="{FC71D7A6-DE6E-4445-8464-435A577B0FB5}" type="pres">
      <dgm:prSet presAssocID="{4B9CDACE-9C71-4013-801D-DC22A09335E2}" presName="accent_5" presStyleCnt="0"/>
      <dgm:spPr/>
    </dgm:pt>
    <dgm:pt modelId="{992CE1F6-72F7-45B8-86E2-04842F42D05C}" type="pres">
      <dgm:prSet presAssocID="{4B9CDACE-9C71-4013-801D-DC22A09335E2}" presName="accentRepeatNode" presStyleLbl="solidFgAcc1" presStyleIdx="4" presStyleCnt="6"/>
      <dgm:spPr/>
    </dgm:pt>
    <dgm:pt modelId="{E69D6D3F-641A-43B0-943C-5B8622F26C67}" type="pres">
      <dgm:prSet presAssocID="{F8DB545F-6ECA-44ED-B5A6-FFAA1195F40E}" presName="text_6" presStyleLbl="node1" presStyleIdx="5" presStyleCnt="6">
        <dgm:presLayoutVars>
          <dgm:bulletEnabled val="1"/>
        </dgm:presLayoutVars>
      </dgm:prSet>
      <dgm:spPr/>
    </dgm:pt>
    <dgm:pt modelId="{4D456232-CC95-47B6-944C-86D22740178D}" type="pres">
      <dgm:prSet presAssocID="{F8DB545F-6ECA-44ED-B5A6-FFAA1195F40E}" presName="accent_6" presStyleCnt="0"/>
      <dgm:spPr/>
    </dgm:pt>
    <dgm:pt modelId="{E1DC6C3E-4854-40B1-B907-F01A6CDBD9F3}" type="pres">
      <dgm:prSet presAssocID="{F8DB545F-6ECA-44ED-B5A6-FFAA1195F40E}" presName="accentRepeatNode" presStyleLbl="solidFgAcc1" presStyleIdx="5" presStyleCnt="6"/>
      <dgm:spPr/>
    </dgm:pt>
  </dgm:ptLst>
  <dgm:cxnLst>
    <dgm:cxn modelId="{42EEA402-FB40-4160-B149-754B501CA66C}" srcId="{34D9ED83-E1B7-4943-8589-13BAE761BD83}" destId="{20CE9004-0EA9-4F93-85F2-50145A94B6A4}" srcOrd="2" destOrd="0" parTransId="{140B583E-D5D6-416B-87BA-C092D7ACDA1A}" sibTransId="{7B9C0DE6-434C-43DC-AF53-32291C3BEF64}"/>
    <dgm:cxn modelId="{13E3BA09-C5A7-4D56-974B-9006BB730A86}" type="presOf" srcId="{DD22FE04-8E29-42D2-A3CD-CDCA89EE9830}" destId="{1B249531-A574-4E3F-AABB-0BC0D9AE5F77}" srcOrd="0" destOrd="0" presId="urn:microsoft.com/office/officeart/2008/layout/VerticalCurvedList"/>
    <dgm:cxn modelId="{E3B3EF16-FBD7-480C-B94C-8D30F9D3CD8A}" type="presOf" srcId="{4B9CDACE-9C71-4013-801D-DC22A09335E2}" destId="{4E162563-6446-43A7-B437-EF0C862BEF60}" srcOrd="0" destOrd="0" presId="urn:microsoft.com/office/officeart/2008/layout/VerticalCurvedList"/>
    <dgm:cxn modelId="{6DBA361F-51C4-4AC2-8A4A-CF8618380ECD}" type="presOf" srcId="{20CE9004-0EA9-4F93-85F2-50145A94B6A4}" destId="{70CEBDB0-6C2F-4F2F-BD90-E9E52D5B87C6}" srcOrd="0" destOrd="0" presId="urn:microsoft.com/office/officeart/2008/layout/VerticalCurvedList"/>
    <dgm:cxn modelId="{BCCEB733-25A3-499B-9FE6-6E92F8847D9D}" type="presOf" srcId="{EA138A95-4D1F-4A9E-9D53-3750E3AAF3C2}" destId="{BE18204D-F515-4C44-95E9-0E65785FB00F}" srcOrd="0" destOrd="0" presId="urn:microsoft.com/office/officeart/2008/layout/VerticalCurvedList"/>
    <dgm:cxn modelId="{07F9A239-B780-470A-9040-49E7D65D7272}" type="presOf" srcId="{F8DB545F-6ECA-44ED-B5A6-FFAA1195F40E}" destId="{E69D6D3F-641A-43B0-943C-5B8622F26C67}" srcOrd="0" destOrd="0" presId="urn:microsoft.com/office/officeart/2008/layout/VerticalCurvedList"/>
    <dgm:cxn modelId="{BECA093E-34EA-47FA-B941-86967C7EF041}" type="presOf" srcId="{FD6CF4EB-3AF7-483C-A308-802F307CAE11}" destId="{7050BB9F-5337-435C-A18B-B5CB2B6290E3}" srcOrd="0" destOrd="0" presId="urn:microsoft.com/office/officeart/2008/layout/VerticalCurvedList"/>
    <dgm:cxn modelId="{BF53285E-03D3-4772-B2F2-47059A12F3D6}" srcId="{34D9ED83-E1B7-4943-8589-13BAE761BD83}" destId="{DD22FE04-8E29-42D2-A3CD-CDCA89EE9830}" srcOrd="0" destOrd="0" parTransId="{F2DEB430-7B58-4F4F-8BA7-AFDEDB3D8190}" sibTransId="{EA138A95-4D1F-4A9E-9D53-3750E3AAF3C2}"/>
    <dgm:cxn modelId="{0BDCBB67-F90C-4EE2-B02A-DE0145A1D2D6}" srcId="{34D9ED83-E1B7-4943-8589-13BAE761BD83}" destId="{FD6CF4EB-3AF7-483C-A308-802F307CAE11}" srcOrd="3" destOrd="0" parTransId="{50667C1F-D939-498A-9CEB-AD329905114E}" sibTransId="{5D8E3D37-233B-4552-B0BC-9045279CDA5C}"/>
    <dgm:cxn modelId="{A1F26B92-2AD3-48DA-8304-3AD606DAA76F}" type="presOf" srcId="{C4BC03CB-39AA-4C6D-AA16-8C722D3B03B3}" destId="{1C541381-2ABF-4AB1-B3E5-34233C076C41}" srcOrd="0" destOrd="0" presId="urn:microsoft.com/office/officeart/2008/layout/VerticalCurvedList"/>
    <dgm:cxn modelId="{6B3E06A3-6B57-4968-B683-A243578E0FB9}" srcId="{34D9ED83-E1B7-4943-8589-13BAE761BD83}" destId="{4B9CDACE-9C71-4013-801D-DC22A09335E2}" srcOrd="4" destOrd="0" parTransId="{834008C4-98A4-4F3B-9357-7D1A3BF41303}" sibTransId="{4E027FFA-9E11-423A-B64F-BAC40898F098}"/>
    <dgm:cxn modelId="{AB8050B3-EC0C-485B-BD71-2A338B6309E8}" type="presOf" srcId="{34D9ED83-E1B7-4943-8589-13BAE761BD83}" destId="{A676786C-29B4-44C4-99AA-82885F928D4A}" srcOrd="0" destOrd="0" presId="urn:microsoft.com/office/officeart/2008/layout/VerticalCurvedList"/>
    <dgm:cxn modelId="{A3950CBC-3B0E-42D1-AC89-C9B5F325F1EE}" srcId="{34D9ED83-E1B7-4943-8589-13BAE761BD83}" destId="{C4BC03CB-39AA-4C6D-AA16-8C722D3B03B3}" srcOrd="1" destOrd="0" parTransId="{277AEF6F-1CD3-4807-B0AC-7612517B4416}" sibTransId="{B433D5E8-13B7-4D94-B603-174FCBF7BAEA}"/>
    <dgm:cxn modelId="{740BDAC6-866A-465F-82B3-7617B86CAC90}" srcId="{34D9ED83-E1B7-4943-8589-13BAE761BD83}" destId="{F8DB545F-6ECA-44ED-B5A6-FFAA1195F40E}" srcOrd="5" destOrd="0" parTransId="{7D3DCACC-5F0E-471F-BED5-48383DB41329}" sibTransId="{FA11F1FB-524B-46FF-84D6-CA9A47128B53}"/>
    <dgm:cxn modelId="{05C48F40-51E0-49BD-9E42-F3123223E008}" type="presParOf" srcId="{A676786C-29B4-44C4-99AA-82885F928D4A}" destId="{300C104C-56BC-4622-A136-8289C74819BD}" srcOrd="0" destOrd="0" presId="urn:microsoft.com/office/officeart/2008/layout/VerticalCurvedList"/>
    <dgm:cxn modelId="{F0D92BCD-5411-43C0-8E47-416B874F1AB8}" type="presParOf" srcId="{300C104C-56BC-4622-A136-8289C74819BD}" destId="{24D8690E-B6DE-43F6-A1F8-D06CF2663640}" srcOrd="0" destOrd="0" presId="urn:microsoft.com/office/officeart/2008/layout/VerticalCurvedList"/>
    <dgm:cxn modelId="{370422C4-9820-439C-981F-F8B91E2C02D4}" type="presParOf" srcId="{24D8690E-B6DE-43F6-A1F8-D06CF2663640}" destId="{71ADA0E0-934D-45FA-91B4-7DCA3BA6ACE0}" srcOrd="0" destOrd="0" presId="urn:microsoft.com/office/officeart/2008/layout/VerticalCurvedList"/>
    <dgm:cxn modelId="{5CC523F2-1DBB-495C-B477-5D7EB15E494E}" type="presParOf" srcId="{24D8690E-B6DE-43F6-A1F8-D06CF2663640}" destId="{BE18204D-F515-4C44-95E9-0E65785FB00F}" srcOrd="1" destOrd="0" presId="urn:microsoft.com/office/officeart/2008/layout/VerticalCurvedList"/>
    <dgm:cxn modelId="{AA6E0E31-DBF1-4DF3-B8F1-113CDC65F911}" type="presParOf" srcId="{24D8690E-B6DE-43F6-A1F8-D06CF2663640}" destId="{E63DABE7-9962-41C6-BA61-2BA7762726CA}" srcOrd="2" destOrd="0" presId="urn:microsoft.com/office/officeart/2008/layout/VerticalCurvedList"/>
    <dgm:cxn modelId="{57A0E198-8F69-49BF-8598-FC30D25923A7}" type="presParOf" srcId="{24D8690E-B6DE-43F6-A1F8-D06CF2663640}" destId="{38644FCB-323F-4B18-8A27-6DC9D38F10A5}" srcOrd="3" destOrd="0" presId="urn:microsoft.com/office/officeart/2008/layout/VerticalCurvedList"/>
    <dgm:cxn modelId="{4B3073FD-4C76-4199-958E-3880B6B28B71}" type="presParOf" srcId="{300C104C-56BC-4622-A136-8289C74819BD}" destId="{1B249531-A574-4E3F-AABB-0BC0D9AE5F77}" srcOrd="1" destOrd="0" presId="urn:microsoft.com/office/officeart/2008/layout/VerticalCurvedList"/>
    <dgm:cxn modelId="{6696B4F6-531B-4980-A18F-D1D9655AE072}" type="presParOf" srcId="{300C104C-56BC-4622-A136-8289C74819BD}" destId="{84B2C597-C2DA-4DDA-B290-1FE83714631B}" srcOrd="2" destOrd="0" presId="urn:microsoft.com/office/officeart/2008/layout/VerticalCurvedList"/>
    <dgm:cxn modelId="{25F2C4B8-38A7-42D9-8D0A-350E3FB84F47}" type="presParOf" srcId="{84B2C597-C2DA-4DDA-B290-1FE83714631B}" destId="{08D83F4F-1159-4D4E-9A73-1E75C6777144}" srcOrd="0" destOrd="0" presId="urn:microsoft.com/office/officeart/2008/layout/VerticalCurvedList"/>
    <dgm:cxn modelId="{6940FAA2-6248-44C2-829A-E5F31C39DB98}" type="presParOf" srcId="{300C104C-56BC-4622-A136-8289C74819BD}" destId="{1C541381-2ABF-4AB1-B3E5-34233C076C41}" srcOrd="3" destOrd="0" presId="urn:microsoft.com/office/officeart/2008/layout/VerticalCurvedList"/>
    <dgm:cxn modelId="{D57C4004-40DC-4F89-ADD2-EC1100005E12}" type="presParOf" srcId="{300C104C-56BC-4622-A136-8289C74819BD}" destId="{35AFA5E9-E88A-44D8-A827-BA3E33215CAF}" srcOrd="4" destOrd="0" presId="urn:microsoft.com/office/officeart/2008/layout/VerticalCurvedList"/>
    <dgm:cxn modelId="{6B76682C-60E9-4F92-AC75-518C32C29C70}" type="presParOf" srcId="{35AFA5E9-E88A-44D8-A827-BA3E33215CAF}" destId="{47E96C9C-654A-4D37-84F0-B4B9996A141B}" srcOrd="0" destOrd="0" presId="urn:microsoft.com/office/officeart/2008/layout/VerticalCurvedList"/>
    <dgm:cxn modelId="{65912556-DBA2-40B0-B13E-519A28EC9906}" type="presParOf" srcId="{300C104C-56BC-4622-A136-8289C74819BD}" destId="{70CEBDB0-6C2F-4F2F-BD90-E9E52D5B87C6}" srcOrd="5" destOrd="0" presId="urn:microsoft.com/office/officeart/2008/layout/VerticalCurvedList"/>
    <dgm:cxn modelId="{DC5D3908-EC1A-4A66-AAD5-0AFF544F0111}" type="presParOf" srcId="{300C104C-56BC-4622-A136-8289C74819BD}" destId="{763910B9-E4B2-4B1D-AC4D-32B8871B36EE}" srcOrd="6" destOrd="0" presId="urn:microsoft.com/office/officeart/2008/layout/VerticalCurvedList"/>
    <dgm:cxn modelId="{2DAA0B09-7F7D-44C8-8EB3-F9D765684219}" type="presParOf" srcId="{763910B9-E4B2-4B1D-AC4D-32B8871B36EE}" destId="{EAC0B7CD-0E97-4C12-A6AA-432646E113FD}" srcOrd="0" destOrd="0" presId="urn:microsoft.com/office/officeart/2008/layout/VerticalCurvedList"/>
    <dgm:cxn modelId="{97C3E8FA-FE01-4CFE-8F4B-7F6FCC2A4AC7}" type="presParOf" srcId="{300C104C-56BC-4622-A136-8289C74819BD}" destId="{7050BB9F-5337-435C-A18B-B5CB2B6290E3}" srcOrd="7" destOrd="0" presId="urn:microsoft.com/office/officeart/2008/layout/VerticalCurvedList"/>
    <dgm:cxn modelId="{270C1E3B-13BC-4A8C-B7A5-E920D9ADF4C0}" type="presParOf" srcId="{300C104C-56BC-4622-A136-8289C74819BD}" destId="{0A57353F-5A9C-484D-923F-7C67CBF6DDB4}" srcOrd="8" destOrd="0" presId="urn:microsoft.com/office/officeart/2008/layout/VerticalCurvedList"/>
    <dgm:cxn modelId="{8F81EA9C-B7E7-4FD6-8FDD-686794BCF244}" type="presParOf" srcId="{0A57353F-5A9C-484D-923F-7C67CBF6DDB4}" destId="{8AD50635-4978-4041-9F41-CD4A06B90A24}" srcOrd="0" destOrd="0" presId="urn:microsoft.com/office/officeart/2008/layout/VerticalCurvedList"/>
    <dgm:cxn modelId="{53608D88-B82D-4DE2-AEEC-44DF8B517069}" type="presParOf" srcId="{300C104C-56BC-4622-A136-8289C74819BD}" destId="{4E162563-6446-43A7-B437-EF0C862BEF60}" srcOrd="9" destOrd="0" presId="urn:microsoft.com/office/officeart/2008/layout/VerticalCurvedList"/>
    <dgm:cxn modelId="{0006AE86-9310-4B8A-B6AE-D70FEA1BF168}" type="presParOf" srcId="{300C104C-56BC-4622-A136-8289C74819BD}" destId="{FC71D7A6-DE6E-4445-8464-435A577B0FB5}" srcOrd="10" destOrd="0" presId="urn:microsoft.com/office/officeart/2008/layout/VerticalCurvedList"/>
    <dgm:cxn modelId="{8C97763D-0EB6-4CF8-B550-4B36BB5C91B0}" type="presParOf" srcId="{FC71D7A6-DE6E-4445-8464-435A577B0FB5}" destId="{992CE1F6-72F7-45B8-86E2-04842F42D05C}" srcOrd="0" destOrd="0" presId="urn:microsoft.com/office/officeart/2008/layout/VerticalCurvedList"/>
    <dgm:cxn modelId="{2C1E2C53-0E42-4F4D-BAD7-4665E37AB948}" type="presParOf" srcId="{300C104C-56BC-4622-A136-8289C74819BD}" destId="{E69D6D3F-641A-43B0-943C-5B8622F26C67}" srcOrd="11" destOrd="0" presId="urn:microsoft.com/office/officeart/2008/layout/VerticalCurvedList"/>
    <dgm:cxn modelId="{AEB68DB3-7CD6-4C62-990B-825CEC1653B6}" type="presParOf" srcId="{300C104C-56BC-4622-A136-8289C74819BD}" destId="{4D456232-CC95-47B6-944C-86D22740178D}" srcOrd="12" destOrd="0" presId="urn:microsoft.com/office/officeart/2008/layout/VerticalCurvedList"/>
    <dgm:cxn modelId="{AFB0FE4F-7A7A-4954-A283-5C76AC1058C0}" type="presParOf" srcId="{4D456232-CC95-47B6-944C-86D22740178D}" destId="{E1DC6C3E-4854-40B1-B907-F01A6CDBD9F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4D9ED83-E1B7-4943-8589-13BAE761BD8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DD22FE04-8E29-42D2-A3CD-CDCA89EE9830}">
      <dgm:prSet phldrT="[Text]"/>
      <dgm:spPr/>
      <dgm:t>
        <a:bodyPr/>
        <a:lstStyle/>
        <a:p>
          <a:pPr rtl="0"/>
          <a:r>
            <a:rPr lang="de-DE" noProof="0" dirty="0">
              <a:solidFill>
                <a:schemeClr val="bg1"/>
              </a:solidFill>
              <a:latin typeface="Calibri Light"/>
            </a:rPr>
            <a:t>Herz</a:t>
          </a:r>
          <a:endParaRPr lang="de-DE" noProof="0" dirty="0"/>
        </a:p>
      </dgm:t>
    </dgm:pt>
    <dgm:pt modelId="{F2DEB430-7B58-4F4F-8BA7-AFDEDB3D8190}" type="parTrans" cxnId="{BF53285E-03D3-4772-B2F2-47059A12F3D6}">
      <dgm:prSet/>
      <dgm:spPr/>
      <dgm:t>
        <a:bodyPr/>
        <a:lstStyle/>
        <a:p>
          <a:endParaRPr lang="de-DE" noProof="0"/>
        </a:p>
      </dgm:t>
    </dgm:pt>
    <dgm:pt modelId="{EA138A95-4D1F-4A9E-9D53-3750E3AAF3C2}" type="sibTrans" cxnId="{BF53285E-03D3-4772-B2F2-47059A12F3D6}">
      <dgm:prSet/>
      <dgm:spPr/>
      <dgm:t>
        <a:bodyPr/>
        <a:lstStyle/>
        <a:p>
          <a:endParaRPr lang="de-DE" noProof="0"/>
        </a:p>
      </dgm:t>
    </dgm:pt>
    <dgm:pt modelId="{C4BC03CB-39AA-4C6D-AA16-8C722D3B03B3}">
      <dgm:prSet phldrT="[Text]"/>
      <dgm:spPr/>
      <dgm:t>
        <a:bodyPr/>
        <a:lstStyle/>
        <a:p>
          <a:r>
            <a:rPr lang="de-DE" noProof="0" dirty="0">
              <a:latin typeface="Calibri Light" panose="020F0302020204030204"/>
            </a:rPr>
            <a:t>Herzklappen</a:t>
          </a:r>
          <a:endParaRPr lang="de-DE" noProof="0" dirty="0"/>
        </a:p>
      </dgm:t>
    </dgm:pt>
    <dgm:pt modelId="{277AEF6F-1CD3-4807-B0AC-7612517B4416}" type="parTrans" cxnId="{A3950CBC-3B0E-42D1-AC89-C9B5F325F1EE}">
      <dgm:prSet/>
      <dgm:spPr/>
      <dgm:t>
        <a:bodyPr/>
        <a:lstStyle/>
        <a:p>
          <a:endParaRPr lang="de-DE" noProof="0"/>
        </a:p>
      </dgm:t>
    </dgm:pt>
    <dgm:pt modelId="{B433D5E8-13B7-4D94-B603-174FCBF7BAEA}" type="sibTrans" cxnId="{A3950CBC-3B0E-42D1-AC89-C9B5F325F1EE}">
      <dgm:prSet/>
      <dgm:spPr/>
      <dgm:t>
        <a:bodyPr/>
        <a:lstStyle/>
        <a:p>
          <a:endParaRPr lang="de-DE" noProof="0"/>
        </a:p>
      </dgm:t>
    </dgm:pt>
    <dgm:pt modelId="{20CE9004-0EA9-4F93-85F2-50145A94B6A4}">
      <dgm:prSet phldrT="[Text]"/>
      <dgm:spPr/>
      <dgm:t>
        <a:bodyPr/>
        <a:lstStyle/>
        <a:p>
          <a:r>
            <a:rPr lang="de-DE" noProof="0">
              <a:latin typeface="Calibri Light" panose="020F0302020204030204"/>
            </a:rPr>
            <a:t>Gefäßsystem</a:t>
          </a:r>
          <a:endParaRPr lang="de-DE" noProof="0"/>
        </a:p>
      </dgm:t>
    </dgm:pt>
    <dgm:pt modelId="{140B583E-D5D6-416B-87BA-C092D7ACDA1A}" type="parTrans" cxnId="{42EEA402-FB40-4160-B149-754B501CA66C}">
      <dgm:prSet/>
      <dgm:spPr/>
      <dgm:t>
        <a:bodyPr/>
        <a:lstStyle/>
        <a:p>
          <a:endParaRPr lang="de-DE" noProof="0"/>
        </a:p>
      </dgm:t>
    </dgm:pt>
    <dgm:pt modelId="{7B9C0DE6-434C-43DC-AF53-32291C3BEF64}" type="sibTrans" cxnId="{42EEA402-FB40-4160-B149-754B501CA66C}">
      <dgm:prSet/>
      <dgm:spPr/>
      <dgm:t>
        <a:bodyPr/>
        <a:lstStyle/>
        <a:p>
          <a:endParaRPr lang="de-DE" noProof="0"/>
        </a:p>
      </dgm:t>
    </dgm:pt>
    <dgm:pt modelId="{4B9CDACE-9C71-4013-801D-DC22A09335E2}">
      <dgm:prSet phldrT="[Text]"/>
      <dgm:spPr/>
      <dgm:t>
        <a:bodyPr/>
        <a:lstStyle/>
        <a:p>
          <a:pPr rtl="0"/>
          <a:r>
            <a:rPr lang="de-DE" noProof="0">
              <a:latin typeface="Calibri Light" panose="020F0302020204030204"/>
            </a:rPr>
            <a:t>Nichtlineare Gefäßdehnung</a:t>
          </a:r>
          <a:endParaRPr lang="de-DE" noProof="0"/>
        </a:p>
      </dgm:t>
    </dgm:pt>
    <dgm:pt modelId="{834008C4-98A4-4F3B-9357-7D1A3BF41303}" type="parTrans" cxnId="{6B3E06A3-6B57-4968-B683-A243578E0FB9}">
      <dgm:prSet/>
      <dgm:spPr/>
      <dgm:t>
        <a:bodyPr/>
        <a:lstStyle/>
        <a:p>
          <a:endParaRPr lang="de-DE" noProof="0"/>
        </a:p>
      </dgm:t>
    </dgm:pt>
    <dgm:pt modelId="{4E027FFA-9E11-423A-B64F-BAC40898F098}" type="sibTrans" cxnId="{6B3E06A3-6B57-4968-B683-A243578E0FB9}">
      <dgm:prSet/>
      <dgm:spPr/>
      <dgm:t>
        <a:bodyPr/>
        <a:lstStyle/>
        <a:p>
          <a:endParaRPr lang="de-DE" noProof="0"/>
        </a:p>
      </dgm:t>
    </dgm:pt>
    <dgm:pt modelId="{FD6CF4EB-3AF7-483C-A308-802F307CAE11}">
      <dgm:prSet phldrT="[Text]"/>
      <dgm:spPr/>
      <dgm:t>
        <a:bodyPr/>
        <a:lstStyle/>
        <a:p>
          <a:r>
            <a:rPr lang="de-DE" noProof="0">
              <a:latin typeface="Calibri Light" panose="020F0302020204030204"/>
            </a:rPr>
            <a:t>Gefäßaufbau</a:t>
          </a:r>
          <a:endParaRPr lang="de-DE" noProof="0"/>
        </a:p>
      </dgm:t>
    </dgm:pt>
    <dgm:pt modelId="{50667C1F-D939-498A-9CEB-AD329905114E}" type="parTrans" cxnId="{0BDCBB67-F90C-4EE2-B02A-DE0145A1D2D6}">
      <dgm:prSet/>
      <dgm:spPr/>
      <dgm:t>
        <a:bodyPr/>
        <a:lstStyle/>
        <a:p>
          <a:endParaRPr lang="de-DE"/>
        </a:p>
      </dgm:t>
    </dgm:pt>
    <dgm:pt modelId="{5D8E3D37-233B-4552-B0BC-9045279CDA5C}" type="sibTrans" cxnId="{0BDCBB67-F90C-4EE2-B02A-DE0145A1D2D6}">
      <dgm:prSet/>
      <dgm:spPr/>
      <dgm:t>
        <a:bodyPr/>
        <a:lstStyle/>
        <a:p>
          <a:endParaRPr lang="de-DE"/>
        </a:p>
      </dgm:t>
    </dgm:pt>
    <dgm:pt modelId="{A676786C-29B4-44C4-99AA-82885F928D4A}" type="pres">
      <dgm:prSet presAssocID="{34D9ED83-E1B7-4943-8589-13BAE761BD83}" presName="Name0" presStyleCnt="0">
        <dgm:presLayoutVars>
          <dgm:chMax val="7"/>
          <dgm:chPref val="7"/>
          <dgm:dir/>
        </dgm:presLayoutVars>
      </dgm:prSet>
      <dgm:spPr/>
    </dgm:pt>
    <dgm:pt modelId="{300C104C-56BC-4622-A136-8289C74819BD}" type="pres">
      <dgm:prSet presAssocID="{34D9ED83-E1B7-4943-8589-13BAE761BD83}" presName="Name1" presStyleCnt="0"/>
      <dgm:spPr/>
    </dgm:pt>
    <dgm:pt modelId="{24D8690E-B6DE-43F6-A1F8-D06CF2663640}" type="pres">
      <dgm:prSet presAssocID="{34D9ED83-E1B7-4943-8589-13BAE761BD83}" presName="cycle" presStyleCnt="0"/>
      <dgm:spPr/>
    </dgm:pt>
    <dgm:pt modelId="{71ADA0E0-934D-45FA-91B4-7DCA3BA6ACE0}" type="pres">
      <dgm:prSet presAssocID="{34D9ED83-E1B7-4943-8589-13BAE761BD83}" presName="srcNode" presStyleLbl="node1" presStyleIdx="0" presStyleCnt="5"/>
      <dgm:spPr/>
    </dgm:pt>
    <dgm:pt modelId="{BE18204D-F515-4C44-95E9-0E65785FB00F}" type="pres">
      <dgm:prSet presAssocID="{34D9ED83-E1B7-4943-8589-13BAE761BD83}" presName="conn" presStyleLbl="parChTrans1D2" presStyleIdx="0" presStyleCnt="1"/>
      <dgm:spPr/>
    </dgm:pt>
    <dgm:pt modelId="{E63DABE7-9962-41C6-BA61-2BA7762726CA}" type="pres">
      <dgm:prSet presAssocID="{34D9ED83-E1B7-4943-8589-13BAE761BD83}" presName="extraNode" presStyleLbl="node1" presStyleIdx="0" presStyleCnt="5"/>
      <dgm:spPr/>
    </dgm:pt>
    <dgm:pt modelId="{38644FCB-323F-4B18-8A27-6DC9D38F10A5}" type="pres">
      <dgm:prSet presAssocID="{34D9ED83-E1B7-4943-8589-13BAE761BD83}" presName="dstNode" presStyleLbl="node1" presStyleIdx="0" presStyleCnt="5"/>
      <dgm:spPr/>
    </dgm:pt>
    <dgm:pt modelId="{1B249531-A574-4E3F-AABB-0BC0D9AE5F77}" type="pres">
      <dgm:prSet presAssocID="{DD22FE04-8E29-42D2-A3CD-CDCA89EE9830}" presName="text_1" presStyleLbl="node1" presStyleIdx="0" presStyleCnt="5">
        <dgm:presLayoutVars>
          <dgm:bulletEnabled val="1"/>
        </dgm:presLayoutVars>
      </dgm:prSet>
      <dgm:spPr/>
    </dgm:pt>
    <dgm:pt modelId="{84B2C597-C2DA-4DDA-B290-1FE83714631B}" type="pres">
      <dgm:prSet presAssocID="{DD22FE04-8E29-42D2-A3CD-CDCA89EE9830}" presName="accent_1" presStyleCnt="0"/>
      <dgm:spPr/>
    </dgm:pt>
    <dgm:pt modelId="{08D83F4F-1159-4D4E-9A73-1E75C6777144}" type="pres">
      <dgm:prSet presAssocID="{DD22FE04-8E29-42D2-A3CD-CDCA89EE9830}" presName="accentRepeatNode" presStyleLbl="solidFgAcc1" presStyleIdx="0" presStyleCnt="5"/>
      <dgm:spPr/>
    </dgm:pt>
    <dgm:pt modelId="{1C541381-2ABF-4AB1-B3E5-34233C076C41}" type="pres">
      <dgm:prSet presAssocID="{C4BC03CB-39AA-4C6D-AA16-8C722D3B03B3}" presName="text_2" presStyleLbl="node1" presStyleIdx="1" presStyleCnt="5">
        <dgm:presLayoutVars>
          <dgm:bulletEnabled val="1"/>
        </dgm:presLayoutVars>
      </dgm:prSet>
      <dgm:spPr/>
    </dgm:pt>
    <dgm:pt modelId="{35AFA5E9-E88A-44D8-A827-BA3E33215CAF}" type="pres">
      <dgm:prSet presAssocID="{C4BC03CB-39AA-4C6D-AA16-8C722D3B03B3}" presName="accent_2" presStyleCnt="0"/>
      <dgm:spPr/>
    </dgm:pt>
    <dgm:pt modelId="{47E96C9C-654A-4D37-84F0-B4B9996A141B}" type="pres">
      <dgm:prSet presAssocID="{C4BC03CB-39AA-4C6D-AA16-8C722D3B03B3}" presName="accentRepeatNode" presStyleLbl="solidFgAcc1" presStyleIdx="1" presStyleCnt="5"/>
      <dgm:spPr/>
    </dgm:pt>
    <dgm:pt modelId="{70CEBDB0-6C2F-4F2F-BD90-E9E52D5B87C6}" type="pres">
      <dgm:prSet presAssocID="{20CE9004-0EA9-4F93-85F2-50145A94B6A4}" presName="text_3" presStyleLbl="node1" presStyleIdx="2" presStyleCnt="5">
        <dgm:presLayoutVars>
          <dgm:bulletEnabled val="1"/>
        </dgm:presLayoutVars>
      </dgm:prSet>
      <dgm:spPr/>
    </dgm:pt>
    <dgm:pt modelId="{763910B9-E4B2-4B1D-AC4D-32B8871B36EE}" type="pres">
      <dgm:prSet presAssocID="{20CE9004-0EA9-4F93-85F2-50145A94B6A4}" presName="accent_3" presStyleCnt="0"/>
      <dgm:spPr/>
    </dgm:pt>
    <dgm:pt modelId="{EAC0B7CD-0E97-4C12-A6AA-432646E113FD}" type="pres">
      <dgm:prSet presAssocID="{20CE9004-0EA9-4F93-85F2-50145A94B6A4}" presName="accentRepeatNode" presStyleLbl="solidFgAcc1" presStyleIdx="2" presStyleCnt="5"/>
      <dgm:spPr/>
    </dgm:pt>
    <dgm:pt modelId="{7050BB9F-5337-435C-A18B-B5CB2B6290E3}" type="pres">
      <dgm:prSet presAssocID="{FD6CF4EB-3AF7-483C-A308-802F307CAE11}" presName="text_4" presStyleLbl="node1" presStyleIdx="3" presStyleCnt="5">
        <dgm:presLayoutVars>
          <dgm:bulletEnabled val="1"/>
        </dgm:presLayoutVars>
      </dgm:prSet>
      <dgm:spPr/>
    </dgm:pt>
    <dgm:pt modelId="{0A57353F-5A9C-484D-923F-7C67CBF6DDB4}" type="pres">
      <dgm:prSet presAssocID="{FD6CF4EB-3AF7-483C-A308-802F307CAE11}" presName="accent_4" presStyleCnt="0"/>
      <dgm:spPr/>
    </dgm:pt>
    <dgm:pt modelId="{8AD50635-4978-4041-9F41-CD4A06B90A24}" type="pres">
      <dgm:prSet presAssocID="{FD6CF4EB-3AF7-483C-A308-802F307CAE11}" presName="accentRepeatNode" presStyleLbl="solidFgAcc1" presStyleIdx="3" presStyleCnt="5"/>
      <dgm:spPr/>
    </dgm:pt>
    <dgm:pt modelId="{4E162563-6446-43A7-B437-EF0C862BEF60}" type="pres">
      <dgm:prSet presAssocID="{4B9CDACE-9C71-4013-801D-DC22A09335E2}" presName="text_5" presStyleLbl="node1" presStyleIdx="4" presStyleCnt="5">
        <dgm:presLayoutVars>
          <dgm:bulletEnabled val="1"/>
        </dgm:presLayoutVars>
      </dgm:prSet>
      <dgm:spPr/>
    </dgm:pt>
    <dgm:pt modelId="{FC71D7A6-DE6E-4445-8464-435A577B0FB5}" type="pres">
      <dgm:prSet presAssocID="{4B9CDACE-9C71-4013-801D-DC22A09335E2}" presName="accent_5" presStyleCnt="0"/>
      <dgm:spPr/>
    </dgm:pt>
    <dgm:pt modelId="{992CE1F6-72F7-45B8-86E2-04842F42D05C}" type="pres">
      <dgm:prSet presAssocID="{4B9CDACE-9C71-4013-801D-DC22A09335E2}" presName="accentRepeatNode" presStyleLbl="solidFgAcc1" presStyleIdx="4" presStyleCnt="5"/>
      <dgm:spPr/>
    </dgm:pt>
  </dgm:ptLst>
  <dgm:cxnLst>
    <dgm:cxn modelId="{42EEA402-FB40-4160-B149-754B501CA66C}" srcId="{34D9ED83-E1B7-4943-8589-13BAE761BD83}" destId="{20CE9004-0EA9-4F93-85F2-50145A94B6A4}" srcOrd="2" destOrd="0" parTransId="{140B583E-D5D6-416B-87BA-C092D7ACDA1A}" sibTransId="{7B9C0DE6-434C-43DC-AF53-32291C3BEF64}"/>
    <dgm:cxn modelId="{13E3BA09-C5A7-4D56-974B-9006BB730A86}" type="presOf" srcId="{DD22FE04-8E29-42D2-A3CD-CDCA89EE9830}" destId="{1B249531-A574-4E3F-AABB-0BC0D9AE5F77}" srcOrd="0" destOrd="0" presId="urn:microsoft.com/office/officeart/2008/layout/VerticalCurvedList"/>
    <dgm:cxn modelId="{E3B3EF16-FBD7-480C-B94C-8D30F9D3CD8A}" type="presOf" srcId="{4B9CDACE-9C71-4013-801D-DC22A09335E2}" destId="{4E162563-6446-43A7-B437-EF0C862BEF60}" srcOrd="0" destOrd="0" presId="urn:microsoft.com/office/officeart/2008/layout/VerticalCurvedList"/>
    <dgm:cxn modelId="{6DBA361F-51C4-4AC2-8A4A-CF8618380ECD}" type="presOf" srcId="{20CE9004-0EA9-4F93-85F2-50145A94B6A4}" destId="{70CEBDB0-6C2F-4F2F-BD90-E9E52D5B87C6}" srcOrd="0" destOrd="0" presId="urn:microsoft.com/office/officeart/2008/layout/VerticalCurvedList"/>
    <dgm:cxn modelId="{BCCEB733-25A3-499B-9FE6-6E92F8847D9D}" type="presOf" srcId="{EA138A95-4D1F-4A9E-9D53-3750E3AAF3C2}" destId="{BE18204D-F515-4C44-95E9-0E65785FB00F}" srcOrd="0" destOrd="0" presId="urn:microsoft.com/office/officeart/2008/layout/VerticalCurvedList"/>
    <dgm:cxn modelId="{BECA093E-34EA-47FA-B941-86967C7EF041}" type="presOf" srcId="{FD6CF4EB-3AF7-483C-A308-802F307CAE11}" destId="{7050BB9F-5337-435C-A18B-B5CB2B6290E3}" srcOrd="0" destOrd="0" presId="urn:microsoft.com/office/officeart/2008/layout/VerticalCurvedList"/>
    <dgm:cxn modelId="{BF53285E-03D3-4772-B2F2-47059A12F3D6}" srcId="{34D9ED83-E1B7-4943-8589-13BAE761BD83}" destId="{DD22FE04-8E29-42D2-A3CD-CDCA89EE9830}" srcOrd="0" destOrd="0" parTransId="{F2DEB430-7B58-4F4F-8BA7-AFDEDB3D8190}" sibTransId="{EA138A95-4D1F-4A9E-9D53-3750E3AAF3C2}"/>
    <dgm:cxn modelId="{0BDCBB67-F90C-4EE2-B02A-DE0145A1D2D6}" srcId="{34D9ED83-E1B7-4943-8589-13BAE761BD83}" destId="{FD6CF4EB-3AF7-483C-A308-802F307CAE11}" srcOrd="3" destOrd="0" parTransId="{50667C1F-D939-498A-9CEB-AD329905114E}" sibTransId="{5D8E3D37-233B-4552-B0BC-9045279CDA5C}"/>
    <dgm:cxn modelId="{A1F26B92-2AD3-48DA-8304-3AD606DAA76F}" type="presOf" srcId="{C4BC03CB-39AA-4C6D-AA16-8C722D3B03B3}" destId="{1C541381-2ABF-4AB1-B3E5-34233C076C41}" srcOrd="0" destOrd="0" presId="urn:microsoft.com/office/officeart/2008/layout/VerticalCurvedList"/>
    <dgm:cxn modelId="{6B3E06A3-6B57-4968-B683-A243578E0FB9}" srcId="{34D9ED83-E1B7-4943-8589-13BAE761BD83}" destId="{4B9CDACE-9C71-4013-801D-DC22A09335E2}" srcOrd="4" destOrd="0" parTransId="{834008C4-98A4-4F3B-9357-7D1A3BF41303}" sibTransId="{4E027FFA-9E11-423A-B64F-BAC40898F098}"/>
    <dgm:cxn modelId="{AB8050B3-EC0C-485B-BD71-2A338B6309E8}" type="presOf" srcId="{34D9ED83-E1B7-4943-8589-13BAE761BD83}" destId="{A676786C-29B4-44C4-99AA-82885F928D4A}" srcOrd="0" destOrd="0" presId="urn:microsoft.com/office/officeart/2008/layout/VerticalCurvedList"/>
    <dgm:cxn modelId="{A3950CBC-3B0E-42D1-AC89-C9B5F325F1EE}" srcId="{34D9ED83-E1B7-4943-8589-13BAE761BD83}" destId="{C4BC03CB-39AA-4C6D-AA16-8C722D3B03B3}" srcOrd="1" destOrd="0" parTransId="{277AEF6F-1CD3-4807-B0AC-7612517B4416}" sibTransId="{B433D5E8-13B7-4D94-B603-174FCBF7BAEA}"/>
    <dgm:cxn modelId="{05C48F40-51E0-49BD-9E42-F3123223E008}" type="presParOf" srcId="{A676786C-29B4-44C4-99AA-82885F928D4A}" destId="{300C104C-56BC-4622-A136-8289C74819BD}" srcOrd="0" destOrd="0" presId="urn:microsoft.com/office/officeart/2008/layout/VerticalCurvedList"/>
    <dgm:cxn modelId="{F0D92BCD-5411-43C0-8E47-416B874F1AB8}" type="presParOf" srcId="{300C104C-56BC-4622-A136-8289C74819BD}" destId="{24D8690E-B6DE-43F6-A1F8-D06CF2663640}" srcOrd="0" destOrd="0" presId="urn:microsoft.com/office/officeart/2008/layout/VerticalCurvedList"/>
    <dgm:cxn modelId="{370422C4-9820-439C-981F-F8B91E2C02D4}" type="presParOf" srcId="{24D8690E-B6DE-43F6-A1F8-D06CF2663640}" destId="{71ADA0E0-934D-45FA-91B4-7DCA3BA6ACE0}" srcOrd="0" destOrd="0" presId="urn:microsoft.com/office/officeart/2008/layout/VerticalCurvedList"/>
    <dgm:cxn modelId="{5CC523F2-1DBB-495C-B477-5D7EB15E494E}" type="presParOf" srcId="{24D8690E-B6DE-43F6-A1F8-D06CF2663640}" destId="{BE18204D-F515-4C44-95E9-0E65785FB00F}" srcOrd="1" destOrd="0" presId="urn:microsoft.com/office/officeart/2008/layout/VerticalCurvedList"/>
    <dgm:cxn modelId="{AA6E0E31-DBF1-4DF3-B8F1-113CDC65F911}" type="presParOf" srcId="{24D8690E-B6DE-43F6-A1F8-D06CF2663640}" destId="{E63DABE7-9962-41C6-BA61-2BA7762726CA}" srcOrd="2" destOrd="0" presId="urn:microsoft.com/office/officeart/2008/layout/VerticalCurvedList"/>
    <dgm:cxn modelId="{57A0E198-8F69-49BF-8598-FC30D25923A7}" type="presParOf" srcId="{24D8690E-B6DE-43F6-A1F8-D06CF2663640}" destId="{38644FCB-323F-4B18-8A27-6DC9D38F10A5}" srcOrd="3" destOrd="0" presId="urn:microsoft.com/office/officeart/2008/layout/VerticalCurvedList"/>
    <dgm:cxn modelId="{4B3073FD-4C76-4199-958E-3880B6B28B71}" type="presParOf" srcId="{300C104C-56BC-4622-A136-8289C74819BD}" destId="{1B249531-A574-4E3F-AABB-0BC0D9AE5F77}" srcOrd="1" destOrd="0" presId="urn:microsoft.com/office/officeart/2008/layout/VerticalCurvedList"/>
    <dgm:cxn modelId="{6696B4F6-531B-4980-A18F-D1D9655AE072}" type="presParOf" srcId="{300C104C-56BC-4622-A136-8289C74819BD}" destId="{84B2C597-C2DA-4DDA-B290-1FE83714631B}" srcOrd="2" destOrd="0" presId="urn:microsoft.com/office/officeart/2008/layout/VerticalCurvedList"/>
    <dgm:cxn modelId="{25F2C4B8-38A7-42D9-8D0A-350E3FB84F47}" type="presParOf" srcId="{84B2C597-C2DA-4DDA-B290-1FE83714631B}" destId="{08D83F4F-1159-4D4E-9A73-1E75C6777144}" srcOrd="0" destOrd="0" presId="urn:microsoft.com/office/officeart/2008/layout/VerticalCurvedList"/>
    <dgm:cxn modelId="{6940FAA2-6248-44C2-829A-E5F31C39DB98}" type="presParOf" srcId="{300C104C-56BC-4622-A136-8289C74819BD}" destId="{1C541381-2ABF-4AB1-B3E5-34233C076C41}" srcOrd="3" destOrd="0" presId="urn:microsoft.com/office/officeart/2008/layout/VerticalCurvedList"/>
    <dgm:cxn modelId="{D57C4004-40DC-4F89-ADD2-EC1100005E12}" type="presParOf" srcId="{300C104C-56BC-4622-A136-8289C74819BD}" destId="{35AFA5E9-E88A-44D8-A827-BA3E33215CAF}" srcOrd="4" destOrd="0" presId="urn:microsoft.com/office/officeart/2008/layout/VerticalCurvedList"/>
    <dgm:cxn modelId="{6B76682C-60E9-4F92-AC75-518C32C29C70}" type="presParOf" srcId="{35AFA5E9-E88A-44D8-A827-BA3E33215CAF}" destId="{47E96C9C-654A-4D37-84F0-B4B9996A141B}" srcOrd="0" destOrd="0" presId="urn:microsoft.com/office/officeart/2008/layout/VerticalCurvedList"/>
    <dgm:cxn modelId="{65912556-DBA2-40B0-B13E-519A28EC9906}" type="presParOf" srcId="{300C104C-56BC-4622-A136-8289C74819BD}" destId="{70CEBDB0-6C2F-4F2F-BD90-E9E52D5B87C6}" srcOrd="5" destOrd="0" presId="urn:microsoft.com/office/officeart/2008/layout/VerticalCurvedList"/>
    <dgm:cxn modelId="{DC5D3908-EC1A-4A66-AAD5-0AFF544F0111}" type="presParOf" srcId="{300C104C-56BC-4622-A136-8289C74819BD}" destId="{763910B9-E4B2-4B1D-AC4D-32B8871B36EE}" srcOrd="6" destOrd="0" presId="urn:microsoft.com/office/officeart/2008/layout/VerticalCurvedList"/>
    <dgm:cxn modelId="{2DAA0B09-7F7D-44C8-8EB3-F9D765684219}" type="presParOf" srcId="{763910B9-E4B2-4B1D-AC4D-32B8871B36EE}" destId="{EAC0B7CD-0E97-4C12-A6AA-432646E113FD}" srcOrd="0" destOrd="0" presId="urn:microsoft.com/office/officeart/2008/layout/VerticalCurvedList"/>
    <dgm:cxn modelId="{97C3E8FA-FE01-4CFE-8F4B-7F6FCC2A4AC7}" type="presParOf" srcId="{300C104C-56BC-4622-A136-8289C74819BD}" destId="{7050BB9F-5337-435C-A18B-B5CB2B6290E3}" srcOrd="7" destOrd="0" presId="urn:microsoft.com/office/officeart/2008/layout/VerticalCurvedList"/>
    <dgm:cxn modelId="{270C1E3B-13BC-4A8C-B7A5-E920D9ADF4C0}" type="presParOf" srcId="{300C104C-56BC-4622-A136-8289C74819BD}" destId="{0A57353F-5A9C-484D-923F-7C67CBF6DDB4}" srcOrd="8" destOrd="0" presId="urn:microsoft.com/office/officeart/2008/layout/VerticalCurvedList"/>
    <dgm:cxn modelId="{8F81EA9C-B7E7-4FD6-8FDD-686794BCF244}" type="presParOf" srcId="{0A57353F-5A9C-484D-923F-7C67CBF6DDB4}" destId="{8AD50635-4978-4041-9F41-CD4A06B90A24}" srcOrd="0" destOrd="0" presId="urn:microsoft.com/office/officeart/2008/layout/VerticalCurvedList"/>
    <dgm:cxn modelId="{53608D88-B82D-4DE2-AEEC-44DF8B517069}" type="presParOf" srcId="{300C104C-56BC-4622-A136-8289C74819BD}" destId="{4E162563-6446-43A7-B437-EF0C862BEF60}" srcOrd="9" destOrd="0" presId="urn:microsoft.com/office/officeart/2008/layout/VerticalCurvedList"/>
    <dgm:cxn modelId="{0006AE86-9310-4B8A-B6AE-D70FEA1BF168}" type="presParOf" srcId="{300C104C-56BC-4622-A136-8289C74819BD}" destId="{FC71D7A6-DE6E-4445-8464-435A577B0FB5}" srcOrd="10" destOrd="0" presId="urn:microsoft.com/office/officeart/2008/layout/VerticalCurvedList"/>
    <dgm:cxn modelId="{8C97763D-0EB6-4CF8-B550-4B36BB5C91B0}" type="presParOf" srcId="{FC71D7A6-DE6E-4445-8464-435A577B0FB5}" destId="{992CE1F6-72F7-45B8-86E2-04842F42D05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18204D-F515-4C44-95E9-0E65785FB00F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249531-A574-4E3F-AABB-0BC0D9AE5F77}">
      <dsp:nvSpPr>
        <dsp:cNvPr id="0" name=""/>
        <dsp:cNvSpPr/>
      </dsp:nvSpPr>
      <dsp:spPr>
        <a:xfrm>
          <a:off x="509717" y="338558"/>
          <a:ext cx="8524839" cy="6775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noProof="0" dirty="0"/>
            <a:t>Gasaustausch mit der Umgebung (Wasser vs. Luft)</a:t>
          </a:r>
        </a:p>
      </dsp:txBody>
      <dsp:txXfrm>
        <a:off x="509717" y="338558"/>
        <a:ext cx="8524839" cy="677550"/>
      </dsp:txXfrm>
    </dsp:sp>
    <dsp:sp modelId="{08D83F4F-1159-4D4E-9A73-1E75C6777144}">
      <dsp:nvSpPr>
        <dsp:cNvPr id="0" name=""/>
        <dsp:cNvSpPr/>
      </dsp:nvSpPr>
      <dsp:spPr>
        <a:xfrm>
          <a:off x="86248" y="253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541381-2ABF-4AB1-B3E5-34233C076C41}">
      <dsp:nvSpPr>
        <dsp:cNvPr id="0" name=""/>
        <dsp:cNvSpPr/>
      </dsp:nvSpPr>
      <dsp:spPr>
        <a:xfrm>
          <a:off x="995230" y="1354558"/>
          <a:ext cx="8039326" cy="677550"/>
        </a:xfrm>
        <a:prstGeom prst="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noProof="0" dirty="0"/>
            <a:t>Optimierungsproblem: Laplace Gesetz vs. </a:t>
          </a:r>
          <a:r>
            <a:rPr lang="de-DE" sz="2000" kern="1200" noProof="0" dirty="0" err="1"/>
            <a:t>Fick’sches</a:t>
          </a:r>
          <a:r>
            <a:rPr lang="de-DE" sz="2000" kern="1200" noProof="0" dirty="0"/>
            <a:t> Gesetz und Oberfläche vs. Verdunstung.</a:t>
          </a:r>
        </a:p>
      </dsp:txBody>
      <dsp:txXfrm>
        <a:off x="995230" y="1354558"/>
        <a:ext cx="8039326" cy="677550"/>
      </dsp:txXfrm>
    </dsp:sp>
    <dsp:sp modelId="{47E96C9C-654A-4D37-84F0-B4B9996A141B}">
      <dsp:nvSpPr>
        <dsp:cNvPr id="0" name=""/>
        <dsp:cNvSpPr/>
      </dsp:nvSpPr>
      <dsp:spPr>
        <a:xfrm>
          <a:off x="571761" y="1269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CEBDB0-6C2F-4F2F-BD90-E9E52D5B87C6}">
      <dsp:nvSpPr>
        <dsp:cNvPr id="0" name=""/>
        <dsp:cNvSpPr/>
      </dsp:nvSpPr>
      <dsp:spPr>
        <a:xfrm>
          <a:off x="1144243" y="2370558"/>
          <a:ext cx="7890313" cy="677550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noProof="0" dirty="0"/>
            <a:t>Stabilitätsproblem von Alveolen: Surfactant, Unterdruck</a:t>
          </a:r>
        </a:p>
      </dsp:txBody>
      <dsp:txXfrm>
        <a:off x="1144243" y="2370558"/>
        <a:ext cx="7890313" cy="677550"/>
      </dsp:txXfrm>
    </dsp:sp>
    <dsp:sp modelId="{EAC0B7CD-0E97-4C12-A6AA-432646E113FD}">
      <dsp:nvSpPr>
        <dsp:cNvPr id="0" name=""/>
        <dsp:cNvSpPr/>
      </dsp:nvSpPr>
      <dsp:spPr>
        <a:xfrm>
          <a:off x="720774" y="2285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1CA2E2-6BAF-4396-B8B8-D5F3C25D9354}">
      <dsp:nvSpPr>
        <dsp:cNvPr id="0" name=""/>
        <dsp:cNvSpPr/>
      </dsp:nvSpPr>
      <dsp:spPr>
        <a:xfrm>
          <a:off x="995230" y="3386558"/>
          <a:ext cx="8039326" cy="677550"/>
        </a:xfrm>
        <a:prstGeom prst="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noProof="0" dirty="0"/>
            <a:t>Vogellunge als Höhepunkt (Dünne Wände, Gegenstromprinzip, </a:t>
          </a:r>
          <a:r>
            <a:rPr lang="de-DE" sz="2000" kern="1200" noProof="0" dirty="0" err="1"/>
            <a:t>Unistrom</a:t>
          </a:r>
          <a:r>
            <a:rPr lang="de-DE" sz="2000" kern="1200" noProof="0" dirty="0"/>
            <a:t>, 10-mal größere Austauschfläche pro Volumen)</a:t>
          </a:r>
        </a:p>
      </dsp:txBody>
      <dsp:txXfrm>
        <a:off x="995230" y="3386558"/>
        <a:ext cx="8039326" cy="677550"/>
      </dsp:txXfrm>
    </dsp:sp>
    <dsp:sp modelId="{992CE1F6-72F7-45B8-86E2-04842F42D05C}">
      <dsp:nvSpPr>
        <dsp:cNvPr id="0" name=""/>
        <dsp:cNvSpPr/>
      </dsp:nvSpPr>
      <dsp:spPr>
        <a:xfrm>
          <a:off x="571761" y="3301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4EAE6F-DB8C-46BB-9474-26F0E4D79CBF}">
      <dsp:nvSpPr>
        <dsp:cNvPr id="0" name=""/>
        <dsp:cNvSpPr/>
      </dsp:nvSpPr>
      <dsp:spPr>
        <a:xfrm>
          <a:off x="509717" y="4402558"/>
          <a:ext cx="8524839" cy="677550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noProof="0" dirty="0"/>
            <a:t>Menschen: Nasen- und Mundatmung</a:t>
          </a:r>
        </a:p>
      </dsp:txBody>
      <dsp:txXfrm>
        <a:off x="509717" y="4402558"/>
        <a:ext cx="8524839" cy="677550"/>
      </dsp:txXfrm>
    </dsp:sp>
    <dsp:sp modelId="{879CA44C-F0DC-4263-8960-F5CCB85CB2AA}">
      <dsp:nvSpPr>
        <dsp:cNvPr id="0" name=""/>
        <dsp:cNvSpPr/>
      </dsp:nvSpPr>
      <dsp:spPr>
        <a:xfrm>
          <a:off x="86248" y="4317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18204D-F515-4C44-95E9-0E65785FB00F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249531-A574-4E3F-AABB-0BC0D9AE5F77}">
      <dsp:nvSpPr>
        <dsp:cNvPr id="0" name=""/>
        <dsp:cNvSpPr/>
      </dsp:nvSpPr>
      <dsp:spPr>
        <a:xfrm>
          <a:off x="610504" y="416587"/>
          <a:ext cx="7895244" cy="8336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99060" rIns="99060" bIns="9906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900" kern="1200" noProof="0" dirty="0"/>
            <a:t>Blut ist eine Zellsuspension</a:t>
          </a:r>
        </a:p>
      </dsp:txBody>
      <dsp:txXfrm>
        <a:off x="610504" y="416587"/>
        <a:ext cx="7895244" cy="833607"/>
      </dsp:txXfrm>
    </dsp:sp>
    <dsp:sp modelId="{08D83F4F-1159-4D4E-9A73-1E75C6777144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541381-2ABF-4AB1-B3E5-34233C076C41}">
      <dsp:nvSpPr>
        <dsp:cNvPr id="0" name=""/>
        <dsp:cNvSpPr/>
      </dsp:nvSpPr>
      <dsp:spPr>
        <a:xfrm>
          <a:off x="1088431" y="1667215"/>
          <a:ext cx="7417317" cy="833607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99060" rIns="99060" bIns="9906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900" kern="1200" noProof="0" dirty="0"/>
            <a:t>Nicht-</a:t>
          </a:r>
          <a:r>
            <a:rPr lang="de-DE" sz="3900" kern="1200" noProof="0" dirty="0" err="1"/>
            <a:t>newtonisch</a:t>
          </a:r>
          <a:endParaRPr lang="de-DE" sz="3900" kern="1200" noProof="0" dirty="0"/>
        </a:p>
      </dsp:txBody>
      <dsp:txXfrm>
        <a:off x="1088431" y="1667215"/>
        <a:ext cx="7417317" cy="833607"/>
      </dsp:txXfrm>
    </dsp:sp>
    <dsp:sp modelId="{47E96C9C-654A-4D37-84F0-B4B9996A141B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CEBDB0-6C2F-4F2F-BD90-E9E52D5B87C6}">
      <dsp:nvSpPr>
        <dsp:cNvPr id="0" name=""/>
        <dsp:cNvSpPr/>
      </dsp:nvSpPr>
      <dsp:spPr>
        <a:xfrm>
          <a:off x="1088431" y="2917843"/>
          <a:ext cx="7417317" cy="833607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99060" rIns="99060" bIns="9906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900" kern="1200" noProof="0" dirty="0"/>
            <a:t>Sauerstoffsättigung</a:t>
          </a:r>
        </a:p>
      </dsp:txBody>
      <dsp:txXfrm>
        <a:off x="1088431" y="2917843"/>
        <a:ext cx="7417317" cy="833607"/>
      </dsp:txXfrm>
    </dsp:sp>
    <dsp:sp modelId="{EAC0B7CD-0E97-4C12-A6AA-432646E113FD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1CA2E2-6BAF-4396-B8B8-D5F3C25D9354}">
      <dsp:nvSpPr>
        <dsp:cNvPr id="0" name=""/>
        <dsp:cNvSpPr/>
      </dsp:nvSpPr>
      <dsp:spPr>
        <a:xfrm>
          <a:off x="610504" y="4168472"/>
          <a:ext cx="7895244" cy="833607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99060" rIns="99060" bIns="9906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900" kern="1200" noProof="0" dirty="0"/>
            <a:t>Gastransport, Abwehr, Koagulation</a:t>
          </a:r>
        </a:p>
      </dsp:txBody>
      <dsp:txXfrm>
        <a:off x="610504" y="4168472"/>
        <a:ext cx="7895244" cy="833607"/>
      </dsp:txXfrm>
    </dsp:sp>
    <dsp:sp modelId="{992CE1F6-72F7-45B8-86E2-04842F42D05C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18204D-F515-4C44-95E9-0E65785FB00F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249531-A574-4E3F-AABB-0BC0D9AE5F77}">
      <dsp:nvSpPr>
        <dsp:cNvPr id="0" name=""/>
        <dsp:cNvSpPr/>
      </dsp:nvSpPr>
      <dsp:spPr>
        <a:xfrm>
          <a:off x="434398" y="285347"/>
          <a:ext cx="7243565" cy="5704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 noProof="0" dirty="0"/>
            <a:t>Laminar-turbulente Übergang</a:t>
          </a:r>
        </a:p>
      </dsp:txBody>
      <dsp:txXfrm>
        <a:off x="434398" y="285347"/>
        <a:ext cx="7243565" cy="570477"/>
      </dsp:txXfrm>
    </dsp:sp>
    <dsp:sp modelId="{08D83F4F-1159-4D4E-9A73-1E75C6777144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541381-2ABF-4AB1-B3E5-34233C076C41}">
      <dsp:nvSpPr>
        <dsp:cNvPr id="0" name=""/>
        <dsp:cNvSpPr/>
      </dsp:nvSpPr>
      <dsp:spPr>
        <a:xfrm>
          <a:off x="903654" y="1140954"/>
          <a:ext cx="6774309" cy="570477"/>
        </a:xfrm>
        <a:prstGeom prst="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 noProof="0" dirty="0"/>
            <a:t>Reibung und Formwiderstand</a:t>
          </a:r>
        </a:p>
      </dsp:txBody>
      <dsp:txXfrm>
        <a:off x="903654" y="1140954"/>
        <a:ext cx="6774309" cy="570477"/>
      </dsp:txXfrm>
    </dsp:sp>
    <dsp:sp modelId="{47E96C9C-654A-4D37-84F0-B4B9996A141B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CEBDB0-6C2F-4F2F-BD90-E9E52D5B87C6}">
      <dsp:nvSpPr>
        <dsp:cNvPr id="0" name=""/>
        <dsp:cNvSpPr/>
      </dsp:nvSpPr>
      <dsp:spPr>
        <a:xfrm>
          <a:off x="1118233" y="1996562"/>
          <a:ext cx="6559729" cy="570477"/>
        </a:xfrm>
        <a:prstGeom prst="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 noProof="0" dirty="0"/>
            <a:t>Reihen und Parallelschaltung</a:t>
          </a:r>
        </a:p>
      </dsp:txBody>
      <dsp:txXfrm>
        <a:off x="1118233" y="1996562"/>
        <a:ext cx="6559729" cy="570477"/>
      </dsp:txXfrm>
    </dsp:sp>
    <dsp:sp modelId="{EAC0B7CD-0E97-4C12-A6AA-432646E113FD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50BB9F-5337-435C-A18B-B5CB2B6290E3}">
      <dsp:nvSpPr>
        <dsp:cNvPr id="0" name=""/>
        <dsp:cNvSpPr/>
      </dsp:nvSpPr>
      <dsp:spPr>
        <a:xfrm>
          <a:off x="1118233" y="2851627"/>
          <a:ext cx="6559729" cy="570477"/>
        </a:xfrm>
        <a:prstGeom prst="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 noProof="0" dirty="0" err="1"/>
            <a:t>Ohmsche</a:t>
          </a:r>
          <a:r>
            <a:rPr lang="de-DE" sz="2900" kern="1200" noProof="0" dirty="0"/>
            <a:t> Gesetz</a:t>
          </a:r>
        </a:p>
      </dsp:txBody>
      <dsp:txXfrm>
        <a:off x="1118233" y="2851627"/>
        <a:ext cx="6559729" cy="570477"/>
      </dsp:txXfrm>
    </dsp:sp>
    <dsp:sp modelId="{8AD50635-4978-4041-9F41-CD4A06B90A24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162563-6446-43A7-B437-EF0C862BEF60}">
      <dsp:nvSpPr>
        <dsp:cNvPr id="0" name=""/>
        <dsp:cNvSpPr/>
      </dsp:nvSpPr>
      <dsp:spPr>
        <a:xfrm>
          <a:off x="903654" y="3707235"/>
          <a:ext cx="6774309" cy="570477"/>
        </a:xfrm>
        <a:prstGeom prst="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 noProof="0" dirty="0"/>
            <a:t>Hagen-</a:t>
          </a:r>
          <a:r>
            <a:rPr lang="de-DE" sz="2900" kern="1200" noProof="0" dirty="0" err="1"/>
            <a:t>Poiseille</a:t>
          </a:r>
          <a:r>
            <a:rPr lang="de-DE" sz="2900" kern="1200" noProof="0" dirty="0"/>
            <a:t> Gleichung</a:t>
          </a:r>
        </a:p>
      </dsp:txBody>
      <dsp:txXfrm>
        <a:off x="903654" y="3707235"/>
        <a:ext cx="6774309" cy="570477"/>
      </dsp:txXfrm>
    </dsp:sp>
    <dsp:sp modelId="{992CE1F6-72F7-45B8-86E2-04842F42D05C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9D6D3F-641A-43B0-943C-5B8622F26C67}">
      <dsp:nvSpPr>
        <dsp:cNvPr id="0" name=""/>
        <dsp:cNvSpPr/>
      </dsp:nvSpPr>
      <dsp:spPr>
        <a:xfrm>
          <a:off x="434398" y="4562842"/>
          <a:ext cx="7243565" cy="570477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 noProof="0" dirty="0"/>
            <a:t>Herz – Muskel (Kesselformel)</a:t>
          </a:r>
        </a:p>
      </dsp:txBody>
      <dsp:txXfrm>
        <a:off x="434398" y="4562842"/>
        <a:ext cx="7243565" cy="570477"/>
      </dsp:txXfrm>
    </dsp:sp>
    <dsp:sp modelId="{E1DC6C3E-4854-40B1-B907-F01A6CDBD9F3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18204D-F515-4C44-95E9-0E65785FB00F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249531-A574-4E3F-AABB-0BC0D9AE5F77}">
      <dsp:nvSpPr>
        <dsp:cNvPr id="0" name=""/>
        <dsp:cNvSpPr/>
      </dsp:nvSpPr>
      <dsp:spPr>
        <a:xfrm>
          <a:off x="509717" y="338558"/>
          <a:ext cx="6243804" cy="6775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marL="0" lvl="0" indent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noProof="0" dirty="0">
              <a:solidFill>
                <a:schemeClr val="bg1"/>
              </a:solidFill>
              <a:latin typeface="Calibri Light"/>
            </a:rPr>
            <a:t>Herz</a:t>
          </a:r>
          <a:endParaRPr lang="de-DE" sz="3500" kern="1200" noProof="0" dirty="0"/>
        </a:p>
      </dsp:txBody>
      <dsp:txXfrm>
        <a:off x="509717" y="338558"/>
        <a:ext cx="6243804" cy="677550"/>
      </dsp:txXfrm>
    </dsp:sp>
    <dsp:sp modelId="{08D83F4F-1159-4D4E-9A73-1E75C6777144}">
      <dsp:nvSpPr>
        <dsp:cNvPr id="0" name=""/>
        <dsp:cNvSpPr/>
      </dsp:nvSpPr>
      <dsp:spPr>
        <a:xfrm>
          <a:off x="86248" y="253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541381-2ABF-4AB1-B3E5-34233C076C41}">
      <dsp:nvSpPr>
        <dsp:cNvPr id="0" name=""/>
        <dsp:cNvSpPr/>
      </dsp:nvSpPr>
      <dsp:spPr>
        <a:xfrm>
          <a:off x="995230" y="1354558"/>
          <a:ext cx="5758291" cy="677550"/>
        </a:xfrm>
        <a:prstGeom prst="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noProof="0" dirty="0">
              <a:latin typeface="Calibri Light" panose="020F0302020204030204"/>
            </a:rPr>
            <a:t>Herzklappen</a:t>
          </a:r>
          <a:endParaRPr lang="de-DE" sz="3500" kern="1200" noProof="0" dirty="0"/>
        </a:p>
      </dsp:txBody>
      <dsp:txXfrm>
        <a:off x="995230" y="1354558"/>
        <a:ext cx="5758291" cy="677550"/>
      </dsp:txXfrm>
    </dsp:sp>
    <dsp:sp modelId="{47E96C9C-654A-4D37-84F0-B4B9996A141B}">
      <dsp:nvSpPr>
        <dsp:cNvPr id="0" name=""/>
        <dsp:cNvSpPr/>
      </dsp:nvSpPr>
      <dsp:spPr>
        <a:xfrm>
          <a:off x="571761" y="1269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CEBDB0-6C2F-4F2F-BD90-E9E52D5B87C6}">
      <dsp:nvSpPr>
        <dsp:cNvPr id="0" name=""/>
        <dsp:cNvSpPr/>
      </dsp:nvSpPr>
      <dsp:spPr>
        <a:xfrm>
          <a:off x="1144243" y="2370558"/>
          <a:ext cx="5609278" cy="677550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noProof="0">
              <a:latin typeface="Calibri Light" panose="020F0302020204030204"/>
            </a:rPr>
            <a:t>Gefäßsystem</a:t>
          </a:r>
          <a:endParaRPr lang="de-DE" sz="3500" kern="1200" noProof="0"/>
        </a:p>
      </dsp:txBody>
      <dsp:txXfrm>
        <a:off x="1144243" y="2370558"/>
        <a:ext cx="5609278" cy="677550"/>
      </dsp:txXfrm>
    </dsp:sp>
    <dsp:sp modelId="{EAC0B7CD-0E97-4C12-A6AA-432646E113FD}">
      <dsp:nvSpPr>
        <dsp:cNvPr id="0" name=""/>
        <dsp:cNvSpPr/>
      </dsp:nvSpPr>
      <dsp:spPr>
        <a:xfrm>
          <a:off x="720774" y="2285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50BB9F-5337-435C-A18B-B5CB2B6290E3}">
      <dsp:nvSpPr>
        <dsp:cNvPr id="0" name=""/>
        <dsp:cNvSpPr/>
      </dsp:nvSpPr>
      <dsp:spPr>
        <a:xfrm>
          <a:off x="995230" y="3386558"/>
          <a:ext cx="5758291" cy="677550"/>
        </a:xfrm>
        <a:prstGeom prst="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noProof="0">
              <a:latin typeface="Calibri Light" panose="020F0302020204030204"/>
            </a:rPr>
            <a:t>Gefäßaufbau</a:t>
          </a:r>
          <a:endParaRPr lang="de-DE" sz="3500" kern="1200" noProof="0"/>
        </a:p>
      </dsp:txBody>
      <dsp:txXfrm>
        <a:off x="995230" y="3386558"/>
        <a:ext cx="5758291" cy="677550"/>
      </dsp:txXfrm>
    </dsp:sp>
    <dsp:sp modelId="{8AD50635-4978-4041-9F41-CD4A06B90A24}">
      <dsp:nvSpPr>
        <dsp:cNvPr id="0" name=""/>
        <dsp:cNvSpPr/>
      </dsp:nvSpPr>
      <dsp:spPr>
        <a:xfrm>
          <a:off x="571761" y="3301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162563-6446-43A7-B437-EF0C862BEF60}">
      <dsp:nvSpPr>
        <dsp:cNvPr id="0" name=""/>
        <dsp:cNvSpPr/>
      </dsp:nvSpPr>
      <dsp:spPr>
        <a:xfrm>
          <a:off x="509717" y="4402558"/>
          <a:ext cx="6243804" cy="677550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marL="0" lvl="0" indent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noProof="0">
              <a:latin typeface="Calibri Light" panose="020F0302020204030204"/>
            </a:rPr>
            <a:t>Nichtlineare Gefäßdehnung</a:t>
          </a:r>
          <a:endParaRPr lang="de-DE" sz="3500" kern="1200" noProof="0"/>
        </a:p>
      </dsp:txBody>
      <dsp:txXfrm>
        <a:off x="509717" y="4402558"/>
        <a:ext cx="6243804" cy="677550"/>
      </dsp:txXfrm>
    </dsp:sp>
    <dsp:sp modelId="{992CE1F6-72F7-45B8-86E2-04842F42D05C}">
      <dsp:nvSpPr>
        <dsp:cNvPr id="0" name=""/>
        <dsp:cNvSpPr/>
      </dsp:nvSpPr>
      <dsp:spPr>
        <a:xfrm>
          <a:off x="86248" y="4317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6C511-AA08-4069-9839-3D2151A70248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63DA2-B10B-476C-9B58-D843336D797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119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874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3132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4245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6257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25176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0868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81891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51958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90146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19959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756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24077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83595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08037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72398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20054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76602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61251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42565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4298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53362-95E5-8898-5D85-CC6936F63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6D19A40-C738-D60D-49D3-58C50890BD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DA51340-13D1-3572-0CDF-E283066DC5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4A19379-96A8-B37A-B5BE-8B4C873204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0901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9211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6C8B2-BB7B-00D5-207E-D3B353121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F12E443-3BA6-1BBB-1C8D-CA4015672E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B07F346-7D85-67E8-24FA-1799173995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F759B9D-F818-A7C2-0C48-BE54A3E6B1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92762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8035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97746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00099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10910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8369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91590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07331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72436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3951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6274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88266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93939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88948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30493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96951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3489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39153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15561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56249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969436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622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1152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62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4934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1691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9244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8562D0-73C3-4334-9540-85B5B9A28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FBF8D08-0054-461F-9100-52E8354AE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7AAAC9-3DC3-40A6-8569-77EC7E9D3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38FBD-D4C7-4C4E-A411-17C363B6CE46}" type="datetime1">
              <a:rPr lang="en-GB" smtClean="0"/>
              <a:t>21/05/2025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8091BE-93C3-4DD3-A4E4-F1450C57B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0C41A5C-2F5F-42FC-85D0-E38571FE5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547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D53FE5-4447-4D5B-AD2F-7F535D929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D64AF60-971B-4246-A3E9-808527D7E8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FD3DA9F-BD61-4C79-A47B-22A8EDE0C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16975-2E92-4F3C-B3C5-215CE18B8BAB}" type="datetime1">
              <a:rPr lang="en-GB" smtClean="0"/>
              <a:t>21/05/2025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50002FA-ACEE-499F-AB51-DE2742FBE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B2325E-9B29-4F79-8475-31DD1C91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450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5971022-7DA9-499D-81DA-B1E1A6DCF1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AFDC04B-BD2C-425A-B7FE-35CB3C1BCC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291E41-8343-4E17-AEAB-1F29BEDC2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4E95-46D4-4051-B87C-29F4FC7705A7}" type="datetime1">
              <a:rPr lang="en-GB" smtClean="0"/>
              <a:t>21/05/2025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9BEDEC-B0CC-4D7F-B5C2-37C669019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7D6363-BFBE-482B-A9DF-68E69817D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456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010BF9-525E-45C6-A465-70E49FED1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B2618C-5162-4FEC-88DE-35CF92572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2A11C0-4FA8-407F-9560-4857B0CF4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C5C2E-E036-4C90-A7C5-52F31B410879}" type="datetime1">
              <a:rPr lang="en-GB" smtClean="0"/>
              <a:t>21/05/2025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70C260B-6D27-47D4-A32D-E9A2642F1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045F1C-3EAF-4407-BD79-D9E609432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480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B394E4-2D83-4275-9D11-3182EC5D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FE690E3-2DB4-4989-977B-57F0EAB97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3775161-32E6-4284-A5AB-19C783C6E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2A29B-D91F-4C88-9918-190A2390100E}" type="datetime1">
              <a:rPr lang="en-GB" smtClean="0"/>
              <a:t>21/05/2025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80602AE-7D4C-48D6-9852-9BA4A4EBF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AB984B9-D832-49A7-B1CA-9B3A50FFD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695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5AD2F2-D05A-456B-8FFE-00EF2D951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0E9184-53CE-4B7E-9703-694D8F1658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2063EB6-E99A-4A42-98C1-96B7AF4A7E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4379897-294E-475E-974E-24B039A2F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CA65B-98FC-4E90-9741-FEF7C9E85C28}" type="datetime1">
              <a:rPr lang="en-GB" smtClean="0"/>
              <a:t>21/05/2025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0B6FBEA-2379-49C3-BC8D-68AB42184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58E3FC0-C043-4F6F-BE6D-0B0FEF561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954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7A62D7-2C0E-40F6-B682-5315DD3FB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D831E9B-812C-48F5-AAF1-3B52497DC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2E99EEE-E61B-4C7C-816F-2F3D8B3DF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CCDDC9D-2F53-4614-9297-D00B881CC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C100751-6A24-4F43-8D5E-314A32EE64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E8D4B3B-60BB-4074-83DE-F92560B4D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7B3C9-BF0F-4152-9657-EE1C70E8B34F}" type="datetime1">
              <a:rPr lang="en-GB" smtClean="0"/>
              <a:t>21/05/2025</a:t>
            </a:fld>
            <a:endParaRPr lang="en-GB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A1CABB0-1A5B-4AE4-B61B-2B661B66D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640A1FA-F54D-4FB9-BCBE-4C41A7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543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FC0CD2-E307-4162-83B0-4B7A15491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8EE91F5-65BC-45ED-9D30-917C17ED0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A0F6A-14FB-433A-AA6F-C084BCC08940}" type="datetime1">
              <a:rPr lang="en-GB" smtClean="0"/>
              <a:t>21/05/2025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ACAFBA-97FE-4458-BF1A-01317AC88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392CCD6-E7F1-44D8-A394-2E3DF56C3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037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EEC17CA-4A24-4954-AA9C-AF8790D89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1C438-426F-44F0-84F7-40AEEED819CC}" type="datetime1">
              <a:rPr lang="en-GB" smtClean="0"/>
              <a:t>21/05/2025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07954B1-26A4-41F8-8B37-9CED5BE7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E3D6D1-CCE1-4F08-9E24-BDA2332A7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022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22C558-CE80-4DC0-9DB4-3FB21E89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D758D4-3838-41B4-A85B-37D2D5F78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CD90F4E-BE48-4CE3-8FA5-61AAA7FB03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86504CA-34B3-4BDD-B78E-43DDFAF2C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2B6D0-23E3-42B6-9A04-04EF7CDA659A}" type="datetime1">
              <a:rPr lang="en-GB" smtClean="0"/>
              <a:t>21/05/2025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275FD24-AC31-4208-8267-0DFE214D7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1E074FF-80FA-4960-BF77-19D146600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272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EC724F-95EA-4F08-9F71-734DF0857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173ED21-3D76-4E6C-8E0A-7CE617E2CE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D62334C-A003-44C6-A011-CE5E2B07A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EB928E3-4370-4E25-B880-A08BD0AC7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4ED56-9309-4345-9754-315919C2BE59}" type="datetime1">
              <a:rPr lang="en-GB" smtClean="0"/>
              <a:t>21/05/2025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280BBBF-8E79-4692-8436-07F5E9B51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223E80-1291-4D3B-BCB8-B9CFA9ECD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777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E9A1D54-6988-4637-AA1E-1446BC533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C59EFDD-B857-47E5-8BFE-6FA62CE97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CC4E2F-3530-4F9A-8E19-B469E47B93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BECA5-2E62-49BD-9377-0CB955F44614}" type="datetime1">
              <a:rPr lang="en-GB" smtClean="0"/>
              <a:t>21/05/2025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B65240-DFFE-4726-BD1A-9FB90904C0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14446A-0A8A-4636-8C51-4FE25AEA80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220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ov"/><Relationship Id="rId7" Type="http://schemas.openxmlformats.org/officeDocument/2006/relationships/image" Target="../media/image1.emf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2.png"/><Relationship Id="rId4" Type="http://schemas.openxmlformats.org/officeDocument/2006/relationships/video" Target="../media/media2.mov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emf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emf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.emf"/><Relationship Id="rId9" Type="http://schemas.microsoft.com/office/2007/relationships/diagramDrawing" Target="../diagrams/drawin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gif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.emf"/><Relationship Id="rId9" Type="http://schemas.microsoft.com/office/2007/relationships/diagramDrawing" Target="../diagrams/drawing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6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400.png"/><Relationship Id="rId4" Type="http://schemas.openxmlformats.org/officeDocument/2006/relationships/image" Target="../media/image39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emf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emf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11D1B-ED30-4B67-9B98-7F79128A4C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Strömungsmechanik</a:t>
            </a:r>
            <a:r>
              <a:rPr lang="en-GB" dirty="0"/>
              <a:t> in der </a:t>
            </a:r>
            <a:r>
              <a:rPr lang="en-GB" dirty="0" err="1"/>
              <a:t>Medizin</a:t>
            </a:r>
            <a:endParaRPr lang="en-GB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B78D9B9-9E16-4DAA-9B04-E01BF8B205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Prof. </a:t>
            </a:r>
            <a:r>
              <a:rPr lang="en-GB" dirty="0" err="1"/>
              <a:t>Dr.</a:t>
            </a:r>
            <a:r>
              <a:rPr lang="en-GB" dirty="0"/>
              <a:t>-Ing. Leonid Goubergrits</a:t>
            </a:r>
          </a:p>
          <a:p>
            <a:r>
              <a:rPr lang="en-GB" dirty="0"/>
              <a:t>PD Dr.-Ing. Ulrich </a:t>
            </a:r>
            <a:r>
              <a:rPr lang="en-GB" dirty="0" err="1"/>
              <a:t>Kertzscher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SoSe</a:t>
            </a:r>
            <a:r>
              <a:rPr lang="en-GB" dirty="0"/>
              <a:t> 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5D298A-5DB4-42F9-A9BA-7B80BE894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399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10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Strömungszustand (Reynoldszahl)</a:t>
            </a:r>
          </a:p>
        </p:txBody>
      </p:sp>
      <p:pic>
        <p:nvPicPr>
          <p:cNvPr id="2050" name="Picture 2" descr="Laminare und turbulente Strömungen">
            <a:extLst>
              <a:ext uri="{FF2B5EF4-FFF2-40B4-BE49-F238E27FC236}">
                <a16:creationId xmlns:a16="http://schemas.microsoft.com/office/drawing/2014/main" id="{228E6C69-72F5-45C1-BEE8-AB1ACE49E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00" y="1480601"/>
            <a:ext cx="3002683" cy="353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0BA5545-F065-4C64-88D6-9C858AA67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277" y="1480601"/>
            <a:ext cx="5042337" cy="261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230C0FE-A6D8-41EE-A3F0-FBB79D19A8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4101" y="4387412"/>
            <a:ext cx="6284422" cy="2044931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945169F0-E104-464E-9E7A-7A76327E78D2}"/>
              </a:ext>
            </a:extLst>
          </p:cNvPr>
          <p:cNvSpPr/>
          <p:nvPr/>
        </p:nvSpPr>
        <p:spPr>
          <a:xfrm>
            <a:off x="444285" y="5086711"/>
            <a:ext cx="42298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http://homepages.uni-paderborn.de/wgs/Dlehre/Stroemung.pdf</a:t>
            </a:r>
            <a:endParaRPr lang="en-GB" sz="12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775F8E3-81DB-4E1A-9B96-C52D0682C959}"/>
              </a:ext>
            </a:extLst>
          </p:cNvPr>
          <p:cNvSpPr txBox="1"/>
          <p:nvPr/>
        </p:nvSpPr>
        <p:spPr>
          <a:xfrm>
            <a:off x="8168523" y="4402385"/>
            <a:ext cx="1470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Trägheitskraft</a:t>
            </a:r>
          </a:p>
          <a:p>
            <a:r>
              <a:rPr lang="de-DE" dirty="0"/>
              <a:t>Reibungskraft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652749C-E34F-4B66-AC74-58FD8A82FB65}"/>
              </a:ext>
            </a:extLst>
          </p:cNvPr>
          <p:cNvCxnSpPr>
            <a:stCxn id="8" idx="1"/>
            <a:endCxn id="8" idx="3"/>
          </p:cNvCxnSpPr>
          <p:nvPr/>
        </p:nvCxnSpPr>
        <p:spPr>
          <a:xfrm>
            <a:off x="8168523" y="4725551"/>
            <a:ext cx="147078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1720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11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Strömungszustand (</a:t>
            </a:r>
            <a:r>
              <a:rPr lang="de-DE" dirty="0" err="1"/>
              <a:t>Reynoldversuch</a:t>
            </a:r>
            <a:r>
              <a:rPr lang="de-DE" dirty="0"/>
              <a:t>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3FE3340-29B2-8D0A-3218-DA4010BEA8BA}"/>
              </a:ext>
            </a:extLst>
          </p:cNvPr>
          <p:cNvSpPr txBox="1"/>
          <p:nvPr/>
        </p:nvSpPr>
        <p:spPr>
          <a:xfrm>
            <a:off x="4334933" y="3429000"/>
            <a:ext cx="2300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Farbfadenversuch Film</a:t>
            </a:r>
          </a:p>
        </p:txBody>
      </p:sp>
    </p:spTree>
    <p:extLst>
      <p:ext uri="{BB962C8B-B14F-4D97-AF65-F5344CB8AC3E}">
        <p14:creationId xmlns:p14="http://schemas.microsoft.com/office/powerpoint/2010/main" val="1451755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12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Laminar-turbulente Übergang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A63D0FB-7E63-4C4F-A347-954E507EE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906" y="2061247"/>
            <a:ext cx="6412545" cy="269778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17278AB-764A-4B0A-BEB8-C917425D2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2201" y="2098963"/>
            <a:ext cx="2992582" cy="266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91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13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Laminar-turbulente Übergang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56569E0-947B-4B95-A8FC-A4E198789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1249570"/>
            <a:ext cx="6666850" cy="478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793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14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Laminar-turbulente Übergang</a:t>
            </a:r>
          </a:p>
        </p:txBody>
      </p:sp>
      <p:pic>
        <p:nvPicPr>
          <p:cNvPr id="3074" name="Picture 2" descr="2.8 Atemmechanische Größen">
            <a:extLst>
              <a:ext uri="{FF2B5EF4-FFF2-40B4-BE49-F238E27FC236}">
                <a16:creationId xmlns:a16="http://schemas.microsoft.com/office/drawing/2014/main" id="{795D9697-52E0-4445-81E9-BA302FDC0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422" y="1520217"/>
            <a:ext cx="4837543" cy="410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274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15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Hagen-</a:t>
            </a:r>
            <a:r>
              <a:rPr lang="de-DE" dirty="0" err="1"/>
              <a:t>Poiseille</a:t>
            </a:r>
            <a:r>
              <a:rPr lang="de-DE" dirty="0"/>
              <a:t> Gesetz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FC0C0B1-F334-4AF7-9D69-8151A397E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973" y="1999327"/>
            <a:ext cx="3203542" cy="3196516"/>
          </a:xfrm>
          <a:prstGeom prst="rect">
            <a:avLst/>
          </a:prstGeom>
        </p:spPr>
      </p:pic>
      <p:pic>
        <p:nvPicPr>
          <p:cNvPr id="1026" name="Picture 2" descr="3.3 Themenblock „Übergang von laminarer Strömung zur Turbulenz bei ...">
            <a:extLst>
              <a:ext uri="{FF2B5EF4-FFF2-40B4-BE49-F238E27FC236}">
                <a16:creationId xmlns:a16="http://schemas.microsoft.com/office/drawing/2014/main" id="{A6091E28-152F-4F81-8ADB-2FFDE3DE8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09750"/>
            <a:ext cx="281940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römungstechnik - Formelsammlung u. Berechnungsprogramme">
            <a:extLst>
              <a:ext uri="{FF2B5EF4-FFF2-40B4-BE49-F238E27FC236}">
                <a16:creationId xmlns:a16="http://schemas.microsoft.com/office/drawing/2014/main" id="{7EE31A08-4547-434F-82E3-D168B474E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10" y="3875695"/>
            <a:ext cx="2369897" cy="172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ftfields Analytische Lösungen">
            <a:extLst>
              <a:ext uri="{FF2B5EF4-FFF2-40B4-BE49-F238E27FC236}">
                <a16:creationId xmlns:a16="http://schemas.microsoft.com/office/drawing/2014/main" id="{183009F5-6785-4A83-B062-3DEA8228AB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6" t="29623"/>
          <a:stretch/>
        </p:blipFill>
        <p:spPr bwMode="auto">
          <a:xfrm>
            <a:off x="7803402" y="4128797"/>
            <a:ext cx="2549717" cy="122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175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16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Hagen-</a:t>
            </a:r>
            <a:r>
              <a:rPr lang="de-DE" dirty="0" err="1"/>
              <a:t>Poiseille</a:t>
            </a:r>
            <a:r>
              <a:rPr lang="de-DE" dirty="0"/>
              <a:t> Gesetz</a:t>
            </a:r>
          </a:p>
        </p:txBody>
      </p:sp>
      <p:pic>
        <p:nvPicPr>
          <p:cNvPr id="2050" name="Picture 2" descr="Physik für Mediziner und Zahnmediziner - ppt video online ...">
            <a:extLst>
              <a:ext uri="{FF2B5EF4-FFF2-40B4-BE49-F238E27FC236}">
                <a16:creationId xmlns:a16="http://schemas.microsoft.com/office/drawing/2014/main" id="{309D9A3D-31BF-494A-B5E2-8EBF0656D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269" y="1119121"/>
            <a:ext cx="7258228" cy="544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111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17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Hagen-</a:t>
            </a:r>
            <a:r>
              <a:rPr lang="de-DE" dirty="0" err="1"/>
              <a:t>Poiseille</a:t>
            </a:r>
            <a:r>
              <a:rPr lang="de-DE" dirty="0"/>
              <a:t> Gesetz (Anforderungen)</a:t>
            </a:r>
          </a:p>
        </p:txBody>
      </p:sp>
      <p:pic>
        <p:nvPicPr>
          <p:cNvPr id="1026" name="Picture 2" descr="3.3 Themenblock „Übergang von laminarer Strömung zur Turbulenz bei ...">
            <a:extLst>
              <a:ext uri="{FF2B5EF4-FFF2-40B4-BE49-F238E27FC236}">
                <a16:creationId xmlns:a16="http://schemas.microsoft.com/office/drawing/2014/main" id="{A6091E28-152F-4F81-8ADB-2FFDE3DE8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52" y="1741384"/>
            <a:ext cx="281940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Messung von Volumen- und Massenstrom">
            <a:extLst>
              <a:ext uri="{FF2B5EF4-FFF2-40B4-BE49-F238E27FC236}">
                <a16:creationId xmlns:a16="http://schemas.microsoft.com/office/drawing/2014/main" id="{465862B6-14C3-45A0-90B0-50A8345F5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73" y="3909090"/>
            <a:ext cx="4699289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757A63E5-642B-43D9-A931-BE51165888D6}"/>
              </a:ext>
            </a:extLst>
          </p:cNvPr>
          <p:cNvSpPr/>
          <p:nvPr/>
        </p:nvSpPr>
        <p:spPr>
          <a:xfrm>
            <a:off x="5135894" y="1793617"/>
            <a:ext cx="6929082" cy="1709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de-D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Die Strömung ist laminar und vollentwickelt. 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de-D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Die Strömung ist stationär. 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de-D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Das Gefäß ist kreisförmig, gerade und besitzt starre Wände. 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de-D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Das strömende Fluid hat Newtonsche Eigenschaften. </a:t>
            </a:r>
            <a:endParaRPr lang="de-DE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286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18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Hagen-</a:t>
            </a:r>
            <a:r>
              <a:rPr lang="de-DE" dirty="0" err="1"/>
              <a:t>Poiseille</a:t>
            </a:r>
            <a:r>
              <a:rPr lang="de-DE" dirty="0"/>
              <a:t> Gesetz (Anforderungen)</a:t>
            </a:r>
          </a:p>
        </p:txBody>
      </p:sp>
      <p:pic>
        <p:nvPicPr>
          <p:cNvPr id="4" name="Picture 2" descr="Aortenbogen – Wikipedia">
            <a:extLst>
              <a:ext uri="{FF2B5EF4-FFF2-40B4-BE49-F238E27FC236}">
                <a16:creationId xmlns:a16="http://schemas.microsoft.com/office/drawing/2014/main" id="{E71511A1-E98B-4D5E-AF51-7DCD49C00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14" y="1418602"/>
            <a:ext cx="3803860" cy="470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uroanatomie: Blutversorgung des Gehirns">
            <a:extLst>
              <a:ext uri="{FF2B5EF4-FFF2-40B4-BE49-F238E27FC236}">
                <a16:creationId xmlns:a16="http://schemas.microsoft.com/office/drawing/2014/main" id="{A182071E-672B-42A5-A472-286574DD5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235" y="1418602"/>
            <a:ext cx="3969365" cy="433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uskulatur der Schulter und des Oberarms">
            <a:extLst>
              <a:ext uri="{FF2B5EF4-FFF2-40B4-BE49-F238E27FC236}">
                <a16:creationId xmlns:a16="http://schemas.microsoft.com/office/drawing/2014/main" id="{2538D372-3F7A-4420-A933-FFAEE130E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522" y="1336615"/>
            <a:ext cx="2793443" cy="494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972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19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Formwiderstand (Erweiterung, Krümmung)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3BC0A70-0044-41D4-B3A3-142A0FD5D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20" y="2705234"/>
            <a:ext cx="30670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C40DC73-7E41-4CB9-BB90-79651E1AE6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5927" y="1508760"/>
            <a:ext cx="5320145" cy="384048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69B87B6-3C1A-4AB2-910E-734707264B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8204" y="2016403"/>
            <a:ext cx="2660073" cy="315883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1CE5993-8445-4EEE-BA2F-33D59EEB5D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0203" y="5561849"/>
            <a:ext cx="3114424" cy="115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0402E58-10AA-4B81-9FE2-527C620BC9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GB" dirty="0" err="1">
                <a:solidFill>
                  <a:schemeClr val="bg1"/>
                </a:solidFill>
              </a:rPr>
              <a:t>Vorlesung</a:t>
            </a:r>
            <a:r>
              <a:rPr lang="en-GB" dirty="0">
                <a:solidFill>
                  <a:schemeClr val="bg1"/>
                </a:solidFill>
              </a:rPr>
              <a:t> 03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1. Teil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FEBB1E5-60AA-462E-928D-7DA382EB84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en-GB" sz="2000" dirty="0">
                <a:solidFill>
                  <a:schemeClr val="bg1"/>
                </a:solidFill>
              </a:rPr>
              <a:t>Form und </a:t>
            </a:r>
            <a:r>
              <a:rPr lang="en-GB" sz="2000" dirty="0" err="1">
                <a:solidFill>
                  <a:schemeClr val="bg1"/>
                </a:solidFill>
              </a:rPr>
              <a:t>Struktur</a:t>
            </a:r>
            <a:endParaRPr lang="en-GB" sz="2000" dirty="0">
              <a:solidFill>
                <a:schemeClr val="bg1"/>
              </a:solidFill>
            </a:endParaRPr>
          </a:p>
          <a:p>
            <a:pPr algn="l"/>
            <a:r>
              <a:rPr lang="en-GB" sz="2000" dirty="0">
                <a:solidFill>
                  <a:schemeClr val="bg1"/>
                </a:solidFill>
              </a:rPr>
              <a:t>30.04.2025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6DFE924-E392-4ABA-8206-AE0038627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48" y="489204"/>
            <a:ext cx="3704910" cy="4511421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0B9C454-B8DD-4F5B-90AB-EE87B1D0F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280" y="603504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fld id="{C6E05448-C963-4910-96F2-13A1B15C893E}" type="slidenum">
              <a:rPr lang="en-GB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2</a:t>
            </a:fld>
            <a:endParaRPr lang="en-GB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099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20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6" y="0"/>
            <a:ext cx="1097780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Funktionselemente (Herz-Herzklappen-Gefäße)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1BAC9C3-22A4-4F71-AC9E-E79371FAC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160" y="924677"/>
            <a:ext cx="5056173" cy="518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3715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21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Herz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46A5425-B385-40B2-A6C8-2698DF4B9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24" y="938744"/>
            <a:ext cx="8092275" cy="198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33DD674D-6635-4CCF-A209-FDFC09938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156" y="3429000"/>
            <a:ext cx="5122864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5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22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Herz</a:t>
            </a:r>
          </a:p>
        </p:txBody>
      </p:sp>
      <p:pic>
        <p:nvPicPr>
          <p:cNvPr id="3" name="media01">
            <a:hlinkClick r:id="" action="ppaction://media"/>
            <a:extLst>
              <a:ext uri="{FF2B5EF4-FFF2-40B4-BE49-F238E27FC236}">
                <a16:creationId xmlns:a16="http://schemas.microsoft.com/office/drawing/2014/main" id="{95E4A5B1-8B60-402C-A587-6EC7FEA3CD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9544" y="3603729"/>
            <a:ext cx="2400300" cy="2209800"/>
          </a:xfrm>
          <a:prstGeom prst="rect">
            <a:avLst/>
          </a:prstGeom>
        </p:spPr>
      </p:pic>
      <p:pic>
        <p:nvPicPr>
          <p:cNvPr id="4" name="media02">
            <a:hlinkClick r:id="" action="ppaction://media"/>
            <a:extLst>
              <a:ext uri="{FF2B5EF4-FFF2-40B4-BE49-F238E27FC236}">
                <a16:creationId xmlns:a16="http://schemas.microsoft.com/office/drawing/2014/main" id="{18B629A9-E3D8-4121-892C-C5BBE2987E0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54639" y="3603729"/>
            <a:ext cx="3144715" cy="22098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E05CDF0-0648-4C34-963E-B04597240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24" y="938744"/>
            <a:ext cx="8092275" cy="198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43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23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Herz (fetaler Kreislauf)</a:t>
            </a:r>
          </a:p>
        </p:txBody>
      </p:sp>
      <p:pic>
        <p:nvPicPr>
          <p:cNvPr id="5122" name="Picture 2" descr="Perinatale Physiologie - Pädiatrie - MSD Manual Profi-Ausgabe">
            <a:extLst>
              <a:ext uri="{FF2B5EF4-FFF2-40B4-BE49-F238E27FC236}">
                <a16:creationId xmlns:a16="http://schemas.microsoft.com/office/drawing/2014/main" id="{6B60AA9D-F66B-469F-848E-DD1AE8BD7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870773"/>
            <a:ext cx="5937249" cy="594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525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24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Kesselformel</a:t>
            </a:r>
          </a:p>
        </p:txBody>
      </p:sp>
      <p:pic>
        <p:nvPicPr>
          <p:cNvPr id="8" name="image7.jpg" descr="image7.jpg">
            <a:extLst>
              <a:ext uri="{FF2B5EF4-FFF2-40B4-BE49-F238E27FC236}">
                <a16:creationId xmlns:a16="http://schemas.microsoft.com/office/drawing/2014/main" id="{BA82D787-7E1C-4925-BA55-D3B40FAC8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583" y="1268448"/>
            <a:ext cx="8033174" cy="406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8.png" descr="image8.png">
            <a:extLst>
              <a:ext uri="{FF2B5EF4-FFF2-40B4-BE49-F238E27FC236}">
                <a16:creationId xmlns:a16="http://schemas.microsoft.com/office/drawing/2014/main" id="{C7536C84-0FDC-4B67-BD50-F82D405A0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1029" y="5332449"/>
            <a:ext cx="2290728" cy="1081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9.png" descr="image9.png">
            <a:extLst>
              <a:ext uri="{FF2B5EF4-FFF2-40B4-BE49-F238E27FC236}">
                <a16:creationId xmlns:a16="http://schemas.microsoft.com/office/drawing/2014/main" id="{32047E4F-3441-4802-82DF-4AAB321E76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5992" y="5434860"/>
            <a:ext cx="2047809" cy="9650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24388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25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Kesselformel (Anwendung I)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6910B9E-BB85-4579-B342-E77FEFF02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873" y="2319419"/>
            <a:ext cx="3258589" cy="298426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E7205F0-B153-41AD-9995-A0AA268514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663" t="17750" r="49782" b="36931"/>
          <a:stretch/>
        </p:blipFill>
        <p:spPr>
          <a:xfrm>
            <a:off x="6018244" y="1884783"/>
            <a:ext cx="3083028" cy="390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17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26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Kesselformel (Anwendung II)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3446BBD-4D27-45CB-B89B-3EB7BF6C6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425" y="1633451"/>
            <a:ext cx="7111037" cy="40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27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27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Kesselformel (Anwendung III)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E63290D-7671-4289-8205-0F9CFE640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528" y="1797753"/>
            <a:ext cx="7976781" cy="397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402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Zusammenfassung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1. Teil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28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C1EC2FF3-3904-4CD7-973A-06B2A4FEC8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9628237"/>
              </p:ext>
            </p:extLst>
          </p:nvPr>
        </p:nvGraphicFramePr>
        <p:xfrm>
          <a:off x="3618640" y="1169620"/>
          <a:ext cx="775454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4A87DB4B-3FE6-E5D7-7574-06F7FC9615C2}"/>
              </a:ext>
            </a:extLst>
          </p:cNvPr>
          <p:cNvSpPr txBox="1"/>
          <p:nvPr/>
        </p:nvSpPr>
        <p:spPr>
          <a:xfrm>
            <a:off x="797405" y="6313960"/>
            <a:ext cx="173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de.wikipedia.org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4C99D2A-177B-AF28-92D3-19B1757682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181" y="998622"/>
            <a:ext cx="3118807" cy="531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1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18204D-F515-4C44-95E9-0E65785FB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8D83F4F-1159-4D4E-9A73-1E75C6777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B249531-A574-4E3F-AABB-0BC0D9AE5F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7E96C9C-654A-4D37-84F0-B4B9996A14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C541381-2ABF-4AB1-B3E5-34233C076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AC0B7CD-0E97-4C12-A6AA-432646E1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0CEBDB0-6C2F-4F2F-BD90-E9E52D5B87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AD50635-4978-4041-9F41-CD4A06B90A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050BB9F-5337-435C-A18B-B5CB2B6290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92CE1F6-72F7-45B8-86E2-04842F42D0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E162563-6446-43A7-B437-EF0C862BEF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1DC6C3E-4854-40B1-B907-F01A6CDBD9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69D6D3F-641A-43B0-943C-5B8622F26C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0402E58-10AA-4B81-9FE2-527C620BC9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GB">
                <a:solidFill>
                  <a:schemeClr val="bg1"/>
                </a:solidFill>
              </a:rPr>
              <a:t>FRAGEN?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6DFE924-E392-4ABA-8206-AE0038627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48" y="489204"/>
            <a:ext cx="3704910" cy="4511421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0B9C454-B8DD-4F5B-90AB-EE87B1D0F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280" y="603504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fld id="{C6E05448-C963-4910-96F2-13A1B15C893E}" type="slidenum">
              <a:rPr lang="en-GB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29</a:t>
            </a:fld>
            <a:endParaRPr lang="en-GB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648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3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979715" y="6169580"/>
            <a:ext cx="173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de.wikipedia.org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42" y="854242"/>
            <a:ext cx="3118807" cy="5315338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2E0311C7-0D5C-4E3E-907C-F70C12EDC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Vorlesung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2 - 1. Teil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033907F-2EEA-419B-A606-7ED351CD8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66F39474-9092-0A13-F252-D6AD59624B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2472815"/>
              </p:ext>
            </p:extLst>
          </p:nvPr>
        </p:nvGraphicFramePr>
        <p:xfrm>
          <a:off x="2931819" y="1131623"/>
          <a:ext cx="911113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25586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18204D-F515-4C44-95E9-0E65785FB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D83F4F-1159-4D4E-9A73-1E75C6777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249531-A574-4E3F-AABB-0BC0D9AE5F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7E96C9C-654A-4D37-84F0-B4B9996A14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541381-2ABF-4AB1-B3E5-34233C076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C0B7CD-0E97-4C12-A6AA-432646E1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0CEBDB0-6C2F-4F2F-BD90-E9E52D5B87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2CE1F6-72F7-45B8-86E2-04842F42D0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61CA2E2-6BAF-4396-B8B8-D5F3C25D9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9CA44C-F0DC-4263-8960-F5CCB85C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4EAE6F-DB8C-46BB-9474-26F0E4D79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53E405-BCFC-90C6-0B87-93487F2B7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C1B7ACD-2E4E-0CFB-B5BC-D31F64561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9A2F423-8688-6C2B-2C34-EBFA886C86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GB" dirty="0" err="1">
                <a:solidFill>
                  <a:schemeClr val="bg1"/>
                </a:solidFill>
              </a:rPr>
              <a:t>Vorlesung</a:t>
            </a:r>
            <a:r>
              <a:rPr lang="en-GB" dirty="0">
                <a:solidFill>
                  <a:schemeClr val="bg1"/>
                </a:solidFill>
              </a:rPr>
              <a:t> 03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2. Teil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D4A2C43-8B3C-AE1D-1D8F-74D978291D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 lnSpcReduction="10000"/>
          </a:bodyPr>
          <a:lstStyle/>
          <a:p>
            <a:pPr algn="l"/>
            <a:r>
              <a:rPr lang="en-GB" sz="2000" dirty="0" err="1">
                <a:solidFill>
                  <a:schemeClr val="bg1"/>
                </a:solidFill>
              </a:rPr>
              <a:t>Funktionselemente</a:t>
            </a:r>
            <a:r>
              <a:rPr lang="en-GB" sz="2000" dirty="0">
                <a:solidFill>
                  <a:schemeClr val="bg1"/>
                </a:solidFill>
              </a:rPr>
              <a:t>: </a:t>
            </a:r>
            <a:r>
              <a:rPr lang="en-GB" sz="2000" dirty="0" err="1">
                <a:solidFill>
                  <a:schemeClr val="bg1"/>
                </a:solidFill>
              </a:rPr>
              <a:t>Klappen</a:t>
            </a:r>
            <a:r>
              <a:rPr lang="en-GB" sz="2000" dirty="0">
                <a:solidFill>
                  <a:schemeClr val="bg1"/>
                </a:solidFill>
              </a:rPr>
              <a:t>, </a:t>
            </a:r>
            <a:r>
              <a:rPr lang="en-GB" sz="2000" dirty="0" err="1">
                <a:solidFill>
                  <a:schemeClr val="bg1"/>
                </a:solidFill>
              </a:rPr>
              <a:t>Gefäße</a:t>
            </a:r>
            <a:r>
              <a:rPr lang="en-GB" sz="2000" dirty="0">
                <a:solidFill>
                  <a:schemeClr val="bg1"/>
                </a:solidFill>
              </a:rPr>
              <a:t>,  </a:t>
            </a:r>
          </a:p>
          <a:p>
            <a:pPr algn="l"/>
            <a:r>
              <a:rPr lang="en-GB" sz="2000" dirty="0" err="1">
                <a:solidFill>
                  <a:schemeClr val="bg1"/>
                </a:solidFill>
              </a:rPr>
              <a:t>Gefäßaufbau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GB" sz="2000" dirty="0">
                <a:solidFill>
                  <a:schemeClr val="bg1"/>
                </a:solidFill>
              </a:rPr>
              <a:t>30.04.2025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BD64318-534D-9F62-75F0-857CB2437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8AFC7BD-3FAB-2A2D-9960-3D6D2AD46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C564898-CB1D-72E7-3AD6-5C89F8C5F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48" y="489204"/>
            <a:ext cx="3704910" cy="4511421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48989C3-4DFC-EAC8-2B35-48534290E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280" y="603504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fld id="{C6E05448-C963-4910-96F2-13A1B15C893E}" type="slidenum">
              <a:rPr lang="en-GB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30</a:t>
            </a:fld>
            <a:endParaRPr lang="en-GB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8997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31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Grundbegriffe (Wiederholung)</a:t>
            </a:r>
          </a:p>
        </p:txBody>
      </p:sp>
      <p:graphicFrame>
        <p:nvGraphicFramePr>
          <p:cNvPr id="3" name="Tabelle 7">
            <a:extLst>
              <a:ext uri="{FF2B5EF4-FFF2-40B4-BE49-F238E27FC236}">
                <a16:creationId xmlns:a16="http://schemas.microsoft.com/office/drawing/2014/main" id="{60557CB1-FF5C-401F-8E25-6FEF392F40B3}"/>
              </a:ext>
            </a:extLst>
          </p:cNvPr>
          <p:cNvGraphicFramePr>
            <a:graphicFrameLocks noGrp="1"/>
          </p:cNvGraphicFramePr>
          <p:nvPr/>
        </p:nvGraphicFramePr>
        <p:xfrm>
          <a:off x="433128" y="1325563"/>
          <a:ext cx="7223716" cy="397941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271329">
                  <a:extLst>
                    <a:ext uri="{9D8B030D-6E8A-4147-A177-3AD203B41FA5}">
                      <a16:colId xmlns:a16="http://schemas.microsoft.com/office/drawing/2014/main" val="1469346026"/>
                    </a:ext>
                  </a:extLst>
                </a:gridCol>
                <a:gridCol w="4952387">
                  <a:extLst>
                    <a:ext uri="{9D8B030D-6E8A-4147-A177-3AD203B41FA5}">
                      <a16:colId xmlns:a16="http://schemas.microsoft.com/office/drawing/2014/main" val="16392848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b="0">
                          <a:latin typeface="+mn-lt"/>
                          <a:ea typeface="Times New Roman" panose="02020603050405020304" pitchFamily="18" charset="0"/>
                        </a:rPr>
                        <a:t>Systole</a:t>
                      </a:r>
                      <a:endParaRPr lang="de-DE" b="0">
                        <a:latin typeface="+mn-lt"/>
                      </a:endParaRPr>
                    </a:p>
                  </a:txBody>
                  <a:tcPr marB="1800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0">
                          <a:latin typeface="+mn-lt"/>
                          <a:ea typeface="Times New Roman" panose="02020603050405020304" pitchFamily="18" charset="0"/>
                        </a:rPr>
                        <a:t>Austreibungsphase, Kontraktion der Herzmuskel</a:t>
                      </a:r>
                      <a:endParaRPr lang="de-DE" sz="1100" b="0"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B="180000" anchor="ctr"/>
                </a:tc>
                <a:extLst>
                  <a:ext uri="{0D108BD9-81ED-4DB2-BD59-A6C34878D82A}">
                    <a16:rowId xmlns:a16="http://schemas.microsoft.com/office/drawing/2014/main" val="3788929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b="0">
                          <a:latin typeface="+mn-lt"/>
                          <a:ea typeface="Times New Roman" panose="02020603050405020304" pitchFamily="18" charset="0"/>
                        </a:rPr>
                        <a:t>Diastole</a:t>
                      </a:r>
                      <a:endParaRPr lang="de-DE" b="0">
                        <a:latin typeface="+mn-lt"/>
                      </a:endParaRPr>
                    </a:p>
                  </a:txBody>
                  <a:tcPr marB="1800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0">
                          <a:latin typeface="+mn-lt"/>
                          <a:ea typeface="Times New Roman" panose="02020603050405020304" pitchFamily="18" charset="0"/>
                        </a:rPr>
                        <a:t>Füllungsphase, Muskelerschlaffung</a:t>
                      </a:r>
                      <a:endParaRPr lang="de-DE" sz="1100" b="0"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B="180000" anchor="ctr"/>
                </a:tc>
                <a:extLst>
                  <a:ext uri="{0D108BD9-81ED-4DB2-BD59-A6C34878D82A}">
                    <a16:rowId xmlns:a16="http://schemas.microsoft.com/office/drawing/2014/main" val="3161960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b="0">
                          <a:latin typeface="+mn-lt"/>
                          <a:ea typeface="Times New Roman" panose="02020603050405020304" pitchFamily="18" charset="0"/>
                        </a:rPr>
                        <a:t>Schlagvolumen</a:t>
                      </a:r>
                      <a:endParaRPr lang="de-DE" b="0">
                        <a:latin typeface="+mn-lt"/>
                      </a:endParaRPr>
                    </a:p>
                  </a:txBody>
                  <a:tcPr marB="1800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b="0">
                          <a:latin typeface="+mn-lt"/>
                          <a:ea typeface="Times New Roman" panose="02020603050405020304" pitchFamily="18" charset="0"/>
                        </a:rPr>
                        <a:t>Das bei einem Herzschlag geförderte Volumen</a:t>
                      </a:r>
                      <a:endParaRPr lang="de-DE" b="0">
                        <a:latin typeface="+mn-lt"/>
                      </a:endParaRPr>
                    </a:p>
                  </a:txBody>
                  <a:tcPr marB="180000" anchor="ctr"/>
                </a:tc>
                <a:extLst>
                  <a:ext uri="{0D108BD9-81ED-4DB2-BD59-A6C34878D82A}">
                    <a16:rowId xmlns:a16="http://schemas.microsoft.com/office/drawing/2014/main" val="4284727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b="0">
                          <a:latin typeface="+mn-lt"/>
                          <a:ea typeface="Times New Roman" panose="02020603050405020304" pitchFamily="18" charset="0"/>
                        </a:rPr>
                        <a:t>Herzzeitvolumen</a:t>
                      </a:r>
                      <a:endParaRPr lang="de-DE" b="0">
                        <a:latin typeface="+mn-lt"/>
                      </a:endParaRPr>
                    </a:p>
                  </a:txBody>
                  <a:tcPr marB="1800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b="0">
                          <a:latin typeface="+mn-lt"/>
                          <a:ea typeface="Times New Roman" panose="02020603050405020304" pitchFamily="18" charset="0"/>
                        </a:rPr>
                        <a:t>Volumenstrom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b="0">
                          <a:latin typeface="+mn-lt"/>
                          <a:ea typeface="Times New Roman" panose="02020603050405020304" pitchFamily="18" charset="0"/>
                        </a:rPr>
                        <a:t>(pro Zeiteinheit geförderte Volumen des Herzens)</a:t>
                      </a:r>
                    </a:p>
                  </a:txBody>
                  <a:tcPr marB="180000" anchor="ctr"/>
                </a:tc>
                <a:extLst>
                  <a:ext uri="{0D108BD9-81ED-4DB2-BD59-A6C34878D82A}">
                    <a16:rowId xmlns:a16="http://schemas.microsoft.com/office/drawing/2014/main" val="3227124710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buNone/>
                      </a:pPr>
                      <a:r>
                        <a:rPr lang="de-DE" b="0">
                          <a:latin typeface="+mn-lt"/>
                        </a:rPr>
                        <a:t>EDV und ESV</a:t>
                      </a:r>
                    </a:p>
                  </a:txBody>
                  <a:tcPr marB="180000" anchor="ctr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buNone/>
                      </a:pPr>
                      <a:r>
                        <a:rPr lang="de-DE" b="0">
                          <a:latin typeface="+mn-lt"/>
                          <a:ea typeface="Times New Roman" panose="02020603050405020304" pitchFamily="18" charset="0"/>
                        </a:rPr>
                        <a:t>End-diastolische und End-systolische Volumen</a:t>
                      </a:r>
                    </a:p>
                  </a:txBody>
                  <a:tcPr marB="180000" anchor="ctr"/>
                </a:tc>
                <a:extLst>
                  <a:ext uri="{0D108BD9-81ED-4DB2-BD59-A6C34878D82A}">
                    <a16:rowId xmlns:a16="http://schemas.microsoft.com/office/drawing/2014/main" val="36801546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buNone/>
                      </a:pPr>
                      <a:r>
                        <a:rPr lang="de-DE" b="0">
                          <a:latin typeface="+mn-lt"/>
                        </a:rPr>
                        <a:t>EF = (EDV-ESV)/EDV</a:t>
                      </a:r>
                    </a:p>
                  </a:txBody>
                  <a:tcPr marB="180000" anchor="ctr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buNone/>
                      </a:pPr>
                      <a:r>
                        <a:rPr lang="de-DE" b="0" err="1">
                          <a:latin typeface="+mn-lt"/>
                          <a:ea typeface="Times New Roman" panose="02020603050405020304" pitchFamily="18" charset="0"/>
                        </a:rPr>
                        <a:t>Ejection</a:t>
                      </a:r>
                      <a:r>
                        <a:rPr lang="de-DE" b="0"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de-DE" b="0" err="1">
                          <a:latin typeface="+mn-lt"/>
                          <a:ea typeface="Times New Roman" panose="02020603050405020304" pitchFamily="18" charset="0"/>
                        </a:rPr>
                        <a:t>fraction</a:t>
                      </a:r>
                    </a:p>
                  </a:txBody>
                  <a:tcPr marB="180000" anchor="ctr"/>
                </a:tc>
                <a:extLst>
                  <a:ext uri="{0D108BD9-81ED-4DB2-BD59-A6C34878D82A}">
                    <a16:rowId xmlns:a16="http://schemas.microsoft.com/office/drawing/2014/main" val="2820636461"/>
                  </a:ext>
                </a:extLst>
              </a:tr>
            </a:tbl>
          </a:graphicData>
        </a:graphic>
      </p:graphicFrame>
      <p:pic>
        <p:nvPicPr>
          <p:cNvPr id="2054" name="Picture 6">
            <a:extLst>
              <a:ext uri="{FF2B5EF4-FFF2-40B4-BE49-F238E27FC236}">
                <a16:creationId xmlns:a16="http://schemas.microsoft.com/office/drawing/2014/main" id="{F4249598-24AB-491F-920C-250805880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780" y="2047240"/>
            <a:ext cx="3730112" cy="276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5284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32</a:t>
            </a:fld>
            <a:endParaRPr lang="en-GB"/>
          </a:p>
        </p:txBody>
      </p:sp>
      <p:pic>
        <p:nvPicPr>
          <p:cNvPr id="3" name="IsolatedHeart_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8830" y="303681"/>
            <a:ext cx="3487470" cy="619994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621465" y="5318020"/>
            <a:ext cx="3881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Isoliertes Schweineherz</a:t>
            </a:r>
          </a:p>
          <a:p>
            <a:r>
              <a:rPr lang="de-DE"/>
              <a:t>Labor für Biofluidmechanik - März 2020</a:t>
            </a:r>
          </a:p>
        </p:txBody>
      </p:sp>
      <p:pic>
        <p:nvPicPr>
          <p:cNvPr id="5" name="Grafik 7" descr="Ein Bild, das Text enthält.&#10;&#10;Mit sehr hoher Zuverlässigkeit generierte Beschreibung">
            <a:extLst>
              <a:ext uri="{FF2B5EF4-FFF2-40B4-BE49-F238E27FC236}">
                <a16:creationId xmlns:a16="http://schemas.microsoft.com/office/drawing/2014/main" id="{4A08D3F0-08FD-4CAE-AE79-7628B304E5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357" y="1318670"/>
            <a:ext cx="6808217" cy="4268213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Isoliertes Herz</a:t>
            </a:r>
          </a:p>
        </p:txBody>
      </p:sp>
    </p:spTree>
    <p:extLst>
      <p:ext uri="{BB962C8B-B14F-4D97-AF65-F5344CB8AC3E}">
        <p14:creationId xmlns:p14="http://schemas.microsoft.com/office/powerpoint/2010/main" val="91647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EBDC376-7662-4146-8B06-94719C032E56}" type="slidenum">
              <a:rPr lang="de-DE" smtClean="0"/>
              <a:t>33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Herzklappen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47" y="1466055"/>
            <a:ext cx="5939505" cy="500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299A3FA-728D-4F1B-A1F5-5BBB6A947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5838" y="2142033"/>
            <a:ext cx="5510151" cy="344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209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34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	Trikuspidalklappe</a:t>
            </a:r>
          </a:p>
        </p:txBody>
      </p:sp>
      <p:pic>
        <p:nvPicPr>
          <p:cNvPr id="4098" name="Picture 2" descr="Chordae tendineae – Wikipedia">
            <a:extLst>
              <a:ext uri="{FF2B5EF4-FFF2-40B4-BE49-F238E27FC236}">
                <a16:creationId xmlns:a16="http://schemas.microsoft.com/office/drawing/2014/main" id="{105644A3-8E48-44B8-BB49-E27FC7D35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831" y="2678082"/>
            <a:ext cx="2855202" cy="214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itralklappenstenose und Mitralinsuffizienz">
            <a:extLst>
              <a:ext uri="{FF2B5EF4-FFF2-40B4-BE49-F238E27FC236}">
                <a16:creationId xmlns:a16="http://schemas.microsoft.com/office/drawing/2014/main" id="{5E9C97D4-8F10-4FB4-8713-743E21641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r="56663" b="13854"/>
          <a:stretch/>
        </p:blipFill>
        <p:spPr bwMode="auto">
          <a:xfrm>
            <a:off x="2919278" y="1612048"/>
            <a:ext cx="2894066" cy="427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4F4A5A0-24AF-41B0-A0BF-E39E03792335}"/>
              </a:ext>
            </a:extLst>
          </p:cNvPr>
          <p:cNvSpPr txBox="1"/>
          <p:nvPr/>
        </p:nvSpPr>
        <p:spPr>
          <a:xfrm>
            <a:off x="1066656" y="3109083"/>
            <a:ext cx="1852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Rechter Vorhof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E76FB86-9B0F-416E-B3AF-6F6E26CDBBB5}"/>
              </a:ext>
            </a:extLst>
          </p:cNvPr>
          <p:cNvSpPr txBox="1"/>
          <p:nvPr/>
        </p:nvSpPr>
        <p:spPr>
          <a:xfrm>
            <a:off x="1082477" y="4790724"/>
            <a:ext cx="1852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Rechter Ventrikel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74937D4-A68A-46B0-B580-3B7DA5F621B7}"/>
              </a:ext>
            </a:extLst>
          </p:cNvPr>
          <p:cNvSpPr txBox="1"/>
          <p:nvPr/>
        </p:nvSpPr>
        <p:spPr>
          <a:xfrm>
            <a:off x="8129578" y="5054685"/>
            <a:ext cx="1852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Sehnenfäden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394D1A4-453D-4156-B8AF-B96D4F3C84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045" y="61080"/>
            <a:ext cx="649309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0603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35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	</a:t>
            </a:r>
            <a:r>
              <a:rPr lang="de-DE" err="1"/>
              <a:t>Pulmonalklappe</a:t>
            </a:r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05E3358-93A2-4C8A-BBA2-7822C5A09F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879" y="86781"/>
            <a:ext cx="547903" cy="576000"/>
          </a:xfrm>
          <a:prstGeom prst="rect">
            <a:avLst/>
          </a:prstGeom>
        </p:spPr>
      </p:pic>
      <p:pic>
        <p:nvPicPr>
          <p:cNvPr id="1026" name="Picture 2" descr="Tetralogy of Fallot: Management of the Pulmonary Valve | SpringerLink">
            <a:extLst>
              <a:ext uri="{FF2B5EF4-FFF2-40B4-BE49-F238E27FC236}">
                <a16:creationId xmlns:a16="http://schemas.microsoft.com/office/drawing/2014/main" id="{C7FCC226-5AAB-4E76-AD36-1AE91C8C8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120" y="1055903"/>
            <a:ext cx="5024120" cy="530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9105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EBDC376-7662-4146-8B06-94719C032E56}" type="slidenum">
              <a:rPr lang="de-DE" smtClean="0"/>
              <a:t>36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	Mitralklappe</a:t>
            </a:r>
          </a:p>
        </p:txBody>
      </p:sp>
      <p:pic>
        <p:nvPicPr>
          <p:cNvPr id="3074" name="Picture 2" descr="Mitralklappenstenose und Mitralinsuffizienz">
            <a:extLst>
              <a:ext uri="{FF2B5EF4-FFF2-40B4-BE49-F238E27FC236}">
                <a16:creationId xmlns:a16="http://schemas.microsoft.com/office/drawing/2014/main" id="{FCF72E6E-7175-44C5-994D-AB6CDD0E5F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6"/>
          <a:stretch/>
        </p:blipFill>
        <p:spPr bwMode="auto">
          <a:xfrm>
            <a:off x="2864604" y="861354"/>
            <a:ext cx="6462792" cy="567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6E27286-22D2-4A89-A955-4D531DD1D4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787" y="77409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266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37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	 Aortenklappe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58590FB-51B7-4D17-A584-4A39DA313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333" y="77409"/>
            <a:ext cx="597429" cy="612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E2CDDB0-F48F-4E12-9C1A-17152BE63A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593"/>
          <a:stretch/>
        </p:blipFill>
        <p:spPr>
          <a:xfrm>
            <a:off x="5828728" y="2123440"/>
            <a:ext cx="5220429" cy="264589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F62BB46-492E-41BF-87EC-A2349D70DA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5616" y="1040774"/>
            <a:ext cx="3493024" cy="520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636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38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Gefäßsystem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88720" y="115501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31" y="2125400"/>
            <a:ext cx="4881179" cy="293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-857125" y="5857167"/>
            <a:ext cx="736299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Dimensionen des Gefäßsystems eines 13 kg schweren Hundes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22CE306-A637-4E52-A332-F0E1D68E7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4878" y="5853293"/>
            <a:ext cx="450088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Dimensionen des Gefäßsystems beim Menschen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5938345" y="964197"/>
            <a:ext cx="5277413" cy="4786945"/>
            <a:chOff x="5938345" y="964197"/>
            <a:chExt cx="5277413" cy="4786945"/>
          </a:xfrm>
        </p:grpSpPr>
        <p:pic>
          <p:nvPicPr>
            <p:cNvPr id="13" name="Picture 2" descr="Ähnliches Foto">
              <a:extLst>
                <a:ext uri="{FF2B5EF4-FFF2-40B4-BE49-F238E27FC236}">
                  <a16:creationId xmlns:a16="http://schemas.microsoft.com/office/drawing/2014/main" id="{61C87AD5-FF82-4324-A1DA-DB906447CB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107"/>
            <a:stretch/>
          </p:blipFill>
          <p:spPr bwMode="auto">
            <a:xfrm>
              <a:off x="5938345" y="964197"/>
              <a:ext cx="5277413" cy="4786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hteck 3"/>
            <p:cNvSpPr/>
            <p:nvPr/>
          </p:nvSpPr>
          <p:spPr>
            <a:xfrm>
              <a:off x="8737600" y="3657600"/>
              <a:ext cx="647700" cy="1806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0,001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53277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39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Gefäßsystem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88720" y="115501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-1417219" y="304304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de-DE">
                <a:ea typeface="Times New Roman" panose="02020603050405020304" pitchFamily="18" charset="0"/>
              </a:rPr>
              <a:t>Widerstand in den einzelnen Bereichen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B7B1532-F180-4501-8446-F05A0AE11A9B}"/>
              </a:ext>
            </a:extLst>
          </p:cNvPr>
          <p:cNvGrpSpPr/>
          <p:nvPr/>
        </p:nvGrpSpPr>
        <p:grpSpPr>
          <a:xfrm>
            <a:off x="5649537" y="1249571"/>
            <a:ext cx="4340454" cy="5131251"/>
            <a:chOff x="7695356" y="1453093"/>
            <a:chExt cx="3451616" cy="4399279"/>
          </a:xfrm>
        </p:grpSpPr>
        <p:pic>
          <p:nvPicPr>
            <p:cNvPr id="10" name="Picture 2" descr="Ähnliches Foto">
              <a:extLst>
                <a:ext uri="{FF2B5EF4-FFF2-40B4-BE49-F238E27FC236}">
                  <a16:creationId xmlns:a16="http://schemas.microsoft.com/office/drawing/2014/main" id="{19D67377-A385-46D9-B106-58982957D0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21" r="419" b="65076"/>
            <a:stretch/>
          </p:blipFill>
          <p:spPr bwMode="auto">
            <a:xfrm rot="5400000">
              <a:off x="7784652" y="2490052"/>
              <a:ext cx="4399279" cy="2325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794D24AE-5B3F-4FC1-94C3-2B122F5004D1}"/>
                </a:ext>
              </a:extLst>
            </p:cNvPr>
            <p:cNvSpPr/>
            <p:nvPr/>
          </p:nvSpPr>
          <p:spPr>
            <a:xfrm>
              <a:off x="7794525" y="1479226"/>
              <a:ext cx="466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>
                  <a:ea typeface="Times New Roman" panose="02020603050405020304" pitchFamily="18" charset="0"/>
                </a:rPr>
                <a:t>4%</a:t>
              </a:r>
              <a:endParaRPr lang="de-DE"/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2DB2E1EC-ECE8-487B-8255-7A326B6CB9E8}"/>
                </a:ext>
              </a:extLst>
            </p:cNvPr>
            <p:cNvSpPr/>
            <p:nvPr/>
          </p:nvSpPr>
          <p:spPr>
            <a:xfrm>
              <a:off x="7709565" y="2322039"/>
              <a:ext cx="63671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>
                  <a:ea typeface="Times New Roman" panose="02020603050405020304" pitchFamily="18" charset="0"/>
                </a:rPr>
                <a:t>21 %</a:t>
              </a:r>
              <a:endParaRPr lang="de-DE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2788E12D-AFEA-4A91-B88A-78525F4C2EE4}"/>
                </a:ext>
              </a:extLst>
            </p:cNvPr>
            <p:cNvSpPr/>
            <p:nvPr/>
          </p:nvSpPr>
          <p:spPr>
            <a:xfrm>
              <a:off x="7709564" y="3270466"/>
              <a:ext cx="6367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>
                  <a:ea typeface="Times New Roman" panose="02020603050405020304" pitchFamily="18" charset="0"/>
                </a:rPr>
                <a:t>68 %</a:t>
              </a:r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4F6EEB2-9D00-41F8-86F2-047E6EC154C7}"/>
                </a:ext>
              </a:extLst>
            </p:cNvPr>
            <p:cNvSpPr/>
            <p:nvPr/>
          </p:nvSpPr>
          <p:spPr>
            <a:xfrm>
              <a:off x="7695356" y="4469348"/>
              <a:ext cx="5196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spcAft>
                  <a:spcPts val="0"/>
                </a:spcAft>
              </a:pPr>
              <a:r>
                <a:rPr lang="de-DE">
                  <a:ea typeface="Times New Roman" panose="02020603050405020304" pitchFamily="18" charset="0"/>
                </a:rPr>
                <a:t>7 %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9509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624D5-EC4E-467C-56B3-7675B8FE0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B43ED53-41F8-5FCD-3F3F-2F5D1C4CF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4</a:t>
            </a:fld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DA26912-6E49-8083-AA8E-6E1D56365843}"/>
              </a:ext>
            </a:extLst>
          </p:cNvPr>
          <p:cNvSpPr txBox="1"/>
          <p:nvPr/>
        </p:nvSpPr>
        <p:spPr>
          <a:xfrm>
            <a:off x="979715" y="6169580"/>
            <a:ext cx="173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de.wikipedia.org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67D51A5-29C5-4321-0CF2-2783ADED57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06" y="854242"/>
            <a:ext cx="3118807" cy="5315338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50CFA19B-D97A-BD1C-7CDE-02EA11C0B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Vorlesung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 – 2. Teil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703FD33-5B29-2FA1-C4AA-602656085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84607F33-D31E-4FD6-2D15-4A4BD1733AC2}"/>
              </a:ext>
            </a:extLst>
          </p:cNvPr>
          <p:cNvGraphicFramePr/>
          <p:nvPr/>
        </p:nvGraphicFramePr>
        <p:xfrm>
          <a:off x="2990970" y="935579"/>
          <a:ext cx="858233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42335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E18204D-F515-4C44-95E9-0E65785FB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8D83F4F-1159-4D4E-9A73-1E75C6777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B249531-A574-4E3F-AABB-0BC0D9AE5F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7E96C9C-654A-4D37-84F0-B4B9996A14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C541381-2ABF-4AB1-B3E5-34233C076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AC0B7CD-0E97-4C12-A6AA-432646E1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0CEBDB0-6C2F-4F2F-BD90-E9E52D5B87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92CE1F6-72F7-45B8-86E2-04842F42D0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61CA2E2-6BAF-4396-B8B8-D5F3C25D9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40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Gefäßsystem - Haltbarkeit versus Diffusion</a:t>
            </a:r>
          </a:p>
        </p:txBody>
      </p:sp>
      <p:pic>
        <p:nvPicPr>
          <p:cNvPr id="9" name="Picture 4" descr="https://www.thoughtco.com/thmb/SAvfNHn_ZC7rCjD7HDEQK4Lzqcg=/4368x2457/smart/filters:no_upscale()/capillary-with-red-blood-cells-in-single-file--endothelium--human-scalp-400x-139802607-5ac13f82c5542e003780f589.jp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817" y="1785022"/>
            <a:ext cx="7309987" cy="411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9229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elle 13"/>
          <p:cNvGraphicFramePr>
            <a:graphicFrameLocks noGrp="1"/>
          </p:cNvGraphicFramePr>
          <p:nvPr/>
        </p:nvGraphicFramePr>
        <p:xfrm>
          <a:off x="8812398" y="1517178"/>
          <a:ext cx="2180493" cy="17526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180493">
                  <a:extLst>
                    <a:ext uri="{9D8B030D-6E8A-4147-A177-3AD203B41FA5}">
                      <a16:colId xmlns:a16="http://schemas.microsoft.com/office/drawing/2014/main" val="22611399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964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466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096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/>
                        <a:t>50.000 Stunden</a:t>
                      </a:r>
                      <a:r>
                        <a:rPr lang="de-DE" baseline="0"/>
                        <a:t> </a:t>
                      </a:r>
                    </a:p>
                    <a:p>
                      <a:r>
                        <a:rPr lang="de-DE" baseline="0"/>
                        <a:t>~ 6 Jahre</a:t>
                      </a:r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763336"/>
                  </a:ext>
                </a:extLst>
              </a:tr>
            </a:tbl>
          </a:graphicData>
        </a:graphic>
      </p:graphicFrame>
      <p:graphicFrame>
        <p:nvGraphicFramePr>
          <p:cNvPr id="13" name="Tabelle 12"/>
          <p:cNvGraphicFramePr>
            <a:graphicFrameLocks noGrp="1"/>
          </p:cNvGraphicFramePr>
          <p:nvPr/>
        </p:nvGraphicFramePr>
        <p:xfrm>
          <a:off x="8812401" y="1513449"/>
          <a:ext cx="2180493" cy="11125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180493">
                  <a:extLst>
                    <a:ext uri="{9D8B030D-6E8A-4147-A177-3AD203B41FA5}">
                      <a16:colId xmlns:a16="http://schemas.microsoft.com/office/drawing/2014/main" val="22611399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964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466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/>
                        <a:t>5 bis 10 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096314"/>
                  </a:ext>
                </a:extLst>
              </a:tr>
            </a:tbl>
          </a:graphicData>
        </a:graphic>
      </p:graphicFrame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41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Gefäßsystem - Strömung in kleinen Gefäßen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/>
        </p:nvGraphicFramePr>
        <p:xfrm>
          <a:off x="834015" y="1517178"/>
          <a:ext cx="7978390" cy="17526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7978390">
                  <a:extLst>
                    <a:ext uri="{9D8B030D-6E8A-4147-A177-3AD203B41FA5}">
                      <a16:colId xmlns:a16="http://schemas.microsoft.com/office/drawing/2014/main" val="26505172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b="0"/>
                        <a:t>Strömungsgeschwindigkeit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8396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/>
                        <a:t>Gesamtlänge der Gefäße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2082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/>
                        <a:t>Durchmesser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787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/>
                        <a:t>Wie lange benötigt 1 ml Blut durch eine Kapillare mit Durchmesser 8</a:t>
                      </a:r>
                      <a:r>
                        <a:rPr lang="de-DE" baseline="0"/>
                        <a:t> </a:t>
                      </a:r>
                      <a:r>
                        <a:rPr lang="de-DE"/>
                        <a:t>µm? </a:t>
                      </a:r>
                    </a:p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578194"/>
                  </a:ext>
                </a:extLst>
              </a:tr>
            </a:tbl>
          </a:graphicData>
        </a:graphic>
      </p:graphicFrame>
      <p:pic>
        <p:nvPicPr>
          <p:cNvPr id="3074" name="Picture 2" descr="1794781_10152926514908268_6845016137634346824_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24" y="3842643"/>
            <a:ext cx="4607344" cy="240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thoughtco.com/thmb/SAvfNHn_ZC7rCjD7HDEQK4Lzqcg=/4368x2457/smart/filters:no_upscale()/capillary-with-red-blood-cells-in-single-file--endothelium--human-scalp-400x-139802607-5ac13f82c5542e003780f589.jp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217" y="3825631"/>
            <a:ext cx="4342765" cy="244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elle 11"/>
          <p:cNvGraphicFramePr>
            <a:graphicFrameLocks noGrp="1"/>
          </p:cNvGraphicFramePr>
          <p:nvPr/>
        </p:nvGraphicFramePr>
        <p:xfrm>
          <a:off x="8812404" y="1517178"/>
          <a:ext cx="2180493" cy="74168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180493">
                  <a:extLst>
                    <a:ext uri="{9D8B030D-6E8A-4147-A177-3AD203B41FA5}">
                      <a16:colId xmlns:a16="http://schemas.microsoft.com/office/drawing/2014/main" val="22611399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964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/>
                        <a:t>5.000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466291"/>
                  </a:ext>
                </a:extLst>
              </a:tr>
            </a:tbl>
          </a:graphicData>
        </a:graphic>
      </p:graphicFrame>
      <p:graphicFrame>
        <p:nvGraphicFramePr>
          <p:cNvPr id="8" name="Tabelle 7"/>
          <p:cNvGraphicFramePr>
            <a:graphicFrameLocks noGrp="1"/>
          </p:cNvGraphicFramePr>
          <p:nvPr/>
        </p:nvGraphicFramePr>
        <p:xfrm>
          <a:off x="8812395" y="1519362"/>
          <a:ext cx="2180493" cy="3708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180493">
                  <a:extLst>
                    <a:ext uri="{9D8B030D-6E8A-4147-A177-3AD203B41FA5}">
                      <a16:colId xmlns:a16="http://schemas.microsoft.com/office/drawing/2014/main" val="22611399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b="0"/>
                        <a:t>v = 0,1 mm/s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9649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452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42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Gefäßsystem - Strömung in kleinen Gefäßen</a:t>
            </a:r>
          </a:p>
        </p:txBody>
      </p:sp>
      <p:sp>
        <p:nvSpPr>
          <p:cNvPr id="3" name="Rechteck 2"/>
          <p:cNvSpPr/>
          <p:nvPr/>
        </p:nvSpPr>
        <p:spPr>
          <a:xfrm>
            <a:off x="1296237" y="5570045"/>
            <a:ext cx="106613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>
                <a:latin typeface="Times New Roman" panose="02020603050405020304" pitchFamily="18" charset="0"/>
                <a:ea typeface="Times New Roman" panose="02020603050405020304" pitchFamily="18" charset="0"/>
              </a:rPr>
              <a:t>Schematische Darstellung der terminalen Strombahn. </a:t>
            </a:r>
          </a:p>
          <a:p>
            <a:pPr>
              <a:spcAft>
                <a:spcPts val="0"/>
              </a:spcAft>
            </a:pPr>
            <a:r>
              <a:rPr lang="de-DE" err="1">
                <a:latin typeface="Times New Roman" panose="02020603050405020304" pitchFamily="18" charset="0"/>
                <a:ea typeface="Times New Roman" panose="02020603050405020304" pitchFamily="18" charset="0"/>
              </a:rPr>
              <a:t>Postkapilläre</a:t>
            </a:r>
            <a:r>
              <a:rPr lang="de-DE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err="1">
                <a:latin typeface="Times New Roman" panose="02020603050405020304" pitchFamily="18" charset="0"/>
                <a:ea typeface="Times New Roman" panose="02020603050405020304" pitchFamily="18" charset="0"/>
              </a:rPr>
              <a:t>Venolen</a:t>
            </a:r>
            <a:r>
              <a:rPr lang="de-DE">
                <a:latin typeface="Times New Roman" panose="02020603050405020304" pitchFamily="18" charset="0"/>
                <a:ea typeface="Times New Roman" panose="02020603050405020304" pitchFamily="18" charset="0"/>
              </a:rPr>
              <a:t> (entstehen aus dem Zusammenfluss mehrerer venöser Kapillaren) sind nicht berücksichtigt.</a:t>
            </a:r>
          </a:p>
          <a:p>
            <a:pPr>
              <a:spcAft>
                <a:spcPts val="0"/>
              </a:spcAft>
            </a:pPr>
            <a:r>
              <a:rPr lang="de-DE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de-DE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98" name="Picture 2" descr="SKRIPT. Strömungsmechanik in der Medizin Biofluidmechanik. für die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974" y="1138857"/>
            <a:ext cx="6375108" cy="410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5723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43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Gefäßsystem - Strömung in kleinen Gefäßen, </a:t>
            </a:r>
            <a:r>
              <a:rPr lang="de-DE" err="1"/>
              <a:t>Fåhraeus</a:t>
            </a:r>
            <a:r>
              <a:rPr lang="de-DE"/>
              <a:t>-Lindqvist-Effekt</a:t>
            </a:r>
          </a:p>
          <a:p>
            <a:endParaRPr lang="de-DE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857499" y="1867375"/>
            <a:ext cx="1467884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0771" y="1325563"/>
            <a:ext cx="4739554" cy="519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414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44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Gefäßaufbau 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857499" y="1867375"/>
            <a:ext cx="1467884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5122" name="Picture 2" descr="Aufbau der Mikrogefäße - via medici: leichter lernen - mehr versteh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69" y="2008271"/>
            <a:ext cx="4813860" cy="324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/>
          <a:srcRect l="42000"/>
          <a:stretch/>
        </p:blipFill>
        <p:spPr>
          <a:xfrm>
            <a:off x="6111347" y="1325563"/>
            <a:ext cx="5337951" cy="454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687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45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Gefäßaufbau 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857499" y="1867375"/>
            <a:ext cx="1467884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aphicFrame>
        <p:nvGraphicFramePr>
          <p:cNvPr id="3" name="Tabelle 2"/>
          <p:cNvGraphicFramePr>
            <a:graphicFrameLocks noGrp="1"/>
          </p:cNvGraphicFramePr>
          <p:nvPr/>
        </p:nvGraphicFramePr>
        <p:xfrm>
          <a:off x="1537856" y="883230"/>
          <a:ext cx="9133610" cy="48516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96578">
                  <a:extLst>
                    <a:ext uri="{9D8B030D-6E8A-4147-A177-3AD203B41FA5}">
                      <a16:colId xmlns:a16="http://schemas.microsoft.com/office/drawing/2014/main" val="3065694415"/>
                    </a:ext>
                  </a:extLst>
                </a:gridCol>
                <a:gridCol w="3964887">
                  <a:extLst>
                    <a:ext uri="{9D8B030D-6E8A-4147-A177-3AD203B41FA5}">
                      <a16:colId xmlns:a16="http://schemas.microsoft.com/office/drawing/2014/main" val="3924260387"/>
                    </a:ext>
                  </a:extLst>
                </a:gridCol>
                <a:gridCol w="3172145">
                  <a:extLst>
                    <a:ext uri="{9D8B030D-6E8A-4147-A177-3AD203B41FA5}">
                      <a16:colId xmlns:a16="http://schemas.microsoft.com/office/drawing/2014/main" val="2285492145"/>
                    </a:ext>
                  </a:extLst>
                </a:gridCol>
              </a:tblGrid>
              <a:tr h="7464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Substanz</a:t>
                      </a:r>
                      <a:endParaRPr lang="de-DE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Young Modul</a:t>
                      </a:r>
                      <a:endParaRPr lang="de-DE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(N/m</a:t>
                      </a:r>
                      <a:r>
                        <a:rPr lang="en-GB" sz="1400">
                          <a:effectLst/>
                        </a:rPr>
                        <a:t>2</a:t>
                      </a:r>
                      <a:r>
                        <a:rPr lang="en-GB" sz="1800">
                          <a:effectLst/>
                        </a:rPr>
                        <a:t>; 100% Dehnung)</a:t>
                      </a:r>
                      <a:endParaRPr lang="de-DE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maximale Dehnung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(%)</a:t>
                      </a:r>
                      <a:endParaRPr lang="de-DE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0315716"/>
                  </a:ext>
                </a:extLst>
              </a:tr>
              <a:tr h="37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Kautschuk</a:t>
                      </a:r>
                      <a:endParaRPr lang="de-DE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4 x 10</a:t>
                      </a:r>
                      <a:r>
                        <a:rPr lang="de-DE" sz="1400">
                          <a:effectLst/>
                        </a:rPr>
                        <a:t>6</a:t>
                      </a:r>
                      <a:endParaRPr lang="de-DE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600</a:t>
                      </a:r>
                      <a:endParaRPr lang="de-DE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30199546"/>
                  </a:ext>
                </a:extLst>
              </a:tr>
              <a:tr h="11196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Holz: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     Weide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     Eiche</a:t>
                      </a:r>
                      <a:endParaRPr lang="de-DE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5 x 10</a:t>
                      </a:r>
                      <a:r>
                        <a:rPr lang="de-DE" sz="1400">
                          <a:effectLst/>
                        </a:rPr>
                        <a:t>9</a:t>
                      </a:r>
                      <a:endParaRPr lang="de-DE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1 x 10</a:t>
                      </a:r>
                      <a:r>
                        <a:rPr lang="de-DE" sz="1400">
                          <a:effectLst/>
                        </a:rPr>
                        <a:t>10</a:t>
                      </a:r>
                      <a:endParaRPr lang="de-DE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1</a:t>
                      </a:r>
                      <a:endParaRPr lang="de-DE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29477994"/>
                  </a:ext>
                </a:extLst>
              </a:tr>
              <a:tr h="37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Stahl</a:t>
                      </a:r>
                      <a:endParaRPr lang="de-DE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2 x 10</a:t>
                      </a:r>
                      <a:r>
                        <a:rPr lang="de-DE" sz="1400">
                          <a:effectLst/>
                        </a:rPr>
                        <a:t>11</a:t>
                      </a:r>
                      <a:endParaRPr lang="de-DE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0,1</a:t>
                      </a:r>
                      <a:endParaRPr lang="de-DE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738023727"/>
                  </a:ext>
                </a:extLst>
              </a:tr>
              <a:tr h="37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Endothelium</a:t>
                      </a:r>
                      <a:endParaRPr lang="de-DE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vernachlässigbar</a:t>
                      </a:r>
                      <a:endParaRPr lang="de-DE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 </a:t>
                      </a:r>
                      <a:endParaRPr lang="de-DE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829071774"/>
                  </a:ext>
                </a:extLst>
              </a:tr>
              <a:tr h="11196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Glatte Muskeln: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     entspannt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     kontrahiert</a:t>
                      </a:r>
                      <a:endParaRPr lang="de-DE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Etwa 6 x 10</a:t>
                      </a:r>
                      <a:r>
                        <a:rPr lang="de-DE" sz="1400">
                          <a:effectLst/>
                        </a:rPr>
                        <a:t>3 </a:t>
                      </a:r>
                      <a:endParaRPr lang="de-DE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Etwa 1 x 10</a:t>
                      </a:r>
                      <a:r>
                        <a:rPr lang="de-DE" sz="1400">
                          <a:effectLst/>
                        </a:rPr>
                        <a:t>4 </a:t>
                      </a:r>
                      <a:endParaRPr lang="de-DE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300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300</a:t>
                      </a:r>
                      <a:endParaRPr lang="de-DE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75849183"/>
                  </a:ext>
                </a:extLst>
              </a:tr>
              <a:tr h="37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Elastinfaser</a:t>
                      </a:r>
                      <a:endParaRPr lang="de-DE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3 x 10</a:t>
                      </a:r>
                      <a:r>
                        <a:rPr lang="de-DE" sz="1400">
                          <a:effectLst/>
                        </a:rPr>
                        <a:t>5</a:t>
                      </a:r>
                      <a:endParaRPr lang="de-DE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&gt;100</a:t>
                      </a:r>
                      <a:endParaRPr lang="de-DE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845896547"/>
                  </a:ext>
                </a:extLst>
              </a:tr>
              <a:tr h="37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Kollagenfaser</a:t>
                      </a:r>
                      <a:endParaRPr lang="de-DE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1 x 10</a:t>
                      </a:r>
                      <a:r>
                        <a:rPr lang="de-DE" sz="1400">
                          <a:effectLst/>
                        </a:rPr>
                        <a:t>7</a:t>
                      </a:r>
                      <a:endParaRPr lang="de-DE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</a:rPr>
                        <a:t>50</a:t>
                      </a:r>
                      <a:endParaRPr lang="de-DE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185729076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90887" y="1639887"/>
            <a:ext cx="15964067" cy="79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3751578" y="5860930"/>
            <a:ext cx="4859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>
                <a:latin typeface="Times New Roman" panose="02020603050405020304" pitchFamily="18" charset="0"/>
                <a:ea typeface="Times New Roman" panose="02020603050405020304" pitchFamily="18" charset="0"/>
              </a:rPr>
              <a:t>Dehneigenschaften von verschiedenen Materialien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58154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75657"/>
            <a:ext cx="10515600" cy="592853"/>
          </a:xfrm>
        </p:spPr>
        <p:txBody>
          <a:bodyPr/>
          <a:lstStyle/>
          <a:p>
            <a:pPr marL="0" indent="0">
              <a:buNone/>
            </a:pPr>
            <a:r>
              <a:rPr lang="de-DE"/>
              <a:t>Linear elastisches Verhalten</a:t>
            </a:r>
          </a:p>
          <a:p>
            <a:pPr marL="0" indent="0">
              <a:buNone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46</a:t>
            </a:fld>
            <a:endParaRPr lang="en-GB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err="1"/>
              <a:t>Hookesches</a:t>
            </a:r>
            <a:r>
              <a:rPr lang="de-DE"/>
              <a:t> Gesetz</a:t>
            </a:r>
          </a:p>
        </p:txBody>
      </p:sp>
      <p:pic>
        <p:nvPicPr>
          <p:cNvPr id="2050" name="Picture 2" descr="https://glossar.item24.com/fileadmin/_processed_/f/9/csm_C0008_DE_39535790f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8" y="1540441"/>
            <a:ext cx="4567275" cy="323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529631" y="4989626"/>
                <a:ext cx="1506561" cy="430887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de-DE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de-DE" sz="280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631" y="4989626"/>
                <a:ext cx="1506561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440702" y="5610565"/>
            <a:ext cx="4762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E = Elastizitätsmodul [N/m</a:t>
            </a:r>
            <a:r>
              <a:rPr lang="de-DE" baseline="30000"/>
              <a:t>2</a:t>
            </a:r>
            <a:r>
              <a:rPr lang="de-DE"/>
              <a:t>]</a:t>
            </a:r>
          </a:p>
          <a:p>
            <a:r>
              <a:rPr lang="de-DE"/>
              <a:t>ε = Dehnung, relative Längenänderung</a:t>
            </a:r>
          </a:p>
          <a:p>
            <a:r>
              <a:rPr lang="de-DE"/>
              <a:t>σ = Spannung [N/m</a:t>
            </a:r>
            <a:r>
              <a:rPr lang="de-DE" baseline="30000"/>
              <a:t>2</a:t>
            </a:r>
            <a:r>
              <a:rPr lang="de-DE"/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2390526" y="4942575"/>
                <a:ext cx="821596" cy="525913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de-DE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den>
                      </m:f>
                    </m:oMath>
                  </m:oMathPara>
                </a14:m>
                <a:endParaRPr lang="de-DE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0526" y="4942575"/>
                <a:ext cx="821596" cy="5259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78C2082D-08B3-4EC6-8554-EDC1F550E7C6}"/>
              </a:ext>
            </a:extLst>
          </p:cNvPr>
          <p:cNvGrpSpPr/>
          <p:nvPr/>
        </p:nvGrpSpPr>
        <p:grpSpPr>
          <a:xfrm>
            <a:off x="6008831" y="2165519"/>
            <a:ext cx="6149830" cy="2905352"/>
            <a:chOff x="6008831" y="2165519"/>
            <a:chExt cx="6149830" cy="2905352"/>
          </a:xfrm>
        </p:grpSpPr>
        <p:cxnSp>
          <p:nvCxnSpPr>
            <p:cNvPr id="2" name="Gerade Verbindung mit Pfeil 1">
              <a:extLst>
                <a:ext uri="{FF2B5EF4-FFF2-40B4-BE49-F238E27FC236}">
                  <a16:creationId xmlns:a16="http://schemas.microsoft.com/office/drawing/2014/main" id="{8C0C52D5-648F-422F-B5FF-36F35F89AC21}"/>
                </a:ext>
              </a:extLst>
            </p:cNvPr>
            <p:cNvCxnSpPr/>
            <p:nvPr/>
          </p:nvCxnSpPr>
          <p:spPr>
            <a:xfrm flipV="1">
              <a:off x="7162799" y="4600573"/>
              <a:ext cx="3515915" cy="381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mit Pfeil 9">
              <a:extLst>
                <a:ext uri="{FF2B5EF4-FFF2-40B4-BE49-F238E27FC236}">
                  <a16:creationId xmlns:a16="http://schemas.microsoft.com/office/drawing/2014/main" id="{0FFCB670-B27C-4F02-8AEB-685A0ABB77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2798" y="2165745"/>
              <a:ext cx="3572" cy="248483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Grafik 11">
              <a:extLst>
                <a:ext uri="{FF2B5EF4-FFF2-40B4-BE49-F238E27FC236}">
                  <a16:creationId xmlns:a16="http://schemas.microsoft.com/office/drawing/2014/main" id="{19372F99-1573-452F-82E1-0E39F6FD7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95247" y="4870846"/>
              <a:ext cx="1181100" cy="200025"/>
            </a:xfrm>
            <a:prstGeom prst="rect">
              <a:avLst/>
            </a:prstGeom>
          </p:spPr>
        </p:pic>
        <p:pic>
          <p:nvPicPr>
            <p:cNvPr id="13" name="Picture 2" descr="https://glossar.item24.com/fileadmin/_processed_/f/9/csm_C0008_DE_39535790f1.png">
              <a:extLst>
                <a:ext uri="{FF2B5EF4-FFF2-40B4-BE49-F238E27FC236}">
                  <a16:creationId xmlns:a16="http://schemas.microsoft.com/office/drawing/2014/main" id="{799120D8-F91F-4A0A-8D05-8D032B9CC3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1" t="10294" r="69883" b="74265"/>
            <a:stretch/>
          </p:blipFill>
          <p:spPr bwMode="auto">
            <a:xfrm>
              <a:off x="6008831" y="2165519"/>
              <a:ext cx="1042084" cy="499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Gerade Verbindung mit Pfeil 11">
              <a:extLst>
                <a:ext uri="{FF2B5EF4-FFF2-40B4-BE49-F238E27FC236}">
                  <a16:creationId xmlns:a16="http://schemas.microsoft.com/office/drawing/2014/main" id="{E53C6889-DF0F-45A8-8783-A1AF3770904F}"/>
                </a:ext>
              </a:extLst>
            </p:cNvPr>
            <p:cNvCxnSpPr/>
            <p:nvPr/>
          </p:nvCxnSpPr>
          <p:spPr>
            <a:xfrm flipH="1">
              <a:off x="7174705" y="4442220"/>
              <a:ext cx="2476499" cy="19645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id="{11237AB0-3668-41A1-9162-E319D49DD3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50891" y="2608659"/>
              <a:ext cx="1154907" cy="2041921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6677C53B-B973-4D68-A048-C9EFB7844958}"/>
                </a:ext>
              </a:extLst>
            </p:cNvPr>
            <p:cNvSpPr txBox="1"/>
            <p:nvPr/>
          </p:nvSpPr>
          <p:spPr>
            <a:xfrm>
              <a:off x="8076009" y="4575571"/>
              <a:ext cx="2743199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de-DE">
                  <a:cs typeface="Calibri"/>
                </a:rPr>
                <a:t>50%               100%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06BCB56D-3645-4769-BB8C-0C9757ADF333}"/>
                </a:ext>
              </a:extLst>
            </p:cNvPr>
            <p:cNvSpPr/>
            <p:nvPr/>
          </p:nvSpPr>
          <p:spPr>
            <a:xfrm>
              <a:off x="8270080" y="2555080"/>
              <a:ext cx="83344" cy="833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65845A93-A47A-4158-B0F3-E7CE80B4F093}"/>
                </a:ext>
              </a:extLst>
            </p:cNvPr>
            <p:cNvSpPr/>
            <p:nvPr/>
          </p:nvSpPr>
          <p:spPr>
            <a:xfrm>
              <a:off x="9609532" y="4394594"/>
              <a:ext cx="83344" cy="833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1A7A99E6-D336-4F5B-87E8-D36B98D2B7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44938" y="2692002"/>
              <a:ext cx="4792263" cy="1946671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4028B18A-B40E-485A-B5A4-8CE09888A129}"/>
                </a:ext>
              </a:extLst>
            </p:cNvPr>
            <p:cNvSpPr txBox="1"/>
            <p:nvPr/>
          </p:nvSpPr>
          <p:spPr>
            <a:xfrm>
              <a:off x="9695259" y="4200524"/>
              <a:ext cx="1856183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de-DE">
                  <a:cs typeface="Calibri"/>
                </a:rPr>
                <a:t>Elastin (</a:t>
              </a:r>
              <a:r>
                <a:rPr lang="de-DE" err="1">
                  <a:cs typeface="Calibri"/>
                </a:rPr>
                <a:t>E</a:t>
              </a:r>
              <a:r>
                <a:rPr lang="de-DE" baseline="-25000" err="1">
                  <a:cs typeface="Calibri"/>
                </a:rPr>
                <a:t>El</a:t>
              </a:r>
              <a:r>
                <a:rPr lang="de-DE">
                  <a:cs typeface="Calibri"/>
                </a:rPr>
                <a:t>, </a:t>
              </a:r>
              <a:r>
                <a:rPr lang="de-DE" err="1">
                  <a:latin typeface="Symbol"/>
                  <a:cs typeface="Calibri"/>
                  <a:sym typeface="Symbol"/>
                </a:rPr>
                <a:t>e</a:t>
              </a:r>
              <a:r>
                <a:rPr lang="de-DE" baseline="-25000" err="1">
                  <a:cs typeface="Calibri"/>
                </a:rPr>
                <a:t>a_El</a:t>
              </a:r>
              <a:r>
                <a:rPr lang="de-DE">
                  <a:cs typeface="Calibri"/>
                </a:rPr>
                <a:t>)</a:t>
              </a: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F8D102A1-7F09-4EA0-A17A-F39FC546FCFD}"/>
                </a:ext>
              </a:extLst>
            </p:cNvPr>
            <p:cNvSpPr txBox="1"/>
            <p:nvPr/>
          </p:nvSpPr>
          <p:spPr>
            <a:xfrm>
              <a:off x="8314134" y="2372914"/>
              <a:ext cx="1552574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de-DE">
                  <a:cs typeface="Calibri"/>
                </a:rPr>
                <a:t>Kollagen</a:t>
              </a:r>
            </a:p>
            <a:p>
              <a:r>
                <a:rPr lang="de-DE" err="1">
                  <a:ea typeface="+mn-lt"/>
                  <a:cs typeface="+mn-lt"/>
                </a:rPr>
                <a:t>E</a:t>
              </a:r>
              <a:r>
                <a:rPr lang="de-DE" baseline="-25000" err="1">
                  <a:ea typeface="+mn-lt"/>
                  <a:cs typeface="+mn-lt"/>
                </a:rPr>
                <a:t>Ko</a:t>
              </a:r>
              <a:r>
                <a:rPr lang="de-DE">
                  <a:cs typeface="Calibri"/>
                </a:rPr>
                <a:t>~ 30xE</a:t>
              </a:r>
              <a:r>
                <a:rPr lang="de-DE" baseline="-25000">
                  <a:cs typeface="Calibri"/>
                </a:rPr>
                <a:t>El</a:t>
              </a:r>
            </a:p>
            <a:p>
              <a:r>
                <a:rPr lang="de-DE" err="1">
                  <a:latin typeface="Symbol"/>
                  <a:cs typeface="Calibri"/>
                  <a:sym typeface="Symbol"/>
                </a:rPr>
                <a:t>e</a:t>
              </a:r>
              <a:r>
                <a:rPr lang="de-DE" baseline="-25000" err="1">
                  <a:cs typeface="Calibri"/>
                </a:rPr>
                <a:t>a_Ko</a:t>
              </a:r>
              <a:r>
                <a:rPr lang="de-DE">
                  <a:cs typeface="Calibri"/>
                </a:rPr>
                <a:t>~</a:t>
              </a:r>
              <a:r>
                <a:rPr lang="de-DE">
                  <a:ea typeface="+mn-lt"/>
                  <a:cs typeface="+mn-lt"/>
                </a:rPr>
                <a:t> 0,5*</a:t>
              </a:r>
              <a:r>
                <a:rPr lang="de-DE" err="1">
                  <a:latin typeface="Symbol"/>
                  <a:cs typeface="Calibri"/>
                  <a:sym typeface="Symbol"/>
                </a:rPr>
                <a:t>e</a:t>
              </a:r>
              <a:r>
                <a:rPr lang="de-DE" baseline="-25000" err="1">
                  <a:cs typeface="Calibri"/>
                </a:rPr>
                <a:t>a_El</a:t>
              </a:r>
              <a:endParaRPr lang="de-DE" err="1"/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2E870A2C-6434-4C2B-B697-2EF4FC9331C8}"/>
                </a:ext>
              </a:extLst>
            </p:cNvPr>
            <p:cNvSpPr txBox="1"/>
            <p:nvPr/>
          </p:nvSpPr>
          <p:spPr>
            <a:xfrm>
              <a:off x="10737056" y="3063477"/>
              <a:ext cx="1421605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de-DE">
                  <a:cs typeface="Calibri"/>
                </a:rPr>
                <a:t>Kautschuk</a:t>
              </a:r>
            </a:p>
            <a:p>
              <a:r>
                <a:rPr lang="de-DE" err="1">
                  <a:cs typeface="Calibri"/>
                </a:rPr>
                <a:t>E</a:t>
              </a:r>
              <a:r>
                <a:rPr lang="de-DE" baseline="-25000" err="1">
                  <a:cs typeface="Calibri"/>
                </a:rPr>
                <a:t>Kt</a:t>
              </a:r>
              <a:r>
                <a:rPr lang="de-DE">
                  <a:ea typeface="+mn-lt"/>
                  <a:cs typeface="+mn-lt"/>
                </a:rPr>
                <a:t>~ 10*</a:t>
              </a:r>
              <a:r>
                <a:rPr lang="de-DE" err="1">
                  <a:ea typeface="+mn-lt"/>
                  <a:cs typeface="+mn-lt"/>
                </a:rPr>
                <a:t>E</a:t>
              </a:r>
              <a:r>
                <a:rPr lang="de-DE" baseline="-25000" err="1">
                  <a:ea typeface="+mn-lt"/>
                  <a:cs typeface="+mn-lt"/>
                </a:rPr>
                <a:t>El</a:t>
              </a:r>
            </a:p>
            <a:p>
              <a:r>
                <a:rPr lang="de-DE" err="1">
                  <a:latin typeface="Symbol"/>
                  <a:ea typeface="+mn-lt"/>
                  <a:cs typeface="+mn-lt"/>
                  <a:sym typeface="Symbol"/>
                </a:rPr>
                <a:t>e</a:t>
              </a:r>
              <a:r>
                <a:rPr lang="de-DE" baseline="-25000" err="1">
                  <a:ea typeface="+mn-lt"/>
                  <a:cs typeface="+mn-lt"/>
                </a:rPr>
                <a:t>a_Kt</a:t>
              </a:r>
              <a:r>
                <a:rPr lang="de-DE">
                  <a:ea typeface="+mn-lt"/>
                  <a:cs typeface="+mn-lt"/>
                </a:rPr>
                <a:t>~</a:t>
              </a:r>
              <a:r>
                <a:rPr lang="de-DE">
                  <a:cs typeface="Calibri"/>
                </a:rPr>
                <a:t> 6*</a:t>
              </a:r>
              <a:r>
                <a:rPr lang="de-DE" err="1">
                  <a:latin typeface="Symbol"/>
                  <a:cs typeface="Calibri"/>
                  <a:sym typeface="Symbol"/>
                </a:rPr>
                <a:t>e</a:t>
              </a:r>
              <a:r>
                <a:rPr lang="de-DE" baseline="-25000" err="1">
                  <a:latin typeface="Calibri"/>
                  <a:cs typeface="Calibri"/>
                </a:rPr>
                <a:t>a</a:t>
              </a:r>
              <a:r>
                <a:rPr lang="de-DE" baseline="-25000" err="1">
                  <a:ea typeface="+mn-lt"/>
                  <a:cs typeface="+mn-lt"/>
                </a:rPr>
                <a:t>_El</a:t>
              </a:r>
              <a:endParaRPr lang="de-DE" err="1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1768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47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Gefäßaufbau 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857499" y="1867375"/>
            <a:ext cx="1467884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8" name="Picture 4" descr="Histologie: Der Wandaufbau von Arterien und Ven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110" y="224154"/>
            <a:ext cx="4789180" cy="649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358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48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Gefäßaufbau 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857499" y="1867375"/>
            <a:ext cx="1467884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29" y="935181"/>
            <a:ext cx="5504796" cy="534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6961909" y="5231161"/>
            <a:ext cx="4925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>
                <a:latin typeface="Times New Roman" panose="02020603050405020304" pitchFamily="18" charset="0"/>
                <a:ea typeface="Times New Roman" panose="02020603050405020304" pitchFamily="18" charset="0"/>
              </a:rPr>
              <a:t>Anteile der Gefäßkomponenten in verschiedenen Gefäßen, typische Durchmesser und Wandstärke</a:t>
            </a:r>
            <a:endParaRPr lang="de-DE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9728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49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Gefäßaufbau 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857499" y="1867375"/>
            <a:ext cx="1467884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5"/>
          <a:stretch>
            <a:fillRect/>
          </a:stretch>
        </p:blipFill>
        <p:spPr bwMode="auto">
          <a:xfrm>
            <a:off x="673171" y="877328"/>
            <a:ext cx="5260038" cy="567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6656587" y="5231161"/>
            <a:ext cx="55354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>
                <a:latin typeface="Times New Roman" panose="02020603050405020304" pitchFamily="18" charset="0"/>
                <a:ea typeface="Times New Roman" panose="02020603050405020304" pitchFamily="18" charset="0"/>
              </a:rPr>
              <a:t>Volumenfluss in Arteriolen eines Kaninchenohres in Abhängigkeit vom Blutdruck mit der Muskelstimulationsfrequenz als Scharparameter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5729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5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Form und Struktur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FA97A89-FB26-44F8-87B4-BD9659599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27" y="902883"/>
            <a:ext cx="5220393" cy="5636029"/>
          </a:xfrm>
          <a:prstGeom prst="rect">
            <a:avLst/>
          </a:prstGeom>
        </p:spPr>
      </p:pic>
      <p:pic>
        <p:nvPicPr>
          <p:cNvPr id="1026" name="Picture 2" descr="A. axillaris (Anatomie) - eRef, Thieme">
            <a:extLst>
              <a:ext uri="{FF2B5EF4-FFF2-40B4-BE49-F238E27FC236}">
                <a16:creationId xmlns:a16="http://schemas.microsoft.com/office/drawing/2014/main" id="{3C2CF6DE-1FE9-49DB-A382-6D5CCF059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489" y="297711"/>
            <a:ext cx="3999466" cy="611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3959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50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Gefäßaufbau 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857499" y="1867375"/>
            <a:ext cx="1467884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3386461" y="958308"/>
            <a:ext cx="64433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/>
              <a:t>Druck-Volumen-Diagramm der menschlichen Aorta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034" y="1581645"/>
            <a:ext cx="6652261" cy="4877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5402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Zusammenfassung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2. Teil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51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C1EC2FF3-3904-4CD7-973A-06B2A4FEC8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5014429"/>
              </p:ext>
            </p:extLst>
          </p:nvPr>
        </p:nvGraphicFramePr>
        <p:xfrm>
          <a:off x="4388881" y="1131623"/>
          <a:ext cx="683010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4FDA2313-82BB-7888-5207-3849E6B7C07A}"/>
              </a:ext>
            </a:extLst>
          </p:cNvPr>
          <p:cNvSpPr txBox="1"/>
          <p:nvPr/>
        </p:nvSpPr>
        <p:spPr>
          <a:xfrm>
            <a:off x="1247098" y="6410930"/>
            <a:ext cx="173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de.wikipedia.org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67ECF6-4C78-1421-6070-ED35D33B14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89" y="1095592"/>
            <a:ext cx="3118807" cy="531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2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18204D-F515-4C44-95E9-0E65785FB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8D83F4F-1159-4D4E-9A73-1E75C6777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B249531-A574-4E3F-AABB-0BC0D9AE5F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7E96C9C-654A-4D37-84F0-B4B9996A14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C541381-2ABF-4AB1-B3E5-34233C076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AC0B7CD-0E97-4C12-A6AA-432646E1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0CEBDB0-6C2F-4F2F-BD90-E9E52D5B87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AD50635-4978-4041-9F41-CD4A06B90A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050BB9F-5337-435C-A18B-B5CB2B6290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92CE1F6-72F7-45B8-86E2-04842F42D0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E162563-6446-43A7-B437-EF0C862BEF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6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Reihen- und Parallelschaltung</a:t>
            </a:r>
          </a:p>
        </p:txBody>
      </p:sp>
      <p:pic>
        <p:nvPicPr>
          <p:cNvPr id="2050" name="Picture 2" descr="Reihenschaltung / Parallelschaltung Erklärung 1">
            <a:extLst>
              <a:ext uri="{FF2B5EF4-FFF2-40B4-BE49-F238E27FC236}">
                <a16:creationId xmlns:a16="http://schemas.microsoft.com/office/drawing/2014/main" id="{EC0D9765-C7E7-400E-944B-3E8340605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41" y="1813184"/>
            <a:ext cx="40767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ihenschaltung / Parallelschaltung Erklärung 3">
            <a:extLst>
              <a:ext uri="{FF2B5EF4-FFF2-40B4-BE49-F238E27FC236}">
                <a16:creationId xmlns:a16="http://schemas.microsoft.com/office/drawing/2014/main" id="{A3B3A7F4-C46B-4BA0-AB63-3C0380027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839" y="1813184"/>
            <a:ext cx="34290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141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7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Reihen- und Parallelschaltung</a:t>
            </a:r>
          </a:p>
        </p:txBody>
      </p:sp>
      <p:pic>
        <p:nvPicPr>
          <p:cNvPr id="2050" name="Picture 2" descr="Reihenschaltung / Parallelschaltung Erklärung 1">
            <a:extLst>
              <a:ext uri="{FF2B5EF4-FFF2-40B4-BE49-F238E27FC236}">
                <a16:creationId xmlns:a16="http://schemas.microsoft.com/office/drawing/2014/main" id="{EC0D9765-C7E7-400E-944B-3E8340605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41" y="814965"/>
            <a:ext cx="1865039" cy="163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ihenschaltung / Parallelschaltung Erklärung 3">
            <a:extLst>
              <a:ext uri="{FF2B5EF4-FFF2-40B4-BE49-F238E27FC236}">
                <a16:creationId xmlns:a16="http://schemas.microsoft.com/office/drawing/2014/main" id="{A3B3A7F4-C46B-4BA0-AB63-3C0380027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79" y="814965"/>
            <a:ext cx="1690435" cy="163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79854A6-3C6D-447E-ACE3-18326A297E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477" y="3640020"/>
            <a:ext cx="3391593" cy="153785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043743E-A31D-4D6C-AB85-2F4C864FD8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3902" y="3695712"/>
            <a:ext cx="5353396" cy="196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5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8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Reihen- und Parallelschaltung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E706B5A-ED65-4A24-B848-843323B80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990" y="1000717"/>
            <a:ext cx="9661193" cy="585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39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9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Strömungslehreexkurs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AAFDAD8-5BB2-4596-81A1-407CEA66F398}"/>
              </a:ext>
            </a:extLst>
          </p:cNvPr>
          <p:cNvSpPr txBox="1"/>
          <p:nvPr/>
        </p:nvSpPr>
        <p:spPr>
          <a:xfrm>
            <a:off x="635431" y="1249570"/>
            <a:ext cx="2123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/>
              <a:t>Reibung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/>
              <a:t>Formwiederstand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BEFB3C-5DAB-4C35-92DD-3B5CDFAB1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" y="2231082"/>
            <a:ext cx="26289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8BF5EDFB-4389-4549-AA9C-AD6552F75CB2}"/>
              </a:ext>
            </a:extLst>
          </p:cNvPr>
          <p:cNvSpPr/>
          <p:nvPr/>
        </p:nvSpPr>
        <p:spPr>
          <a:xfrm>
            <a:off x="468260" y="5423764"/>
            <a:ext cx="39017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/>
              <a:t>https://de.wikipedia.org/wiki/Str%C3%B6mungswiderstand</a:t>
            </a:r>
            <a:endParaRPr lang="en-GB" sz="12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0AF89FD-92D4-461A-A238-32E632573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3651" y="1641473"/>
            <a:ext cx="3790604" cy="378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14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786</Words>
  <Application>Microsoft Office PowerPoint</Application>
  <PresentationFormat>Breitbild</PresentationFormat>
  <Paragraphs>292</Paragraphs>
  <Slides>51</Slides>
  <Notes>49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51</vt:i4>
      </vt:variant>
    </vt:vector>
  </HeadingPairs>
  <TitlesOfParts>
    <vt:vector size="58" baseType="lpstr">
      <vt:lpstr>Arial</vt:lpstr>
      <vt:lpstr>Calibri</vt:lpstr>
      <vt:lpstr>Calibri Light</vt:lpstr>
      <vt:lpstr>Cambria Math</vt:lpstr>
      <vt:lpstr>Symbol</vt:lpstr>
      <vt:lpstr>Times New Roman</vt:lpstr>
      <vt:lpstr>Office</vt:lpstr>
      <vt:lpstr>Strömungsmechanik in der Medizin</vt:lpstr>
      <vt:lpstr>Vorlesung 03 1. Teil</vt:lpstr>
      <vt:lpstr>Vorlesung 2 - 1. Teil</vt:lpstr>
      <vt:lpstr>Vorlesung 2 – 2. Teil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Zusammenfassung 1. Teil</vt:lpstr>
      <vt:lpstr>FRAGEN?</vt:lpstr>
      <vt:lpstr>Vorlesung 03 2. Teil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Zusammenfassung 2. Teil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Strömungsmechanik in der Medizin I</dc:title>
  <dc:creator>Goubergrits, Leonid</dc:creator>
  <cp:lastModifiedBy>Leonid Goubergrits</cp:lastModifiedBy>
  <cp:revision>70</cp:revision>
  <dcterms:created xsi:type="dcterms:W3CDTF">2020-04-23T09:52:08Z</dcterms:created>
  <dcterms:modified xsi:type="dcterms:W3CDTF">2025-05-21T13:18:01Z</dcterms:modified>
</cp:coreProperties>
</file>