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0" r:id="rId2"/>
    <p:sldId id="335" r:id="rId3"/>
    <p:sldId id="370" r:id="rId4"/>
    <p:sldId id="330" r:id="rId5"/>
    <p:sldId id="337" r:id="rId6"/>
    <p:sldId id="340" r:id="rId7"/>
    <p:sldId id="341" r:id="rId8"/>
    <p:sldId id="361" r:id="rId9"/>
    <p:sldId id="342" r:id="rId10"/>
    <p:sldId id="362" r:id="rId11"/>
    <p:sldId id="347" r:id="rId12"/>
    <p:sldId id="346" r:id="rId13"/>
    <p:sldId id="351" r:id="rId14"/>
    <p:sldId id="364" r:id="rId15"/>
    <p:sldId id="365" r:id="rId16"/>
    <p:sldId id="366" r:id="rId17"/>
    <p:sldId id="367" r:id="rId18"/>
    <p:sldId id="368" r:id="rId19"/>
    <p:sldId id="369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tzscher, Ulrich" initials="KU" lastIdx="11" clrIdx="0">
    <p:extLst>
      <p:ext uri="{19B8F6BF-5375-455C-9EA6-DF929625EA0E}">
        <p15:presenceInfo xmlns:p15="http://schemas.microsoft.com/office/powerpoint/2012/main" userId="S-1-5-21-1057563376-1269908281-367356602-901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997" autoAdjust="0"/>
  </p:normalViewPr>
  <p:slideViewPr>
    <p:cSldViewPr snapToGrid="0">
      <p:cViewPr varScale="1">
        <p:scale>
          <a:sx n="67" d="100"/>
          <a:sy n="67" d="100"/>
        </p:scale>
        <p:origin x="127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pPr rtl="0"/>
          <a:r>
            <a:rPr lang="de-DE" noProof="0" dirty="0">
              <a:solidFill>
                <a:schemeClr val="bg1"/>
              </a:solidFill>
              <a:latin typeface="Calibri Light"/>
            </a:rPr>
            <a:t>Herz</a:t>
          </a:r>
          <a:endParaRPr lang="de-DE" noProof="0" dirty="0"/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de-DE" noProof="0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de-DE" noProof="0"/>
        </a:p>
      </dgm:t>
    </dgm:pt>
    <dgm:pt modelId="{C4BC03CB-39AA-4C6D-AA16-8C722D3B03B3}">
      <dgm:prSet phldrT="[Text]"/>
      <dgm:spPr/>
      <dgm:t>
        <a:bodyPr/>
        <a:lstStyle/>
        <a:p>
          <a:r>
            <a:rPr lang="de-DE" noProof="0" dirty="0">
              <a:latin typeface="Calibri Light" panose="020F0302020204030204"/>
            </a:rPr>
            <a:t>Herzklappen</a:t>
          </a:r>
          <a:endParaRPr lang="de-DE" noProof="0" dirty="0"/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de-DE" noProof="0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de-DE" noProof="0"/>
        </a:p>
      </dgm:t>
    </dgm:pt>
    <dgm:pt modelId="{20CE9004-0EA9-4F93-85F2-50145A94B6A4}">
      <dgm:prSet phldrT="[Text]"/>
      <dgm:spPr/>
      <dgm:t>
        <a:bodyPr/>
        <a:lstStyle/>
        <a:p>
          <a:r>
            <a:rPr lang="de-DE" noProof="0">
              <a:latin typeface="Calibri Light" panose="020F0302020204030204"/>
            </a:rPr>
            <a:t>Gefäßsystem</a:t>
          </a:r>
          <a:endParaRPr lang="de-DE" noProof="0"/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de-DE" noProof="0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de-DE" noProof="0"/>
        </a:p>
      </dgm:t>
    </dgm:pt>
    <dgm:pt modelId="{4B9CDACE-9C71-4013-801D-DC22A09335E2}">
      <dgm:prSet phldrT="[Text]"/>
      <dgm:spPr/>
      <dgm:t>
        <a:bodyPr/>
        <a:lstStyle/>
        <a:p>
          <a:pPr rtl="0"/>
          <a:r>
            <a:rPr lang="de-DE" noProof="0">
              <a:latin typeface="Calibri Light" panose="020F0302020204030204"/>
            </a:rPr>
            <a:t>Nichtlineare Gefäßdehnung</a:t>
          </a:r>
          <a:endParaRPr lang="de-DE" noProof="0"/>
        </a:p>
      </dgm:t>
    </dgm:pt>
    <dgm:pt modelId="{834008C4-98A4-4F3B-9357-7D1A3BF41303}" type="parTrans" cxnId="{6B3E06A3-6B57-4968-B683-A243578E0FB9}">
      <dgm:prSet/>
      <dgm:spPr/>
      <dgm:t>
        <a:bodyPr/>
        <a:lstStyle/>
        <a:p>
          <a:endParaRPr lang="de-DE" noProof="0"/>
        </a:p>
      </dgm:t>
    </dgm:pt>
    <dgm:pt modelId="{4E027FFA-9E11-423A-B64F-BAC40898F098}" type="sibTrans" cxnId="{6B3E06A3-6B57-4968-B683-A243578E0FB9}">
      <dgm:prSet/>
      <dgm:spPr/>
      <dgm:t>
        <a:bodyPr/>
        <a:lstStyle/>
        <a:p>
          <a:endParaRPr lang="de-DE" noProof="0"/>
        </a:p>
      </dgm:t>
    </dgm:pt>
    <dgm:pt modelId="{FD6CF4EB-3AF7-483C-A308-802F307CAE11}">
      <dgm:prSet phldrT="[Text]"/>
      <dgm:spPr/>
      <dgm:t>
        <a:bodyPr/>
        <a:lstStyle/>
        <a:p>
          <a:r>
            <a:rPr lang="de-DE" noProof="0">
              <a:latin typeface="Calibri Light" panose="020F0302020204030204"/>
            </a:rPr>
            <a:t>Gefäßaufbau</a:t>
          </a:r>
          <a:endParaRPr lang="de-DE" noProof="0"/>
        </a:p>
      </dgm:t>
    </dgm:pt>
    <dgm:pt modelId="{50667C1F-D939-498A-9CEB-AD329905114E}" type="parTrans" cxnId="{0BDCBB67-F90C-4EE2-B02A-DE0145A1D2D6}">
      <dgm:prSet/>
      <dgm:spPr/>
      <dgm:t>
        <a:bodyPr/>
        <a:lstStyle/>
        <a:p>
          <a:endParaRPr lang="de-DE"/>
        </a:p>
      </dgm:t>
    </dgm:pt>
    <dgm:pt modelId="{5D8E3D37-233B-4552-B0BC-9045279CDA5C}" type="sibTrans" cxnId="{0BDCBB67-F90C-4EE2-B02A-DE0145A1D2D6}">
      <dgm:prSet/>
      <dgm:spPr/>
      <dgm:t>
        <a:bodyPr/>
        <a:lstStyle/>
        <a:p>
          <a:endParaRPr lang="de-DE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5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5"/>
      <dgm:spPr/>
    </dgm:pt>
    <dgm:pt modelId="{38644FCB-323F-4B18-8A27-6DC9D38F10A5}" type="pres">
      <dgm:prSet presAssocID="{34D9ED83-E1B7-4943-8589-13BAE761BD83}" presName="dstNode" presStyleLbl="node1" presStyleIdx="0" presStyleCnt="5"/>
      <dgm:spPr/>
    </dgm:pt>
    <dgm:pt modelId="{1B249531-A574-4E3F-AABB-0BC0D9AE5F77}" type="pres">
      <dgm:prSet presAssocID="{DD22FE04-8E29-42D2-A3CD-CDCA89EE9830}" presName="text_1" presStyleLbl="node1" presStyleIdx="0" presStyleCnt="5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5"/>
      <dgm:spPr/>
    </dgm:pt>
    <dgm:pt modelId="{1C541381-2ABF-4AB1-B3E5-34233C076C41}" type="pres">
      <dgm:prSet presAssocID="{C4BC03CB-39AA-4C6D-AA16-8C722D3B03B3}" presName="text_2" presStyleLbl="node1" presStyleIdx="1" presStyleCnt="5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5"/>
      <dgm:spPr/>
    </dgm:pt>
    <dgm:pt modelId="{70CEBDB0-6C2F-4F2F-BD90-E9E52D5B87C6}" type="pres">
      <dgm:prSet presAssocID="{20CE9004-0EA9-4F93-85F2-50145A94B6A4}" presName="text_3" presStyleLbl="node1" presStyleIdx="2" presStyleCnt="5">
        <dgm:presLayoutVars>
          <dgm:bulletEnabled val="1"/>
        </dgm:presLayoutVars>
      </dgm:prSet>
      <dgm:spPr/>
    </dgm:pt>
    <dgm:pt modelId="{763910B9-E4B2-4B1D-AC4D-32B8871B36E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5"/>
      <dgm:spPr/>
    </dgm:pt>
    <dgm:pt modelId="{7050BB9F-5337-435C-A18B-B5CB2B6290E3}" type="pres">
      <dgm:prSet presAssocID="{FD6CF4EB-3AF7-483C-A308-802F307CAE11}" presName="text_4" presStyleLbl="node1" presStyleIdx="3" presStyleCnt="5">
        <dgm:presLayoutVars>
          <dgm:bulletEnabled val="1"/>
        </dgm:presLayoutVars>
      </dgm:prSet>
      <dgm:spPr/>
    </dgm:pt>
    <dgm:pt modelId="{0A57353F-5A9C-484D-923F-7C67CBF6DDB4}" type="pres">
      <dgm:prSet presAssocID="{FD6CF4EB-3AF7-483C-A308-802F307CAE11}" presName="accent_4" presStyleCnt="0"/>
      <dgm:spPr/>
    </dgm:pt>
    <dgm:pt modelId="{8AD50635-4978-4041-9F41-CD4A06B90A24}" type="pres">
      <dgm:prSet presAssocID="{FD6CF4EB-3AF7-483C-A308-802F307CAE11}" presName="accentRepeatNode" presStyleLbl="solidFgAcc1" presStyleIdx="3" presStyleCnt="5"/>
      <dgm:spPr/>
    </dgm:pt>
    <dgm:pt modelId="{4E162563-6446-43A7-B437-EF0C862BEF60}" type="pres">
      <dgm:prSet presAssocID="{4B9CDACE-9C71-4013-801D-DC22A09335E2}" presName="text_5" presStyleLbl="node1" presStyleIdx="4" presStyleCnt="5">
        <dgm:presLayoutVars>
          <dgm:bulletEnabled val="1"/>
        </dgm:presLayoutVars>
      </dgm:prSet>
      <dgm:spPr/>
    </dgm:pt>
    <dgm:pt modelId="{FC71D7A6-DE6E-4445-8464-435A577B0FB5}" type="pres">
      <dgm:prSet presAssocID="{4B9CDACE-9C71-4013-801D-DC22A09335E2}" presName="accent_5" presStyleCnt="0"/>
      <dgm:spPr/>
    </dgm:pt>
    <dgm:pt modelId="{992CE1F6-72F7-45B8-86E2-04842F42D05C}" type="pres">
      <dgm:prSet presAssocID="{4B9CDACE-9C71-4013-801D-DC22A09335E2}" presName="accentRepeatNode" presStyleLbl="solidFgAcc1" presStyleIdx="4" presStyleCnt="5"/>
      <dgm:spPr/>
    </dgm:pt>
  </dgm:ptLst>
  <dgm:cxnLst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E3B3EF16-FBD7-480C-B94C-8D30F9D3CD8A}" type="presOf" srcId="{4B9CDACE-9C71-4013-801D-DC22A09335E2}" destId="{4E162563-6446-43A7-B437-EF0C862BEF60}" srcOrd="0" destOrd="0" presId="urn:microsoft.com/office/officeart/2008/layout/VerticalCurvedList"/>
    <dgm:cxn modelId="{6DBA361F-51C4-4AC2-8A4A-CF8618380ECD}" type="presOf" srcId="{20CE9004-0EA9-4F93-85F2-50145A94B6A4}" destId="{70CEBDB0-6C2F-4F2F-BD90-E9E52D5B87C6}" srcOrd="0" destOrd="0" presId="urn:microsoft.com/office/officeart/2008/layout/VerticalCurvedList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ECA093E-34EA-47FA-B941-86967C7EF041}" type="presOf" srcId="{FD6CF4EB-3AF7-483C-A308-802F307CAE11}" destId="{7050BB9F-5337-435C-A18B-B5CB2B6290E3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0BDCBB67-F90C-4EE2-B02A-DE0145A1D2D6}" srcId="{34D9ED83-E1B7-4943-8589-13BAE761BD83}" destId="{FD6CF4EB-3AF7-483C-A308-802F307CAE11}" srcOrd="3" destOrd="0" parTransId="{50667C1F-D939-498A-9CEB-AD329905114E}" sibTransId="{5D8E3D37-233B-4552-B0BC-9045279CDA5C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6B3E06A3-6B57-4968-B683-A243578E0FB9}" srcId="{34D9ED83-E1B7-4943-8589-13BAE761BD83}" destId="{4B9CDACE-9C71-4013-801D-DC22A09335E2}" srcOrd="4" destOrd="0" parTransId="{834008C4-98A4-4F3B-9357-7D1A3BF41303}" sibTransId="{4E027FFA-9E11-423A-B64F-BAC40898F098}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65912556-DBA2-40B0-B13E-519A28EC9906}" type="presParOf" srcId="{300C104C-56BC-4622-A136-8289C74819BD}" destId="{70CEBDB0-6C2F-4F2F-BD90-E9E52D5B87C6}" srcOrd="5" destOrd="0" presId="urn:microsoft.com/office/officeart/2008/layout/VerticalCurvedList"/>
    <dgm:cxn modelId="{DC5D3908-EC1A-4A66-AAD5-0AFF544F0111}" type="presParOf" srcId="{300C104C-56BC-4622-A136-8289C74819BD}" destId="{763910B9-E4B2-4B1D-AC4D-32B8871B36EE}" srcOrd="6" destOrd="0" presId="urn:microsoft.com/office/officeart/2008/layout/VerticalCurvedList"/>
    <dgm:cxn modelId="{2DAA0B09-7F7D-44C8-8EB3-F9D765684219}" type="presParOf" srcId="{763910B9-E4B2-4B1D-AC4D-32B8871B36EE}" destId="{EAC0B7CD-0E97-4C12-A6AA-432646E113FD}" srcOrd="0" destOrd="0" presId="urn:microsoft.com/office/officeart/2008/layout/VerticalCurvedList"/>
    <dgm:cxn modelId="{97C3E8FA-FE01-4CFE-8F4B-7F6FCC2A4AC7}" type="presParOf" srcId="{300C104C-56BC-4622-A136-8289C74819BD}" destId="{7050BB9F-5337-435C-A18B-B5CB2B6290E3}" srcOrd="7" destOrd="0" presId="urn:microsoft.com/office/officeart/2008/layout/VerticalCurvedList"/>
    <dgm:cxn modelId="{270C1E3B-13BC-4A8C-B7A5-E920D9ADF4C0}" type="presParOf" srcId="{300C104C-56BC-4622-A136-8289C74819BD}" destId="{0A57353F-5A9C-484D-923F-7C67CBF6DDB4}" srcOrd="8" destOrd="0" presId="urn:microsoft.com/office/officeart/2008/layout/VerticalCurvedList"/>
    <dgm:cxn modelId="{8F81EA9C-B7E7-4FD6-8FDD-686794BCF244}" type="presParOf" srcId="{0A57353F-5A9C-484D-923F-7C67CBF6DDB4}" destId="{8AD50635-4978-4041-9F41-CD4A06B90A24}" srcOrd="0" destOrd="0" presId="urn:microsoft.com/office/officeart/2008/layout/VerticalCurvedList"/>
    <dgm:cxn modelId="{53608D88-B82D-4DE2-AEEC-44DF8B517069}" type="presParOf" srcId="{300C104C-56BC-4622-A136-8289C74819BD}" destId="{4E162563-6446-43A7-B437-EF0C862BEF60}" srcOrd="9" destOrd="0" presId="urn:microsoft.com/office/officeart/2008/layout/VerticalCurvedList"/>
    <dgm:cxn modelId="{0006AE86-9310-4B8A-B6AE-D70FEA1BF168}" type="presParOf" srcId="{300C104C-56BC-4622-A136-8289C74819BD}" destId="{FC71D7A6-DE6E-4445-8464-435A577B0FB5}" srcOrd="10" destOrd="0" presId="urn:microsoft.com/office/officeart/2008/layout/VerticalCurvedList"/>
    <dgm:cxn modelId="{8C97763D-0EB6-4CF8-B550-4B36BB5C91B0}" type="presParOf" srcId="{FC71D7A6-DE6E-4445-8464-435A577B0FB5}" destId="{992CE1F6-72F7-45B8-86E2-04842F42D0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de-DE" noProof="0" dirty="0"/>
            <a:t>Blutdruckverlauf</a:t>
          </a:r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C4BC03CB-39AA-4C6D-AA16-8C722D3B03B3}">
      <dgm:prSet phldrT="[Text]"/>
      <dgm:spPr/>
      <dgm:t>
        <a:bodyPr/>
        <a:lstStyle/>
        <a:p>
          <a:r>
            <a:rPr lang="de-DE" noProof="0" dirty="0"/>
            <a:t>Windkessel</a:t>
          </a:r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20CE9004-0EA9-4F93-85F2-50145A94B6A4}">
      <dgm:prSet phldrT="[Text]"/>
      <dgm:spPr/>
      <dgm:t>
        <a:bodyPr/>
        <a:lstStyle/>
        <a:p>
          <a:r>
            <a:rPr lang="de-DE" noProof="0" dirty="0"/>
            <a:t>Druckstoß (Kompressibilität)</a:t>
          </a:r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FD6CF4EB-3AF7-483C-A308-802F307CAE11}">
      <dgm:prSet phldrT="[Text]"/>
      <dgm:spPr/>
      <dgm:t>
        <a:bodyPr/>
        <a:lstStyle/>
        <a:p>
          <a:r>
            <a:rPr lang="de-DE" noProof="0" dirty="0"/>
            <a:t>Wellenreflexionen</a:t>
          </a:r>
        </a:p>
      </dgm:t>
    </dgm:pt>
    <dgm:pt modelId="{50667C1F-D939-498A-9CEB-AD329905114E}" type="parTrans" cxnId="{0BDCBB67-F90C-4EE2-B02A-DE0145A1D2D6}">
      <dgm:prSet/>
      <dgm:spPr/>
      <dgm:t>
        <a:bodyPr/>
        <a:lstStyle/>
        <a:p>
          <a:endParaRPr lang="en-GB"/>
        </a:p>
      </dgm:t>
    </dgm:pt>
    <dgm:pt modelId="{5D8E3D37-233B-4552-B0BC-9045279CDA5C}" type="sibTrans" cxnId="{0BDCBB67-F90C-4EE2-B02A-DE0145A1D2D6}">
      <dgm:prSet/>
      <dgm:spPr/>
      <dgm:t>
        <a:bodyPr/>
        <a:lstStyle/>
        <a:p>
          <a:endParaRPr lang="en-GB"/>
        </a:p>
      </dgm:t>
    </dgm:pt>
    <dgm:pt modelId="{008BAC64-394C-423D-82B8-BCCE30443A8F}">
      <dgm:prSet phldrT="[Text]"/>
      <dgm:spPr/>
      <dgm:t>
        <a:bodyPr/>
        <a:lstStyle/>
        <a:p>
          <a:r>
            <a:rPr lang="de-DE" noProof="0" dirty="0"/>
            <a:t>Pulswellengeschwindigkeit</a:t>
          </a:r>
        </a:p>
      </dgm:t>
    </dgm:pt>
    <dgm:pt modelId="{C64403E1-2802-453D-A564-49A35247B4ED}" type="parTrans" cxnId="{B020F6B5-7093-4EB3-B3B8-EAB9F9D1263E}">
      <dgm:prSet/>
      <dgm:spPr/>
    </dgm:pt>
    <dgm:pt modelId="{F0C5C5D7-9ADB-458B-AFCB-D288D7CB3815}" type="sibTrans" cxnId="{B020F6B5-7093-4EB3-B3B8-EAB9F9D1263E}">
      <dgm:prSet/>
      <dgm:spPr/>
    </dgm:pt>
    <dgm:pt modelId="{F5E2C929-BE5E-488E-A370-BBFD7BBADC6A}">
      <dgm:prSet phldrT="[Text]"/>
      <dgm:spPr/>
      <dgm:t>
        <a:bodyPr/>
        <a:lstStyle/>
        <a:p>
          <a:r>
            <a:rPr lang="de-DE" noProof="0" dirty="0"/>
            <a:t>Druckabfall Arteriolen&gt; Kapillaren</a:t>
          </a:r>
        </a:p>
      </dgm:t>
    </dgm:pt>
    <dgm:pt modelId="{B3DA3DF4-8996-42FB-B1B5-ED9832C69363}" type="parTrans" cxnId="{0698F1DE-D99F-434A-AF9D-ED8807EF4AF3}">
      <dgm:prSet/>
      <dgm:spPr/>
    </dgm:pt>
    <dgm:pt modelId="{006D4A98-0200-4A1C-99ED-7F4B90667E14}" type="sibTrans" cxnId="{0698F1DE-D99F-434A-AF9D-ED8807EF4AF3}">
      <dgm:prSet/>
      <dgm:spPr/>
    </dgm:pt>
    <dgm:pt modelId="{3E52BD90-BBB2-4FC6-8C78-335C4ACC0B3A}">
      <dgm:prSet phldrT="[Text]"/>
      <dgm:spPr/>
      <dgm:t>
        <a:bodyPr/>
        <a:lstStyle/>
        <a:p>
          <a:r>
            <a:rPr lang="de-DE" noProof="0" dirty="0"/>
            <a:t>Druckverlauf vom rechten Vorhof bis zum linken Vorhof</a:t>
          </a:r>
        </a:p>
      </dgm:t>
    </dgm:pt>
    <dgm:pt modelId="{6CD33FBE-DDE2-4368-AB89-CC2A5D40CD84}" type="parTrans" cxnId="{2AEC4180-877F-47DB-96D5-AC9CF69D2FCE}">
      <dgm:prSet/>
      <dgm:spPr/>
    </dgm:pt>
    <dgm:pt modelId="{3E0F4BAE-9AB5-4557-8838-FE7122AC8744}" type="sibTrans" cxnId="{2AEC4180-877F-47DB-96D5-AC9CF69D2FCE}">
      <dgm:prSet/>
      <dgm:spPr/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7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7"/>
      <dgm:spPr/>
    </dgm:pt>
    <dgm:pt modelId="{38644FCB-323F-4B18-8A27-6DC9D38F10A5}" type="pres">
      <dgm:prSet presAssocID="{34D9ED83-E1B7-4943-8589-13BAE761BD83}" presName="dstNode" presStyleLbl="node1" presStyleIdx="0" presStyleCnt="7"/>
      <dgm:spPr/>
    </dgm:pt>
    <dgm:pt modelId="{1B249531-A574-4E3F-AABB-0BC0D9AE5F77}" type="pres">
      <dgm:prSet presAssocID="{DD22FE04-8E29-42D2-A3CD-CDCA89EE9830}" presName="text_1" presStyleLbl="node1" presStyleIdx="0" presStyleCnt="7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7"/>
      <dgm:spPr/>
    </dgm:pt>
    <dgm:pt modelId="{1C541381-2ABF-4AB1-B3E5-34233C076C41}" type="pres">
      <dgm:prSet presAssocID="{C4BC03CB-39AA-4C6D-AA16-8C722D3B03B3}" presName="text_2" presStyleLbl="node1" presStyleIdx="1" presStyleCnt="7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7"/>
      <dgm:spPr/>
    </dgm:pt>
    <dgm:pt modelId="{A5CF2D7B-4D72-48A8-8F62-5C3FA7A98C80}" type="pres">
      <dgm:prSet presAssocID="{20CE9004-0EA9-4F93-85F2-50145A94B6A4}" presName="text_3" presStyleLbl="node1" presStyleIdx="2" presStyleCnt="7">
        <dgm:presLayoutVars>
          <dgm:bulletEnabled val="1"/>
        </dgm:presLayoutVars>
      </dgm:prSet>
      <dgm:spPr/>
    </dgm:pt>
    <dgm:pt modelId="{216E43CE-826A-4CAF-A0D4-252668C9A7A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7"/>
      <dgm:spPr/>
    </dgm:pt>
    <dgm:pt modelId="{75D4D7D4-CB4F-4E35-9140-EDBE6EF663D1}" type="pres">
      <dgm:prSet presAssocID="{FD6CF4EB-3AF7-483C-A308-802F307CAE11}" presName="text_4" presStyleLbl="node1" presStyleIdx="3" presStyleCnt="7">
        <dgm:presLayoutVars>
          <dgm:bulletEnabled val="1"/>
        </dgm:presLayoutVars>
      </dgm:prSet>
      <dgm:spPr/>
    </dgm:pt>
    <dgm:pt modelId="{039E6A10-A10C-48CA-9FBE-B866B1C4B7FC}" type="pres">
      <dgm:prSet presAssocID="{FD6CF4EB-3AF7-483C-A308-802F307CAE11}" presName="accent_4" presStyleCnt="0"/>
      <dgm:spPr/>
    </dgm:pt>
    <dgm:pt modelId="{8AD50635-4978-4041-9F41-CD4A06B90A24}" type="pres">
      <dgm:prSet presAssocID="{FD6CF4EB-3AF7-483C-A308-802F307CAE11}" presName="accentRepeatNode" presStyleLbl="solidFgAcc1" presStyleIdx="3" presStyleCnt="7"/>
      <dgm:spPr/>
    </dgm:pt>
    <dgm:pt modelId="{A4A41EFF-8E52-4686-BF60-8409992FD297}" type="pres">
      <dgm:prSet presAssocID="{008BAC64-394C-423D-82B8-BCCE30443A8F}" presName="text_5" presStyleLbl="node1" presStyleIdx="4" presStyleCnt="7">
        <dgm:presLayoutVars>
          <dgm:bulletEnabled val="1"/>
        </dgm:presLayoutVars>
      </dgm:prSet>
      <dgm:spPr/>
    </dgm:pt>
    <dgm:pt modelId="{8322A5A9-8943-4543-AB59-4807A79E0FE1}" type="pres">
      <dgm:prSet presAssocID="{008BAC64-394C-423D-82B8-BCCE30443A8F}" presName="accent_5" presStyleCnt="0"/>
      <dgm:spPr/>
    </dgm:pt>
    <dgm:pt modelId="{D6DF7949-7924-4540-AEFD-11351CC73383}" type="pres">
      <dgm:prSet presAssocID="{008BAC64-394C-423D-82B8-BCCE30443A8F}" presName="accentRepeatNode" presStyleLbl="solidFgAcc1" presStyleIdx="4" presStyleCnt="7"/>
      <dgm:spPr/>
    </dgm:pt>
    <dgm:pt modelId="{C416C2CB-EE9B-4C36-9F3C-86A1EACD323F}" type="pres">
      <dgm:prSet presAssocID="{F5E2C929-BE5E-488E-A370-BBFD7BBADC6A}" presName="text_6" presStyleLbl="node1" presStyleIdx="5" presStyleCnt="7">
        <dgm:presLayoutVars>
          <dgm:bulletEnabled val="1"/>
        </dgm:presLayoutVars>
      </dgm:prSet>
      <dgm:spPr/>
    </dgm:pt>
    <dgm:pt modelId="{B3F958D4-C5F9-44F2-84C8-24DBA0ABC573}" type="pres">
      <dgm:prSet presAssocID="{F5E2C929-BE5E-488E-A370-BBFD7BBADC6A}" presName="accent_6" presStyleCnt="0"/>
      <dgm:spPr/>
    </dgm:pt>
    <dgm:pt modelId="{4299DD88-E61E-4E36-B90A-3786F001C6D2}" type="pres">
      <dgm:prSet presAssocID="{F5E2C929-BE5E-488E-A370-BBFD7BBADC6A}" presName="accentRepeatNode" presStyleLbl="solidFgAcc1" presStyleIdx="5" presStyleCnt="7"/>
      <dgm:spPr/>
    </dgm:pt>
    <dgm:pt modelId="{D86D2074-3412-48D1-BBC4-39E0BA5098F4}" type="pres">
      <dgm:prSet presAssocID="{3E52BD90-BBB2-4FC6-8C78-335C4ACC0B3A}" presName="text_7" presStyleLbl="node1" presStyleIdx="6" presStyleCnt="7">
        <dgm:presLayoutVars>
          <dgm:bulletEnabled val="1"/>
        </dgm:presLayoutVars>
      </dgm:prSet>
      <dgm:spPr/>
    </dgm:pt>
    <dgm:pt modelId="{D10953EB-7FCD-4025-B585-BD9761C6617A}" type="pres">
      <dgm:prSet presAssocID="{3E52BD90-BBB2-4FC6-8C78-335C4ACC0B3A}" presName="accent_7" presStyleCnt="0"/>
      <dgm:spPr/>
    </dgm:pt>
    <dgm:pt modelId="{DBD344AB-00F8-4C55-8F70-7BA94C573A63}" type="pres">
      <dgm:prSet presAssocID="{3E52BD90-BBB2-4FC6-8C78-335C4ACC0B3A}" presName="accentRepeatNode" presStyleLbl="solidFgAcc1" presStyleIdx="6" presStyleCnt="7"/>
      <dgm:spPr/>
    </dgm:pt>
  </dgm:ptLst>
  <dgm:cxnLst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17C3E60F-2DA1-42C3-8E86-1DAC86E6CDE3}" type="presOf" srcId="{FD6CF4EB-3AF7-483C-A308-802F307CAE11}" destId="{75D4D7D4-CB4F-4E35-9140-EDBE6EF663D1}" srcOrd="0" destOrd="0" presId="urn:microsoft.com/office/officeart/2008/layout/VerticalCurvedList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0BDCBB67-F90C-4EE2-B02A-DE0145A1D2D6}" srcId="{34D9ED83-E1B7-4943-8589-13BAE761BD83}" destId="{FD6CF4EB-3AF7-483C-A308-802F307CAE11}" srcOrd="3" destOrd="0" parTransId="{50667C1F-D939-498A-9CEB-AD329905114E}" sibTransId="{5D8E3D37-233B-4552-B0BC-9045279CDA5C}"/>
    <dgm:cxn modelId="{4518BC48-E75C-4B84-8F1B-506D538CACC4}" type="presOf" srcId="{008BAC64-394C-423D-82B8-BCCE30443A8F}" destId="{A4A41EFF-8E52-4686-BF60-8409992FD297}" srcOrd="0" destOrd="0" presId="urn:microsoft.com/office/officeart/2008/layout/VerticalCurvedList"/>
    <dgm:cxn modelId="{2AEC4180-877F-47DB-96D5-AC9CF69D2FCE}" srcId="{34D9ED83-E1B7-4943-8589-13BAE761BD83}" destId="{3E52BD90-BBB2-4FC6-8C78-335C4ACC0B3A}" srcOrd="6" destOrd="0" parTransId="{6CD33FBE-DDE2-4368-AB89-CC2A5D40CD84}" sibTransId="{3E0F4BAE-9AB5-4557-8838-FE7122AC8744}"/>
    <dgm:cxn modelId="{FB4D2986-2F60-4C58-AE41-689748A1FC6C}" type="presOf" srcId="{3E52BD90-BBB2-4FC6-8C78-335C4ACC0B3A}" destId="{D86D2074-3412-48D1-BBC4-39E0BA5098F4}" srcOrd="0" destOrd="0" presId="urn:microsoft.com/office/officeart/2008/layout/VerticalCurvedList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B020F6B5-7093-4EB3-B3B8-EAB9F9D1263E}" srcId="{34D9ED83-E1B7-4943-8589-13BAE761BD83}" destId="{008BAC64-394C-423D-82B8-BCCE30443A8F}" srcOrd="4" destOrd="0" parTransId="{C64403E1-2802-453D-A564-49A35247B4ED}" sibTransId="{F0C5C5D7-9ADB-458B-AFCB-D288D7CB3815}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0698F1DE-D99F-434A-AF9D-ED8807EF4AF3}" srcId="{34D9ED83-E1B7-4943-8589-13BAE761BD83}" destId="{F5E2C929-BE5E-488E-A370-BBFD7BBADC6A}" srcOrd="5" destOrd="0" parTransId="{B3DA3DF4-8996-42FB-B1B5-ED9832C69363}" sibTransId="{006D4A98-0200-4A1C-99ED-7F4B90667E14}"/>
    <dgm:cxn modelId="{250906DF-D929-4AE5-95A2-552C958D2EC7}" type="presOf" srcId="{20CE9004-0EA9-4F93-85F2-50145A94B6A4}" destId="{A5CF2D7B-4D72-48A8-8F62-5C3FA7A98C80}" srcOrd="0" destOrd="0" presId="urn:microsoft.com/office/officeart/2008/layout/VerticalCurvedList"/>
    <dgm:cxn modelId="{00661DE0-5358-435D-AFC6-D3299D2B8A4D}" type="presOf" srcId="{F5E2C929-BE5E-488E-A370-BBFD7BBADC6A}" destId="{C416C2CB-EE9B-4C36-9F3C-86A1EACD323F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E1D7033C-3FCF-4DC5-9D97-45D3DBFE4B13}" type="presParOf" srcId="{300C104C-56BC-4622-A136-8289C74819BD}" destId="{A5CF2D7B-4D72-48A8-8F62-5C3FA7A98C80}" srcOrd="5" destOrd="0" presId="urn:microsoft.com/office/officeart/2008/layout/VerticalCurvedList"/>
    <dgm:cxn modelId="{8F69B43C-3C2C-45BB-A8EC-5318C1D73C2D}" type="presParOf" srcId="{300C104C-56BC-4622-A136-8289C74819BD}" destId="{216E43CE-826A-4CAF-A0D4-252668C9A7AE}" srcOrd="6" destOrd="0" presId="urn:microsoft.com/office/officeart/2008/layout/VerticalCurvedList"/>
    <dgm:cxn modelId="{FFC1968B-851E-4291-A640-728F579F5B04}" type="presParOf" srcId="{216E43CE-826A-4CAF-A0D4-252668C9A7AE}" destId="{EAC0B7CD-0E97-4C12-A6AA-432646E113FD}" srcOrd="0" destOrd="0" presId="urn:microsoft.com/office/officeart/2008/layout/VerticalCurvedList"/>
    <dgm:cxn modelId="{9A495D3D-A4A3-4322-92AB-2D60274B7077}" type="presParOf" srcId="{300C104C-56BC-4622-A136-8289C74819BD}" destId="{75D4D7D4-CB4F-4E35-9140-EDBE6EF663D1}" srcOrd="7" destOrd="0" presId="urn:microsoft.com/office/officeart/2008/layout/VerticalCurvedList"/>
    <dgm:cxn modelId="{6C7961C7-DE08-4434-83CE-1A971ECC296D}" type="presParOf" srcId="{300C104C-56BC-4622-A136-8289C74819BD}" destId="{039E6A10-A10C-48CA-9FBE-B866B1C4B7FC}" srcOrd="8" destOrd="0" presId="urn:microsoft.com/office/officeart/2008/layout/VerticalCurvedList"/>
    <dgm:cxn modelId="{A113FE9C-6316-45C6-B3CC-2C2563C12616}" type="presParOf" srcId="{039E6A10-A10C-48CA-9FBE-B866B1C4B7FC}" destId="{8AD50635-4978-4041-9F41-CD4A06B90A24}" srcOrd="0" destOrd="0" presId="urn:microsoft.com/office/officeart/2008/layout/VerticalCurvedList"/>
    <dgm:cxn modelId="{675982E9-2092-4CC0-A15F-CB6A76BE2B48}" type="presParOf" srcId="{300C104C-56BC-4622-A136-8289C74819BD}" destId="{A4A41EFF-8E52-4686-BF60-8409992FD297}" srcOrd="9" destOrd="0" presId="urn:microsoft.com/office/officeart/2008/layout/VerticalCurvedList"/>
    <dgm:cxn modelId="{2739CA8F-6A0C-4E8E-9C53-29ADA0BDFB24}" type="presParOf" srcId="{300C104C-56BC-4622-A136-8289C74819BD}" destId="{8322A5A9-8943-4543-AB59-4807A79E0FE1}" srcOrd="10" destOrd="0" presId="urn:microsoft.com/office/officeart/2008/layout/VerticalCurvedList"/>
    <dgm:cxn modelId="{A8954364-3F3D-48F0-ABFA-346CDCBBA995}" type="presParOf" srcId="{8322A5A9-8943-4543-AB59-4807A79E0FE1}" destId="{D6DF7949-7924-4540-AEFD-11351CC73383}" srcOrd="0" destOrd="0" presId="urn:microsoft.com/office/officeart/2008/layout/VerticalCurvedList"/>
    <dgm:cxn modelId="{FF20AB2E-3E14-4233-A4C2-376B62A4F0B9}" type="presParOf" srcId="{300C104C-56BC-4622-A136-8289C74819BD}" destId="{C416C2CB-EE9B-4C36-9F3C-86A1EACD323F}" srcOrd="11" destOrd="0" presId="urn:microsoft.com/office/officeart/2008/layout/VerticalCurvedList"/>
    <dgm:cxn modelId="{D5B7FFD8-0395-4E92-917D-2ED74EBA32B3}" type="presParOf" srcId="{300C104C-56BC-4622-A136-8289C74819BD}" destId="{B3F958D4-C5F9-44F2-84C8-24DBA0ABC573}" srcOrd="12" destOrd="0" presId="urn:microsoft.com/office/officeart/2008/layout/VerticalCurvedList"/>
    <dgm:cxn modelId="{F08032ED-3B1A-4964-A027-E45ED16968D6}" type="presParOf" srcId="{B3F958D4-C5F9-44F2-84C8-24DBA0ABC573}" destId="{4299DD88-E61E-4E36-B90A-3786F001C6D2}" srcOrd="0" destOrd="0" presId="urn:microsoft.com/office/officeart/2008/layout/VerticalCurvedList"/>
    <dgm:cxn modelId="{BD9148DB-1FE9-4C0E-9362-5DFF07AD5E0B}" type="presParOf" srcId="{300C104C-56BC-4622-A136-8289C74819BD}" destId="{D86D2074-3412-48D1-BBC4-39E0BA5098F4}" srcOrd="13" destOrd="0" presId="urn:microsoft.com/office/officeart/2008/layout/VerticalCurvedList"/>
    <dgm:cxn modelId="{723FC61C-39FA-4C61-99D1-8BC1CAE14E85}" type="presParOf" srcId="{300C104C-56BC-4622-A136-8289C74819BD}" destId="{D10953EB-7FCD-4025-B585-BD9761C6617A}" srcOrd="14" destOrd="0" presId="urn:microsoft.com/office/officeart/2008/layout/VerticalCurvedList"/>
    <dgm:cxn modelId="{C25D1E5F-9FC8-492A-8293-6ABBA9BE8456}" type="presParOf" srcId="{D10953EB-7FCD-4025-B585-BD9761C6617A}" destId="{DBD344AB-00F8-4C55-8F70-7BA94C573A6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509717" y="338558"/>
          <a:ext cx="6243804" cy="677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 dirty="0">
              <a:solidFill>
                <a:schemeClr val="bg1"/>
              </a:solidFill>
              <a:latin typeface="Calibri Light"/>
            </a:rPr>
            <a:t>Herz</a:t>
          </a:r>
          <a:endParaRPr lang="de-DE" sz="3500" kern="1200" noProof="0" dirty="0"/>
        </a:p>
      </dsp:txBody>
      <dsp:txXfrm>
        <a:off x="509717" y="338558"/>
        <a:ext cx="6243804" cy="677550"/>
      </dsp:txXfrm>
    </dsp:sp>
    <dsp:sp modelId="{08D83F4F-1159-4D4E-9A73-1E75C6777144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995230" y="1354558"/>
          <a:ext cx="5758291" cy="677550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 dirty="0">
              <a:latin typeface="Calibri Light" panose="020F0302020204030204"/>
            </a:rPr>
            <a:t>Herzklappen</a:t>
          </a:r>
          <a:endParaRPr lang="de-DE" sz="3500" kern="1200" noProof="0" dirty="0"/>
        </a:p>
      </dsp:txBody>
      <dsp:txXfrm>
        <a:off x="995230" y="1354558"/>
        <a:ext cx="5758291" cy="677550"/>
      </dsp:txXfrm>
    </dsp:sp>
    <dsp:sp modelId="{47E96C9C-654A-4D37-84F0-B4B9996A141B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EBDB0-6C2F-4F2F-BD90-E9E52D5B87C6}">
      <dsp:nvSpPr>
        <dsp:cNvPr id="0" name=""/>
        <dsp:cNvSpPr/>
      </dsp:nvSpPr>
      <dsp:spPr>
        <a:xfrm>
          <a:off x="1144243" y="2370558"/>
          <a:ext cx="5609278" cy="67755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>
              <a:latin typeface="Calibri Light" panose="020F0302020204030204"/>
            </a:rPr>
            <a:t>Gefäßsystem</a:t>
          </a:r>
          <a:endParaRPr lang="de-DE" sz="3500" kern="1200" noProof="0"/>
        </a:p>
      </dsp:txBody>
      <dsp:txXfrm>
        <a:off x="1144243" y="2370558"/>
        <a:ext cx="5609278" cy="677550"/>
      </dsp:txXfrm>
    </dsp:sp>
    <dsp:sp modelId="{EAC0B7CD-0E97-4C12-A6AA-432646E113FD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0BB9F-5337-435C-A18B-B5CB2B6290E3}">
      <dsp:nvSpPr>
        <dsp:cNvPr id="0" name=""/>
        <dsp:cNvSpPr/>
      </dsp:nvSpPr>
      <dsp:spPr>
        <a:xfrm>
          <a:off x="995230" y="3386558"/>
          <a:ext cx="5758291" cy="677550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>
              <a:latin typeface="Calibri Light" panose="020F0302020204030204"/>
            </a:rPr>
            <a:t>Gefäßaufbau</a:t>
          </a:r>
          <a:endParaRPr lang="de-DE" sz="3500" kern="1200" noProof="0"/>
        </a:p>
      </dsp:txBody>
      <dsp:txXfrm>
        <a:off x="995230" y="3386558"/>
        <a:ext cx="5758291" cy="677550"/>
      </dsp:txXfrm>
    </dsp:sp>
    <dsp:sp modelId="{8AD50635-4978-4041-9F41-CD4A06B90A24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62563-6446-43A7-B437-EF0C862BEF60}">
      <dsp:nvSpPr>
        <dsp:cNvPr id="0" name=""/>
        <dsp:cNvSpPr/>
      </dsp:nvSpPr>
      <dsp:spPr>
        <a:xfrm>
          <a:off x="509717" y="4402558"/>
          <a:ext cx="6243804" cy="67755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>
              <a:latin typeface="Calibri Light" panose="020F0302020204030204"/>
            </a:rPr>
            <a:t>Nichtlineare Gefäßdehnung</a:t>
          </a:r>
          <a:endParaRPr lang="de-DE" sz="3500" kern="1200" noProof="0"/>
        </a:p>
      </dsp:txBody>
      <dsp:txXfrm>
        <a:off x="509717" y="4402558"/>
        <a:ext cx="6243804" cy="677550"/>
      </dsp:txXfrm>
    </dsp:sp>
    <dsp:sp modelId="{992CE1F6-72F7-45B8-86E2-04842F42D05C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2738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380119" y="246332"/>
          <a:ext cx="8658680" cy="4924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Blutdruckverlauf</a:t>
          </a:r>
        </a:p>
      </dsp:txBody>
      <dsp:txXfrm>
        <a:off x="380119" y="246332"/>
        <a:ext cx="8658680" cy="492448"/>
      </dsp:txXfrm>
    </dsp:sp>
    <dsp:sp modelId="{08D83F4F-1159-4D4E-9A73-1E75C6777144}">
      <dsp:nvSpPr>
        <dsp:cNvPr id="0" name=""/>
        <dsp:cNvSpPr/>
      </dsp:nvSpPr>
      <dsp:spPr>
        <a:xfrm>
          <a:off x="72339" y="184776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826075" y="985438"/>
          <a:ext cx="8212724" cy="492448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Windkessel</a:t>
          </a:r>
        </a:p>
      </dsp:txBody>
      <dsp:txXfrm>
        <a:off x="826075" y="985438"/>
        <a:ext cx="8212724" cy="492448"/>
      </dsp:txXfrm>
    </dsp:sp>
    <dsp:sp modelId="{47E96C9C-654A-4D37-84F0-B4B9996A141B}">
      <dsp:nvSpPr>
        <dsp:cNvPr id="0" name=""/>
        <dsp:cNvSpPr/>
      </dsp:nvSpPr>
      <dsp:spPr>
        <a:xfrm>
          <a:off x="518295" y="923882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F2D7B-4D72-48A8-8F62-5C3FA7A98C80}">
      <dsp:nvSpPr>
        <dsp:cNvPr id="0" name=""/>
        <dsp:cNvSpPr/>
      </dsp:nvSpPr>
      <dsp:spPr>
        <a:xfrm>
          <a:off x="1070457" y="1724003"/>
          <a:ext cx="7968342" cy="492448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Druckstoß (Kompressibilität)</a:t>
          </a:r>
        </a:p>
      </dsp:txBody>
      <dsp:txXfrm>
        <a:off x="1070457" y="1724003"/>
        <a:ext cx="7968342" cy="492448"/>
      </dsp:txXfrm>
    </dsp:sp>
    <dsp:sp modelId="{EAC0B7CD-0E97-4C12-A6AA-432646E113FD}">
      <dsp:nvSpPr>
        <dsp:cNvPr id="0" name=""/>
        <dsp:cNvSpPr/>
      </dsp:nvSpPr>
      <dsp:spPr>
        <a:xfrm>
          <a:off x="762677" y="1662447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4D7D4-CB4F-4E35-9140-EDBE6EF663D1}">
      <dsp:nvSpPr>
        <dsp:cNvPr id="0" name=""/>
        <dsp:cNvSpPr/>
      </dsp:nvSpPr>
      <dsp:spPr>
        <a:xfrm>
          <a:off x="1148486" y="2463109"/>
          <a:ext cx="7890313" cy="492448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Wellenreflexionen</a:t>
          </a:r>
        </a:p>
      </dsp:txBody>
      <dsp:txXfrm>
        <a:off x="1148486" y="2463109"/>
        <a:ext cx="7890313" cy="492448"/>
      </dsp:txXfrm>
    </dsp:sp>
    <dsp:sp modelId="{8AD50635-4978-4041-9F41-CD4A06B90A24}">
      <dsp:nvSpPr>
        <dsp:cNvPr id="0" name=""/>
        <dsp:cNvSpPr/>
      </dsp:nvSpPr>
      <dsp:spPr>
        <a:xfrm>
          <a:off x="840706" y="240155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41EFF-8E52-4686-BF60-8409992FD297}">
      <dsp:nvSpPr>
        <dsp:cNvPr id="0" name=""/>
        <dsp:cNvSpPr/>
      </dsp:nvSpPr>
      <dsp:spPr>
        <a:xfrm>
          <a:off x="1070457" y="3202215"/>
          <a:ext cx="7968342" cy="492448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Pulswellengeschwindigkeit</a:t>
          </a:r>
        </a:p>
      </dsp:txBody>
      <dsp:txXfrm>
        <a:off x="1070457" y="3202215"/>
        <a:ext cx="7968342" cy="492448"/>
      </dsp:txXfrm>
    </dsp:sp>
    <dsp:sp modelId="{D6DF7949-7924-4540-AEFD-11351CC73383}">
      <dsp:nvSpPr>
        <dsp:cNvPr id="0" name=""/>
        <dsp:cNvSpPr/>
      </dsp:nvSpPr>
      <dsp:spPr>
        <a:xfrm>
          <a:off x="762677" y="314065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6C2CB-EE9B-4C36-9F3C-86A1EACD323F}">
      <dsp:nvSpPr>
        <dsp:cNvPr id="0" name=""/>
        <dsp:cNvSpPr/>
      </dsp:nvSpPr>
      <dsp:spPr>
        <a:xfrm>
          <a:off x="826075" y="3940779"/>
          <a:ext cx="8212724" cy="492448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Druckabfall Arteriolen&gt; Kapillaren</a:t>
          </a:r>
        </a:p>
      </dsp:txBody>
      <dsp:txXfrm>
        <a:off x="826075" y="3940779"/>
        <a:ext cx="8212724" cy="492448"/>
      </dsp:txXfrm>
    </dsp:sp>
    <dsp:sp modelId="{4299DD88-E61E-4E36-B90A-3786F001C6D2}">
      <dsp:nvSpPr>
        <dsp:cNvPr id="0" name=""/>
        <dsp:cNvSpPr/>
      </dsp:nvSpPr>
      <dsp:spPr>
        <a:xfrm>
          <a:off x="518295" y="387922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D2074-3412-48D1-BBC4-39E0BA5098F4}">
      <dsp:nvSpPr>
        <dsp:cNvPr id="0" name=""/>
        <dsp:cNvSpPr/>
      </dsp:nvSpPr>
      <dsp:spPr>
        <a:xfrm>
          <a:off x="380119" y="4679885"/>
          <a:ext cx="8658680" cy="49244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Druckverlauf vom rechten Vorhof bis zum linken Vorhof</a:t>
          </a:r>
        </a:p>
      </dsp:txBody>
      <dsp:txXfrm>
        <a:off x="380119" y="4679885"/>
        <a:ext cx="8658680" cy="492448"/>
      </dsp:txXfrm>
    </dsp:sp>
    <dsp:sp modelId="{DBD344AB-00F8-4C55-8F70-7BA94C573A63}">
      <dsp:nvSpPr>
        <dsp:cNvPr id="0" name=""/>
        <dsp:cNvSpPr/>
      </dsp:nvSpPr>
      <dsp:spPr>
        <a:xfrm>
          <a:off x="72339" y="461832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6C511-AA08-4069-9839-3D2151A70248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63DA2-B10B-476C-9B58-D843336D797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11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Zusammenfassung</a:t>
            </a:r>
            <a:r>
              <a:rPr lang="en-GB" dirty="0"/>
              <a:t> VL 3 2. </a:t>
            </a:r>
            <a:r>
              <a:rPr lang="en-GB" dirty="0" err="1"/>
              <a:t>Teil</a:t>
            </a:r>
            <a:r>
              <a:rPr lang="en-GB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622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285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145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334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838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559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858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738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6103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4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53362-95E5-8898-5D85-CC6936F63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6D19A40-C738-D60D-49D3-58C50890B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DA51340-13D1-3572-0CDF-E283066DC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A19379-96A8-B37A-B5BE-8B4C87320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321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25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979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086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06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025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700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00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562D0-73C3-4334-9540-85B5B9A28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BF8D08-0054-461F-9100-52E8354AE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AAAC9-3DC3-40A6-8569-77EC7E9D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8FBD-D4C7-4C4E-A411-17C363B6CE46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8091BE-93C3-4DD3-A4E4-F1450C57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C41A5C-2F5F-42FC-85D0-E38571FE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4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53FE5-4447-4D5B-AD2F-7F535D92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64AF60-971B-4246-A3E9-808527D7E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D3DA9F-BD61-4C79-A47B-22A8EDE0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6975-2E92-4F3C-B3C5-215CE18B8BAB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0002FA-ACEE-499F-AB51-DE2742FB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B2325E-9B29-4F79-8475-31DD1C91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45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5971022-7DA9-499D-81DA-B1E1A6DCF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FDC04B-BD2C-425A-B7FE-35CB3C1BC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91E41-8343-4E17-AEAB-1F29BEDC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4E95-46D4-4051-B87C-29F4FC7705A7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9BEDEC-B0CC-4D7F-B5C2-37C66901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7D6363-BFBE-482B-A9DF-68E69817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45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10BF9-525E-45C6-A465-70E49FED1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B2618C-5162-4FEC-88DE-35CF92572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2A11C0-4FA8-407F-9560-4857B0CF4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5C2E-E036-4C90-A7C5-52F31B410879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0C260B-6D27-47D4-A32D-E9A2642F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045F1C-3EAF-4407-BD79-D9E60943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8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394E4-2D83-4275-9D11-3182EC5D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E690E3-2DB4-4989-977B-57F0EAB9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775161-32E6-4284-A5AB-19C783C6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A29B-D91F-4C88-9918-190A2390100E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0602AE-7D4C-48D6-9852-9BA4A4EB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B984B9-D832-49A7-B1CA-9B3A50FF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9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AD2F2-D05A-456B-8FFE-00EF2D95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0E9184-53CE-4B7E-9703-694D8F165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063EB6-E99A-4A42-98C1-96B7AF4A7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379897-294E-475E-974E-24B039A2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A65B-98FC-4E90-9741-FEF7C9E85C28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B6FBEA-2379-49C3-BC8D-68AB4218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8E3FC0-C043-4F6F-BE6D-0B0FEF56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95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A62D7-2C0E-40F6-B682-5315DD3F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831E9B-812C-48F5-AAF1-3B52497DC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E99EEE-E61B-4C7C-816F-2F3D8B3DF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CDDC9D-2F53-4614-9297-D00B881CC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100751-6A24-4F43-8D5E-314A32EE6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8D4B3B-60BB-4074-83DE-F92560B4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B3C9-BF0F-4152-9657-EE1C70E8B34F}" type="datetime1">
              <a:rPr lang="en-GB" smtClean="0"/>
              <a:t>21/05/2025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1CABB0-1A5B-4AE4-B61B-2B661B66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40A1FA-F54D-4FB9-BCBE-4C41A7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54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C0CD2-E307-4162-83B0-4B7A1549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EE91F5-65BC-45ED-9D30-917C17ED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F6A-14FB-433A-AA6F-C084BCC08940}" type="datetime1">
              <a:rPr lang="en-GB" smtClean="0"/>
              <a:t>21/05/2025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ACAFBA-97FE-4458-BF1A-01317AC8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92CCD6-E7F1-44D8-A394-2E3DF56C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3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EC17CA-4A24-4954-AA9C-AF8790D8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C438-426F-44F0-84F7-40AEEED819CC}" type="datetime1">
              <a:rPr lang="en-GB" smtClean="0"/>
              <a:t>21/05/2025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7954B1-26A4-41F8-8B37-9CED5BE7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E3D6D1-CCE1-4F08-9E24-BDA2332A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2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2C558-CE80-4DC0-9DB4-3FB21E89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D758D4-3838-41B4-A85B-37D2D5F7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D90F4E-BE48-4CE3-8FA5-61AAA7FB0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6504CA-34B3-4BDD-B78E-43DDFAF2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B6D0-23E3-42B6-9A04-04EF7CDA659A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75FD24-AC31-4208-8267-0DFE214D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E074FF-80FA-4960-BF77-19D14660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7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C724F-95EA-4F08-9F71-734DF085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73ED21-3D76-4E6C-8E0A-7CE617E2C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62334C-A003-44C6-A011-CE5E2B07A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B928E3-4370-4E25-B880-A08BD0AC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ED56-9309-4345-9754-315919C2BE59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80BBBF-8E79-4692-8436-07F5E9B5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223E80-1291-4D3B-BCB8-B9CFA9EC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77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E9A1D54-6988-4637-AA1E-1446BC53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59EFDD-B857-47E5-8BFE-6FA62CE9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CC4E2F-3530-4F9A-8E19-B469E47B9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BECA5-2E62-49BD-9377-0CB955F44614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B65240-DFFE-4726-BD1A-9FB90904C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14446A-0A8A-4636-8C51-4FE25AEA8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2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11D1B-ED30-4B67-9B98-7F79128A4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Strömungsmechanik</a:t>
            </a:r>
            <a:r>
              <a:rPr lang="en-GB" dirty="0"/>
              <a:t> in der </a:t>
            </a:r>
            <a:r>
              <a:rPr lang="en-GB" dirty="0" err="1"/>
              <a:t>Medizin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78D9B9-9E16-4DAA-9B04-E01BF8B20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Prof. </a:t>
            </a:r>
            <a:r>
              <a:rPr lang="en-GB" dirty="0" err="1"/>
              <a:t>Dr.</a:t>
            </a:r>
            <a:r>
              <a:rPr lang="en-GB" dirty="0"/>
              <a:t>-Ing. Leonid Goubergrits</a:t>
            </a:r>
          </a:p>
          <a:p>
            <a:r>
              <a:rPr lang="en-GB" dirty="0"/>
              <a:t>PD Dr.-Ing. Ulrich </a:t>
            </a:r>
            <a:r>
              <a:rPr lang="en-GB" dirty="0" err="1"/>
              <a:t>Kertzscher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SoSe</a:t>
            </a:r>
            <a:r>
              <a:rPr lang="en-GB" dirty="0"/>
              <a:t>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5D298A-5DB4-42F9-A9BA-7B80BE89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399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Blutdruckverlauf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1B0BE27-1D26-4BCB-A69C-4EE51D466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7" b="45291"/>
          <a:stretch/>
        </p:blipFill>
        <p:spPr bwMode="auto">
          <a:xfrm>
            <a:off x="553054" y="1507254"/>
            <a:ext cx="11426992" cy="271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832B574-DB36-4365-87CD-CD5B5F40E1CB}"/>
              </a:ext>
            </a:extLst>
          </p:cNvPr>
          <p:cNvSpPr txBox="1"/>
          <p:nvPr/>
        </p:nvSpPr>
        <p:spPr>
          <a:xfrm>
            <a:off x="211953" y="4741223"/>
            <a:ext cx="11768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Warum</a:t>
            </a:r>
            <a:r>
              <a:rPr lang="en-GB" sz="3600" dirty="0"/>
              <a:t> </a:t>
            </a:r>
            <a:r>
              <a:rPr lang="en-GB" sz="3600" dirty="0" err="1"/>
              <a:t>ist</a:t>
            </a:r>
            <a:r>
              <a:rPr lang="en-GB" sz="3600" dirty="0"/>
              <a:t> der </a:t>
            </a:r>
            <a:r>
              <a:rPr lang="en-GB" sz="3600" dirty="0" err="1"/>
              <a:t>diastolische</a:t>
            </a:r>
            <a:r>
              <a:rPr lang="en-GB" sz="3600" dirty="0"/>
              <a:t> </a:t>
            </a:r>
            <a:r>
              <a:rPr lang="en-GB" sz="3600" dirty="0" err="1"/>
              <a:t>Druck</a:t>
            </a:r>
            <a:r>
              <a:rPr lang="en-GB" sz="3600" dirty="0"/>
              <a:t> </a:t>
            </a:r>
            <a:r>
              <a:rPr lang="en-GB" sz="3600" dirty="0" err="1"/>
              <a:t>im</a:t>
            </a:r>
            <a:r>
              <a:rPr lang="en-GB" sz="3600" dirty="0"/>
              <a:t> LV fast 0 und in der Aorta 80 mmHg?</a:t>
            </a:r>
          </a:p>
        </p:txBody>
      </p:sp>
    </p:spTree>
    <p:extLst>
      <p:ext uri="{BB962C8B-B14F-4D97-AF65-F5344CB8AC3E}">
        <p14:creationId xmlns:p14="http://schemas.microsoft.com/office/powerpoint/2010/main" val="2308904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Blutdruckverlauf (Aorta als Windkessel)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786FC96-52A0-40A2-84EA-76E3FBBC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2" y="1128989"/>
            <a:ext cx="6203918" cy="433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euerspritze – Wikipedia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34" y="917946"/>
            <a:ext cx="3875517" cy="258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ystemdesign.ch/images/7/70/Feuerwehrspritz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2316" r="8509"/>
          <a:stretch/>
        </p:blipFill>
        <p:spPr bwMode="auto">
          <a:xfrm>
            <a:off x="6845134" y="3761508"/>
            <a:ext cx="3875517" cy="270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1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Windkessel (</a:t>
            </a:r>
            <a:r>
              <a:rPr lang="de-DE" dirty="0" err="1"/>
              <a:t>Marey</a:t>
            </a:r>
            <a:r>
              <a:rPr lang="de-DE" dirty="0"/>
              <a:t> Versuch)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30B8D90-D10B-45EE-B11B-5868D264A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64" y="1549400"/>
            <a:ext cx="6477883" cy="417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39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Windkessel (</a:t>
            </a:r>
            <a:r>
              <a:rPr lang="de-DE" dirty="0" err="1"/>
              <a:t>Marey</a:t>
            </a:r>
            <a:r>
              <a:rPr lang="de-DE" dirty="0"/>
              <a:t> Versuch)</a:t>
            </a:r>
          </a:p>
        </p:txBody>
      </p:sp>
      <p:pic>
        <p:nvPicPr>
          <p:cNvPr id="8" name="9D64159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5229" y="958363"/>
            <a:ext cx="9376072" cy="52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1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Blutdruckverlauf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0D599BC-6F8D-4403-8964-D16E39788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7" r="47611" b="45291"/>
          <a:stretch/>
        </p:blipFill>
        <p:spPr bwMode="auto">
          <a:xfrm>
            <a:off x="717065" y="999454"/>
            <a:ext cx="6512529" cy="294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CABB746-B16C-4912-8BD0-6070AC802AC3}"/>
              </a:ext>
            </a:extLst>
          </p:cNvPr>
          <p:cNvSpPr/>
          <p:nvPr/>
        </p:nvSpPr>
        <p:spPr>
          <a:xfrm>
            <a:off x="4930346" y="1150408"/>
            <a:ext cx="654908" cy="6425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14" name="Picture 2" descr="Wer klopft denn da im Rohr? Dem Druckstoß auf der Spur">
            <a:extLst>
              <a:ext uri="{FF2B5EF4-FFF2-40B4-BE49-F238E27FC236}">
                <a16:creationId xmlns:a16="http://schemas.microsoft.com/office/drawing/2014/main" id="{79C10AF1-59AB-44CA-9CC7-000B40516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399" y="4361176"/>
            <a:ext cx="4511857" cy="150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{\displaystyle \Delta p=\rho \cdot c\cdot \Delta v}">
            <a:extLst>
              <a:ext uri="{FF2B5EF4-FFF2-40B4-BE49-F238E27FC236}">
                <a16:creationId xmlns:a16="http://schemas.microsoft.com/office/drawing/2014/main" id="{1EA5DE20-58AC-49F9-81BC-310532F129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324" name="Picture 12" descr="Solution: The Bernoulli equation states that the sum of the flow ...">
            <a:extLst>
              <a:ext uri="{FF2B5EF4-FFF2-40B4-BE49-F238E27FC236}">
                <a16:creationId xmlns:a16="http://schemas.microsoft.com/office/drawing/2014/main" id="{8F379DCD-F09B-4CC4-82B0-C491DE867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1023738"/>
            <a:ext cx="2857823" cy="28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B6C3D4B-7BF5-4FBB-AF03-3B54A7FA6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600" y="5178431"/>
            <a:ext cx="2139161" cy="5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Blutdruckverlauf (Wellenreflektionen)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0AE43A0-0D00-4EA2-8F27-EBD217094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4" t="52542" r="16385" b="19615"/>
          <a:stretch/>
        </p:blipFill>
        <p:spPr>
          <a:xfrm>
            <a:off x="153119" y="2134802"/>
            <a:ext cx="10993852" cy="2841108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A1C9231-604C-4953-97C7-471ED8380777}"/>
              </a:ext>
            </a:extLst>
          </p:cNvPr>
          <p:cNvGrpSpPr/>
          <p:nvPr/>
        </p:nvGrpSpPr>
        <p:grpSpPr>
          <a:xfrm>
            <a:off x="3373395" y="2842739"/>
            <a:ext cx="8736189" cy="369332"/>
            <a:chOff x="3373395" y="2842739"/>
            <a:chExt cx="8736189" cy="369332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BDBEA65F-FEA2-43EE-A800-E7B7CF88F627}"/>
                </a:ext>
              </a:extLst>
            </p:cNvPr>
            <p:cNvCxnSpPr/>
            <p:nvPr/>
          </p:nvCxnSpPr>
          <p:spPr>
            <a:xfrm>
              <a:off x="3373395" y="2879124"/>
              <a:ext cx="7389340" cy="148281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CF419DA-FD47-4224-A125-8F10F4DB07A6}"/>
                </a:ext>
              </a:extLst>
            </p:cNvPr>
            <p:cNvSpPr txBox="1"/>
            <p:nvPr/>
          </p:nvSpPr>
          <p:spPr>
            <a:xfrm>
              <a:off x="10832631" y="2842739"/>
              <a:ext cx="1276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chemeClr val="accent2"/>
                  </a:solidFill>
                </a:rPr>
                <a:t>Mitteldruck</a:t>
              </a:r>
              <a:endParaRPr lang="en-GB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36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Blutdruckverlauf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E7630A7D-ABE0-47E8-A1F4-360AE1266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05" y="1184396"/>
            <a:ext cx="7008201" cy="483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75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Pulswellengeschwindigkeit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82780" y="1249570"/>
            <a:ext cx="11956465" cy="2841108"/>
            <a:chOff x="153119" y="2134802"/>
            <a:chExt cx="11956465" cy="284110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0AE43A0-0D00-4EA2-8F27-EBD217094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514" t="52542" r="16385" b="19615"/>
            <a:stretch/>
          </p:blipFill>
          <p:spPr>
            <a:xfrm>
              <a:off x="153119" y="2134802"/>
              <a:ext cx="10993852" cy="2841108"/>
            </a:xfrm>
            <a:prstGeom prst="rect">
              <a:avLst/>
            </a:prstGeom>
          </p:spPr>
        </p:pic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0A1C9231-604C-4953-97C7-471ED8380777}"/>
                </a:ext>
              </a:extLst>
            </p:cNvPr>
            <p:cNvGrpSpPr/>
            <p:nvPr/>
          </p:nvGrpSpPr>
          <p:grpSpPr>
            <a:xfrm>
              <a:off x="3373395" y="2842739"/>
              <a:ext cx="8736189" cy="369332"/>
              <a:chOff x="3373395" y="2842739"/>
              <a:chExt cx="8736189" cy="369332"/>
            </a:xfrm>
          </p:grpSpPr>
          <p:cxnSp>
            <p:nvCxnSpPr>
              <p:cNvPr id="4" name="Gerader Verbinder 3">
                <a:extLst>
                  <a:ext uri="{FF2B5EF4-FFF2-40B4-BE49-F238E27FC236}">
                    <a16:creationId xmlns:a16="http://schemas.microsoft.com/office/drawing/2014/main" id="{BDBEA65F-FEA2-43EE-A800-E7B7CF88F627}"/>
                  </a:ext>
                </a:extLst>
              </p:cNvPr>
              <p:cNvCxnSpPr/>
              <p:nvPr/>
            </p:nvCxnSpPr>
            <p:spPr>
              <a:xfrm>
                <a:off x="3373395" y="2879124"/>
                <a:ext cx="7389340" cy="148281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CF419DA-FD47-4224-A125-8F10F4DB07A6}"/>
                  </a:ext>
                </a:extLst>
              </p:cNvPr>
              <p:cNvSpPr txBox="1"/>
              <p:nvPr/>
            </p:nvSpPr>
            <p:spPr>
              <a:xfrm>
                <a:off x="10832631" y="2842739"/>
                <a:ext cx="12769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>
                    <a:solidFill>
                      <a:schemeClr val="accent2"/>
                    </a:solidFill>
                  </a:rPr>
                  <a:t>Mitteldruck</a:t>
                </a:r>
                <a:endParaRPr lang="en-GB" dirty="0">
                  <a:solidFill>
                    <a:schemeClr val="accent2"/>
                  </a:solidFill>
                </a:endParaRPr>
              </a:p>
            </p:txBody>
          </p:sp>
        </p:grpSp>
      </p:grpSp>
      <p:pic>
        <p:nvPicPr>
          <p:cNvPr id="5124" name="Picture 4" descr="Ähnliches 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1" y="4342983"/>
            <a:ext cx="7968856" cy="18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885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Blutdruckverlauf (Alveolen und Kapillaren)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4D2FA39-BDA9-42A8-AE92-0D20E18DCC2C}"/>
              </a:ext>
            </a:extLst>
          </p:cNvPr>
          <p:cNvGrpSpPr/>
          <p:nvPr/>
        </p:nvGrpSpPr>
        <p:grpSpPr>
          <a:xfrm>
            <a:off x="474635" y="1225099"/>
            <a:ext cx="4340454" cy="5131251"/>
            <a:chOff x="7695356" y="1453093"/>
            <a:chExt cx="3451616" cy="4399279"/>
          </a:xfrm>
        </p:grpSpPr>
        <p:pic>
          <p:nvPicPr>
            <p:cNvPr id="9" name="Picture 2" descr="Ähnliches Foto">
              <a:extLst>
                <a:ext uri="{FF2B5EF4-FFF2-40B4-BE49-F238E27FC236}">
                  <a16:creationId xmlns:a16="http://schemas.microsoft.com/office/drawing/2014/main" id="{123D54F6-F31B-476D-9E22-815DE4D6F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1" r="419" b="65076"/>
            <a:stretch/>
          </p:blipFill>
          <p:spPr bwMode="auto">
            <a:xfrm rot="5400000">
              <a:off x="7784652" y="2490052"/>
              <a:ext cx="4399279" cy="2325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A0685D1-033F-4008-B41D-D6606B6EE355}"/>
                </a:ext>
              </a:extLst>
            </p:cNvPr>
            <p:cNvSpPr/>
            <p:nvPr/>
          </p:nvSpPr>
          <p:spPr>
            <a:xfrm>
              <a:off x="7794525" y="1479226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ea typeface="Times New Roman" panose="02020603050405020304" pitchFamily="18" charset="0"/>
                </a:rPr>
                <a:t>4%</a:t>
              </a:r>
              <a:endParaRPr lang="de-DE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B5FD2B6-C4DA-4EE9-8F7B-A57D7FD42100}"/>
                </a:ext>
              </a:extLst>
            </p:cNvPr>
            <p:cNvSpPr/>
            <p:nvPr/>
          </p:nvSpPr>
          <p:spPr>
            <a:xfrm>
              <a:off x="7709565" y="2322039"/>
              <a:ext cx="6367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>
                  <a:ea typeface="Times New Roman" panose="02020603050405020304" pitchFamily="18" charset="0"/>
                </a:rPr>
                <a:t>21 %</a:t>
              </a:r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A16C2BB-B58A-4C65-86CE-80FFD966ED85}"/>
                </a:ext>
              </a:extLst>
            </p:cNvPr>
            <p:cNvSpPr/>
            <p:nvPr/>
          </p:nvSpPr>
          <p:spPr>
            <a:xfrm>
              <a:off x="7709564" y="3270466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ea typeface="Times New Roman" panose="02020603050405020304" pitchFamily="18" charset="0"/>
                </a:rPr>
                <a:t>68 %</a:t>
              </a:r>
              <a:endParaRPr lang="de-DE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F6D7E37-3032-488A-9E3D-CD304EDF9A36}"/>
                </a:ext>
              </a:extLst>
            </p:cNvPr>
            <p:cNvSpPr/>
            <p:nvPr/>
          </p:nvSpPr>
          <p:spPr>
            <a:xfrm>
              <a:off x="7695356" y="4469348"/>
              <a:ext cx="5196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de-DE">
                  <a:ea typeface="Times New Roman" panose="02020603050405020304" pitchFamily="18" charset="0"/>
                </a:rPr>
                <a:t>7 %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CF280E2F-9153-40CB-8EBD-5000E1B0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82675"/>
            <a:ext cx="5741987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443AEA2-8BDF-4D51-8D15-C25211245C04}"/>
              </a:ext>
            </a:extLst>
          </p:cNvPr>
          <p:cNvSpPr txBox="1"/>
          <p:nvPr/>
        </p:nvSpPr>
        <p:spPr>
          <a:xfrm>
            <a:off x="7699590" y="2136338"/>
            <a:ext cx="1284768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300" dirty="0"/>
              <a:t>5 </a:t>
            </a:r>
            <a:r>
              <a:rPr lang="de-DE" sz="1300" dirty="0" err="1"/>
              <a:t>mmHg</a:t>
            </a:r>
            <a:endParaRPr lang="de-DE" sz="1300" dirty="0"/>
          </a:p>
          <a:p>
            <a:pPr algn="r"/>
            <a:r>
              <a:rPr lang="de-DE" sz="1300" dirty="0"/>
              <a:t>22 – 4 </a:t>
            </a:r>
            <a:r>
              <a:rPr lang="de-DE" sz="1300" dirty="0" err="1"/>
              <a:t>mmHg</a:t>
            </a:r>
            <a:endParaRPr lang="de-DE" sz="1300" dirty="0"/>
          </a:p>
          <a:p>
            <a:pPr algn="r"/>
            <a:r>
              <a:rPr lang="de-DE" sz="1300" dirty="0"/>
              <a:t>22 – 10 </a:t>
            </a:r>
            <a:r>
              <a:rPr lang="de-DE" sz="1300" dirty="0" err="1"/>
              <a:t>mmHg</a:t>
            </a:r>
            <a:endParaRPr lang="de-DE" sz="1300" dirty="0"/>
          </a:p>
          <a:p>
            <a:pPr algn="r"/>
            <a:r>
              <a:rPr lang="de-DE" sz="1300" dirty="0"/>
              <a:t>8 </a:t>
            </a:r>
            <a:r>
              <a:rPr lang="de-DE" sz="1300" dirty="0" err="1"/>
              <a:t>mmHg</a:t>
            </a:r>
            <a:endParaRPr lang="de-DE" sz="1300" dirty="0"/>
          </a:p>
          <a:p>
            <a:pPr algn="r"/>
            <a:r>
              <a:rPr lang="de-DE" sz="1300" dirty="0"/>
              <a:t>120 – 7 </a:t>
            </a:r>
            <a:r>
              <a:rPr lang="de-DE" sz="1300" dirty="0" err="1"/>
              <a:t>mmHg</a:t>
            </a:r>
            <a:endParaRPr lang="de-DE" sz="1300" dirty="0"/>
          </a:p>
          <a:p>
            <a:pPr algn="r"/>
            <a:r>
              <a:rPr lang="de-DE" sz="1300" dirty="0"/>
              <a:t>120 – 80 </a:t>
            </a:r>
            <a:r>
              <a:rPr lang="de-DE" sz="1300" dirty="0" err="1"/>
              <a:t>mmHg</a:t>
            </a:r>
            <a:endParaRPr lang="de-DE" sz="13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8E982ED-367F-D20A-6B2E-08AB68BA61EF}"/>
              </a:ext>
            </a:extLst>
          </p:cNvPr>
          <p:cNvSpPr txBox="1"/>
          <p:nvPr/>
        </p:nvSpPr>
        <p:spPr>
          <a:xfrm>
            <a:off x="315686" y="816429"/>
            <a:ext cx="135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Anteil am Widerstand</a:t>
            </a:r>
          </a:p>
        </p:txBody>
      </p:sp>
    </p:spTree>
    <p:extLst>
      <p:ext uri="{BB962C8B-B14F-4D97-AF65-F5344CB8AC3E}">
        <p14:creationId xmlns:p14="http://schemas.microsoft.com/office/powerpoint/2010/main" val="352918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VL 4 1.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Teil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4801100"/>
              </p:ext>
            </p:extLst>
          </p:nvPr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193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CF2D7B-4D72-48A8-8F62-5C3FA7A98C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D50635-4978-4041-9F41-CD4A06B90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D4D7D4-CB4F-4E35-9140-EDBE6EF66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DF7949-7924-4540-AEFD-11351CC73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A41EFF-8E52-4686-BF60-8409992FD2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99DD88-E61E-4E36-B90A-3786F001C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16C2CB-EE9B-4C36-9F3C-86A1EACD3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D344AB-00F8-4C55-8F70-7BA94C573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6D2074-3412-48D1-BBC4-39E0BA509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2. Teil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/>
        </p:nvGraphicFramePr>
        <p:xfrm>
          <a:off x="4388881" y="1131623"/>
          <a:ext cx="683010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4FDA2313-82BB-7888-5207-3849E6B7C07A}"/>
              </a:ext>
            </a:extLst>
          </p:cNvPr>
          <p:cNvSpPr txBox="1"/>
          <p:nvPr/>
        </p:nvSpPr>
        <p:spPr>
          <a:xfrm>
            <a:off x="1247098" y="6410930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de.wikipedia.org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67ECF6-4C78-1421-6070-ED35D33B14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9" y="1095592"/>
            <a:ext cx="3118807" cy="531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2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CEBDB0-6C2F-4F2F-BD90-E9E52D5B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D50635-4978-4041-9F41-CD4A06B90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50BB9F-5337-435C-A18B-B5CB2B629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2CE1F6-72F7-45B8-86E2-04842F42D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162563-6446-43A7-B437-EF0C862BE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3E405-BCFC-90C6-0B87-93487F2B7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2F423-8688-6C2B-2C34-EBFA886C8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dirty="0" err="1"/>
              <a:t>Vorlesung</a:t>
            </a:r>
            <a:r>
              <a:rPr lang="en-GB" dirty="0"/>
              <a:t> 04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Teil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4A2C43-8B3C-AE1D-1D8F-74D978291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 dirty="0" err="1"/>
              <a:t>Blutdruckverlauf</a:t>
            </a:r>
            <a:r>
              <a:rPr lang="en-GB" sz="2000" dirty="0"/>
              <a:t> </a:t>
            </a:r>
          </a:p>
          <a:p>
            <a:pPr algn="l"/>
            <a:r>
              <a:rPr lang="en-GB" sz="2000" dirty="0"/>
              <a:t>7.5.2025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564898-CB1D-72E7-3AD6-5C89F8C5F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8989C3-4DFC-EAC8-2B35-48534290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62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Blutdruckverlauf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0043DB9-95DE-4667-A09C-566964D58983}"/>
              </a:ext>
            </a:extLst>
          </p:cNvPr>
          <p:cNvGrpSpPr/>
          <p:nvPr/>
        </p:nvGrpSpPr>
        <p:grpSpPr>
          <a:xfrm>
            <a:off x="4807875" y="1249570"/>
            <a:ext cx="5803185" cy="5421852"/>
            <a:chOff x="4355699" y="934497"/>
            <a:chExt cx="5803185" cy="542185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586C71-79CB-4763-B52D-9FD2A5515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699" y="1011185"/>
              <a:ext cx="5741987" cy="527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8BB16576-AB22-48C1-9B9B-5D4EFB6150A2}"/>
                </a:ext>
              </a:extLst>
            </p:cNvPr>
            <p:cNvSpPr/>
            <p:nvPr/>
          </p:nvSpPr>
          <p:spPr>
            <a:xfrm>
              <a:off x="4883499" y="934497"/>
              <a:ext cx="5275385" cy="532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7A29421-4D8F-447A-B370-9580FA448326}"/>
                </a:ext>
              </a:extLst>
            </p:cNvPr>
            <p:cNvSpPr/>
            <p:nvPr/>
          </p:nvSpPr>
          <p:spPr>
            <a:xfrm>
              <a:off x="4822301" y="5390940"/>
              <a:ext cx="5275385" cy="965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2" descr="A. axillaris (Anatomie) - eRef, Thieme">
            <a:extLst>
              <a:ext uri="{FF2B5EF4-FFF2-40B4-BE49-F238E27FC236}">
                <a16:creationId xmlns:a16="http://schemas.microsoft.com/office/drawing/2014/main" id="{846B7F4A-480E-42D2-A499-81FC20F50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7" y="924448"/>
            <a:ext cx="3499981" cy="535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932B9C8-75A2-4DD8-85F2-69ED62E654B9}"/>
              </a:ext>
            </a:extLst>
          </p:cNvPr>
          <p:cNvSpPr txBox="1"/>
          <p:nvPr/>
        </p:nvSpPr>
        <p:spPr>
          <a:xfrm>
            <a:off x="7202954" y="2359077"/>
            <a:ext cx="1407646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300" dirty="0"/>
              <a:t>5 </a:t>
            </a:r>
            <a:r>
              <a:rPr lang="de-DE" sz="1300" dirty="0" err="1"/>
              <a:t>mmHg</a:t>
            </a:r>
            <a:endParaRPr lang="de-DE" sz="1300" dirty="0"/>
          </a:p>
          <a:p>
            <a:pPr algn="r"/>
            <a:r>
              <a:rPr lang="de-DE" sz="1300" dirty="0"/>
              <a:t>22 – 4 </a:t>
            </a:r>
            <a:r>
              <a:rPr lang="de-DE" sz="1300" dirty="0" err="1"/>
              <a:t>mmHg</a:t>
            </a:r>
            <a:endParaRPr lang="de-DE" sz="1300" dirty="0"/>
          </a:p>
          <a:p>
            <a:pPr algn="r"/>
            <a:r>
              <a:rPr lang="de-DE" sz="1300" dirty="0"/>
              <a:t>22 – 10 </a:t>
            </a:r>
            <a:r>
              <a:rPr lang="de-DE" sz="1300" dirty="0" err="1"/>
              <a:t>mmHg</a:t>
            </a:r>
            <a:endParaRPr lang="de-DE" sz="1300" dirty="0"/>
          </a:p>
          <a:p>
            <a:pPr algn="r"/>
            <a:r>
              <a:rPr lang="de-DE" sz="1300" dirty="0"/>
              <a:t>8 </a:t>
            </a:r>
            <a:r>
              <a:rPr lang="de-DE" sz="1300" dirty="0" err="1"/>
              <a:t>mmHg</a:t>
            </a:r>
            <a:endParaRPr lang="de-DE" sz="1300" dirty="0"/>
          </a:p>
          <a:p>
            <a:pPr algn="r"/>
            <a:r>
              <a:rPr lang="de-DE" sz="1300" dirty="0"/>
              <a:t>120 – 7 </a:t>
            </a:r>
            <a:r>
              <a:rPr lang="de-DE" sz="1300" dirty="0" err="1"/>
              <a:t>mmHg</a:t>
            </a:r>
            <a:endParaRPr lang="de-DE" sz="1300" dirty="0"/>
          </a:p>
          <a:p>
            <a:pPr algn="r"/>
            <a:r>
              <a:rPr lang="de-DE" sz="1300" dirty="0"/>
              <a:t>120 – 80 </a:t>
            </a:r>
            <a:r>
              <a:rPr lang="de-DE" sz="1300" dirty="0" err="1"/>
              <a:t>mmHg</a:t>
            </a:r>
            <a:endParaRPr lang="de-DE" sz="1300" dirty="0"/>
          </a:p>
        </p:txBody>
      </p:sp>
    </p:spTree>
    <p:extLst>
      <p:ext uri="{BB962C8B-B14F-4D97-AF65-F5344CB8AC3E}">
        <p14:creationId xmlns:p14="http://schemas.microsoft.com/office/powerpoint/2010/main" val="22688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Blutdruckverlauf (Linker Ventrikel)</a:t>
            </a:r>
          </a:p>
        </p:txBody>
      </p:sp>
      <p:pic>
        <p:nvPicPr>
          <p:cNvPr id="8" name="Picture 2" descr="Mitralklappenstenose und Mitralinsuffizienz">
            <a:extLst>
              <a:ext uri="{FF2B5EF4-FFF2-40B4-BE49-F238E27FC236}">
                <a16:creationId xmlns:a16="http://schemas.microsoft.com/office/drawing/2014/main" id="{3393A7F4-93EC-4686-9ADC-0616CBFB4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/>
          <a:stretch/>
        </p:blipFill>
        <p:spPr bwMode="auto">
          <a:xfrm>
            <a:off x="231936" y="1105319"/>
            <a:ext cx="5613182" cy="493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r Kreislauf | SpringerLink">
            <a:extLst>
              <a:ext uri="{FF2B5EF4-FFF2-40B4-BE49-F238E27FC236}">
                <a16:creationId xmlns:a16="http://schemas.microsoft.com/office/drawing/2014/main" id="{F25426A8-3F9B-418D-AEAA-CA0B9F299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4" r="79037" b="36220"/>
          <a:stretch/>
        </p:blipFill>
        <p:spPr bwMode="auto">
          <a:xfrm>
            <a:off x="6904998" y="1568453"/>
            <a:ext cx="2550722" cy="44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996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Blutdruckverlauf (Linker Ventrikel)</a:t>
            </a:r>
          </a:p>
        </p:txBody>
      </p:sp>
      <p:pic>
        <p:nvPicPr>
          <p:cNvPr id="8" name="Picture 2" descr="Mitralklappenstenose und Mitralinsuffizienz">
            <a:extLst>
              <a:ext uri="{FF2B5EF4-FFF2-40B4-BE49-F238E27FC236}">
                <a16:creationId xmlns:a16="http://schemas.microsoft.com/office/drawing/2014/main" id="{3393A7F4-93EC-4686-9ADC-0616CBFB4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/>
          <a:stretch/>
        </p:blipFill>
        <p:spPr bwMode="auto">
          <a:xfrm>
            <a:off x="231936" y="1105319"/>
            <a:ext cx="5613182" cy="493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emodynamics | Thoracic Key">
            <a:extLst>
              <a:ext uri="{FF2B5EF4-FFF2-40B4-BE49-F238E27FC236}">
                <a16:creationId xmlns:a16="http://schemas.microsoft.com/office/drawing/2014/main" id="{B5410F36-1B54-4BAB-8AD0-2F6A8F8FF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38" y="1863301"/>
            <a:ext cx="4844324" cy="38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65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Blutdruckverlauf (Linker Ventrikel)</a:t>
            </a:r>
          </a:p>
        </p:txBody>
      </p:sp>
      <p:pic>
        <p:nvPicPr>
          <p:cNvPr id="8" name="Picture 2" descr="Mitralklappenstenose und Mitralinsuffizienz">
            <a:extLst>
              <a:ext uri="{FF2B5EF4-FFF2-40B4-BE49-F238E27FC236}">
                <a16:creationId xmlns:a16="http://schemas.microsoft.com/office/drawing/2014/main" id="{3393A7F4-93EC-4686-9ADC-0616CBFB4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/>
          <a:stretch/>
        </p:blipFill>
        <p:spPr bwMode="auto">
          <a:xfrm>
            <a:off x="231936" y="1105319"/>
            <a:ext cx="5613182" cy="493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v Loop Diagram - Pro wiring diagram">
            <a:extLst>
              <a:ext uri="{FF2B5EF4-FFF2-40B4-BE49-F238E27FC236}">
                <a16:creationId xmlns:a16="http://schemas.microsoft.com/office/drawing/2014/main" id="{4863EF53-B5DE-46ED-8971-D099E92FE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6"/>
          <a:stretch/>
        </p:blipFill>
        <p:spPr bwMode="auto">
          <a:xfrm>
            <a:off x="6199524" y="1668160"/>
            <a:ext cx="5154276" cy="407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42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Blutdruckverlauf (Aorta)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661392A-05CD-4A37-B622-99B5F24B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08" y="662781"/>
            <a:ext cx="2943011" cy="43813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FC27D05-0476-4E0F-8E1C-498B45390F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93"/>
          <a:stretch/>
        </p:blipFill>
        <p:spPr>
          <a:xfrm>
            <a:off x="243475" y="5044178"/>
            <a:ext cx="3426482" cy="173666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94BF0AC-CB20-4832-BAAA-8A6A4CFB1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99" y="1072370"/>
            <a:ext cx="7453721" cy="570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3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Blutdruckverlauf (Aorta)</a:t>
            </a:r>
          </a:p>
        </p:txBody>
      </p:sp>
      <p:pic>
        <p:nvPicPr>
          <p:cNvPr id="8194" name="Picture 2" descr="Hochdrucksystem - via medici: leichter lernen - mehr verstehen">
            <a:extLst>
              <a:ext uri="{FF2B5EF4-FFF2-40B4-BE49-F238E27FC236}">
                <a16:creationId xmlns:a16="http://schemas.microsoft.com/office/drawing/2014/main" id="{7F3D466E-6A1F-45B3-A0F3-044F53D17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" r="44939"/>
          <a:stretch/>
        </p:blipFill>
        <p:spPr bwMode="auto">
          <a:xfrm>
            <a:off x="6362976" y="774419"/>
            <a:ext cx="4546155" cy="57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ortenbogen –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0" y="1325563"/>
            <a:ext cx="3875359" cy="479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013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</Words>
  <Application>Microsoft Office PowerPoint</Application>
  <PresentationFormat>Breitbild</PresentationFormat>
  <Paragraphs>97</Paragraphs>
  <Slides>19</Slides>
  <Notes>18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</vt:lpstr>
      <vt:lpstr>Strömungsmechanik in der Medizin</vt:lpstr>
      <vt:lpstr>Zusammenfassung 2. Teil</vt:lpstr>
      <vt:lpstr>Vorlesung 04 1. Teil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Zusammenfassung VL 4 1. Teil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Strömungsmechanik in der Medizin I</dc:title>
  <dc:creator>Goubergrits, Leonid</dc:creator>
  <cp:lastModifiedBy>Leonid Goubergrits</cp:lastModifiedBy>
  <cp:revision>86</cp:revision>
  <dcterms:created xsi:type="dcterms:W3CDTF">2020-04-23T09:52:08Z</dcterms:created>
  <dcterms:modified xsi:type="dcterms:W3CDTF">2025-05-21T13:46:59Z</dcterms:modified>
</cp:coreProperties>
</file>