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2.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0" r:id="rId2"/>
    <p:sldId id="449" r:id="rId3"/>
    <p:sldId id="369" r:id="rId4"/>
    <p:sldId id="421" r:id="rId5"/>
    <p:sldId id="422" r:id="rId6"/>
    <p:sldId id="423" r:id="rId7"/>
    <p:sldId id="424" r:id="rId8"/>
    <p:sldId id="425" r:id="rId9"/>
    <p:sldId id="426" r:id="rId10"/>
    <p:sldId id="428" r:id="rId11"/>
    <p:sldId id="427" r:id="rId12"/>
    <p:sldId id="429" r:id="rId13"/>
    <p:sldId id="430" r:id="rId14"/>
    <p:sldId id="431" r:id="rId15"/>
    <p:sldId id="439" r:id="rId16"/>
    <p:sldId id="440" r:id="rId17"/>
    <p:sldId id="435" r:id="rId18"/>
    <p:sldId id="432" r:id="rId19"/>
    <p:sldId id="441" r:id="rId20"/>
    <p:sldId id="433" r:id="rId21"/>
    <p:sldId id="434" r:id="rId22"/>
    <p:sldId id="443" r:id="rId23"/>
    <p:sldId id="444" r:id="rId24"/>
    <p:sldId id="445" r:id="rId25"/>
    <p:sldId id="446" r:id="rId26"/>
    <p:sldId id="447" r:id="rId27"/>
    <p:sldId id="305" r:id="rId28"/>
    <p:sldId id="306" r:id="rId29"/>
    <p:sldId id="391" r:id="rId30"/>
    <p:sldId id="375" r:id="rId31"/>
    <p:sldId id="376" r:id="rId32"/>
    <p:sldId id="358" r:id="rId33"/>
    <p:sldId id="448" r:id="rId3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tzscher, Ulrich" initials="KU" lastIdx="11" clrIdx="0">
    <p:extLst>
      <p:ext uri="{19B8F6BF-5375-455C-9EA6-DF929625EA0E}">
        <p15:presenceInfo xmlns:p15="http://schemas.microsoft.com/office/powerpoint/2012/main" userId="S-1-5-21-1057563376-1269908281-367356602-90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56" autoAdjust="0"/>
  </p:normalViewPr>
  <p:slideViewPr>
    <p:cSldViewPr snapToGrid="0">
      <p:cViewPr varScale="1">
        <p:scale>
          <a:sx n="79" d="100"/>
          <a:sy n="79" d="100"/>
        </p:scale>
        <p:origin x="806" y="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09T16:11:54.529" idx="11">
    <p:pos x="10" y="10"/>
    <p:text>Klareres Bild möglich (Blasensäule)?</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6-25T15:03:17.483" idx="11">
    <p:pos x="11047" y="1176"/>
    <p:text>Funktionen der Niere erst später einblenden</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de-DE" noProof="0" dirty="0"/>
            <a:t>Blutdruckverlauf</a:t>
          </a:r>
        </a:p>
      </dgm:t>
    </dgm:pt>
    <dgm:pt modelId="{F2DEB430-7B58-4F4F-8BA7-AFDEDB3D8190}" type="parTrans" cxnId="{BF53285E-03D3-4772-B2F2-47059A12F3D6}">
      <dgm:prSet/>
      <dgm:spPr/>
      <dgm:t>
        <a:bodyPr/>
        <a:lstStyle/>
        <a:p>
          <a:endParaRPr lang="de-DE" noProof="0" dirty="0"/>
        </a:p>
      </dgm:t>
    </dgm:pt>
    <dgm:pt modelId="{EA138A95-4D1F-4A9E-9D53-3750E3AAF3C2}" type="sibTrans" cxnId="{BF53285E-03D3-4772-B2F2-47059A12F3D6}">
      <dgm:prSet/>
      <dgm:spPr/>
      <dgm:t>
        <a:bodyPr/>
        <a:lstStyle/>
        <a:p>
          <a:endParaRPr lang="de-DE" noProof="0" dirty="0"/>
        </a:p>
      </dgm:t>
    </dgm:pt>
    <dgm:pt modelId="{C4BC03CB-39AA-4C6D-AA16-8C722D3B03B3}">
      <dgm:prSet phldrT="[Text]"/>
      <dgm:spPr/>
      <dgm:t>
        <a:bodyPr/>
        <a:lstStyle/>
        <a:p>
          <a:r>
            <a:rPr lang="de-DE" noProof="0" dirty="0"/>
            <a:t>Windkessel</a:t>
          </a:r>
        </a:p>
      </dgm:t>
    </dgm:pt>
    <dgm:pt modelId="{277AEF6F-1CD3-4807-B0AC-7612517B4416}" type="parTrans" cxnId="{A3950CBC-3B0E-42D1-AC89-C9B5F325F1EE}">
      <dgm:prSet/>
      <dgm:spPr/>
      <dgm:t>
        <a:bodyPr/>
        <a:lstStyle/>
        <a:p>
          <a:endParaRPr lang="de-DE" noProof="0" dirty="0"/>
        </a:p>
      </dgm:t>
    </dgm:pt>
    <dgm:pt modelId="{B433D5E8-13B7-4D94-B603-174FCBF7BAEA}" type="sibTrans" cxnId="{A3950CBC-3B0E-42D1-AC89-C9B5F325F1EE}">
      <dgm:prSet/>
      <dgm:spPr/>
      <dgm:t>
        <a:bodyPr/>
        <a:lstStyle/>
        <a:p>
          <a:endParaRPr lang="de-DE" noProof="0" dirty="0"/>
        </a:p>
      </dgm:t>
    </dgm:pt>
    <dgm:pt modelId="{20CE9004-0EA9-4F93-85F2-50145A94B6A4}">
      <dgm:prSet phldrT="[Text]"/>
      <dgm:spPr/>
      <dgm:t>
        <a:bodyPr/>
        <a:lstStyle/>
        <a:p>
          <a:r>
            <a:rPr lang="de-DE" noProof="0" dirty="0"/>
            <a:t>Druckstoß (Kompressibilität)</a:t>
          </a:r>
        </a:p>
      </dgm:t>
    </dgm:pt>
    <dgm:pt modelId="{140B583E-D5D6-416B-87BA-C092D7ACDA1A}" type="parTrans" cxnId="{42EEA402-FB40-4160-B149-754B501CA66C}">
      <dgm:prSet/>
      <dgm:spPr/>
      <dgm:t>
        <a:bodyPr/>
        <a:lstStyle/>
        <a:p>
          <a:endParaRPr lang="de-DE" noProof="0" dirty="0"/>
        </a:p>
      </dgm:t>
    </dgm:pt>
    <dgm:pt modelId="{7B9C0DE6-434C-43DC-AF53-32291C3BEF64}" type="sibTrans" cxnId="{42EEA402-FB40-4160-B149-754B501CA66C}">
      <dgm:prSet/>
      <dgm:spPr/>
      <dgm:t>
        <a:bodyPr/>
        <a:lstStyle/>
        <a:p>
          <a:endParaRPr lang="de-DE" noProof="0" dirty="0"/>
        </a:p>
      </dgm:t>
    </dgm:pt>
    <dgm:pt modelId="{FD6CF4EB-3AF7-483C-A308-802F307CAE11}">
      <dgm:prSet phldrT="[Text]"/>
      <dgm:spPr/>
      <dgm:t>
        <a:bodyPr/>
        <a:lstStyle/>
        <a:p>
          <a:r>
            <a:rPr lang="de-DE" noProof="0" dirty="0"/>
            <a:t>Wellenreflexionen</a:t>
          </a:r>
        </a:p>
      </dgm:t>
    </dgm:pt>
    <dgm:pt modelId="{50667C1F-D939-498A-9CEB-AD329905114E}" type="parTrans" cxnId="{0BDCBB67-F90C-4EE2-B02A-DE0145A1D2D6}">
      <dgm:prSet/>
      <dgm:spPr/>
      <dgm:t>
        <a:bodyPr/>
        <a:lstStyle/>
        <a:p>
          <a:endParaRPr lang="en-GB"/>
        </a:p>
      </dgm:t>
    </dgm:pt>
    <dgm:pt modelId="{5D8E3D37-233B-4552-B0BC-9045279CDA5C}" type="sibTrans" cxnId="{0BDCBB67-F90C-4EE2-B02A-DE0145A1D2D6}">
      <dgm:prSet/>
      <dgm:spPr/>
      <dgm:t>
        <a:bodyPr/>
        <a:lstStyle/>
        <a:p>
          <a:endParaRPr lang="en-GB"/>
        </a:p>
      </dgm:t>
    </dgm:pt>
    <dgm:pt modelId="{008BAC64-394C-423D-82B8-BCCE30443A8F}">
      <dgm:prSet phldrT="[Text]"/>
      <dgm:spPr/>
      <dgm:t>
        <a:bodyPr/>
        <a:lstStyle/>
        <a:p>
          <a:r>
            <a:rPr lang="de-DE" noProof="0" dirty="0"/>
            <a:t>Pulswellengeschwindigkeit</a:t>
          </a:r>
        </a:p>
      </dgm:t>
    </dgm:pt>
    <dgm:pt modelId="{C64403E1-2802-453D-A564-49A35247B4ED}" type="parTrans" cxnId="{B020F6B5-7093-4EB3-B3B8-EAB9F9D1263E}">
      <dgm:prSet/>
      <dgm:spPr/>
    </dgm:pt>
    <dgm:pt modelId="{F0C5C5D7-9ADB-458B-AFCB-D288D7CB3815}" type="sibTrans" cxnId="{B020F6B5-7093-4EB3-B3B8-EAB9F9D1263E}">
      <dgm:prSet/>
      <dgm:spPr/>
    </dgm:pt>
    <dgm:pt modelId="{F5E2C929-BE5E-488E-A370-BBFD7BBADC6A}">
      <dgm:prSet phldrT="[Text]"/>
      <dgm:spPr/>
      <dgm:t>
        <a:bodyPr/>
        <a:lstStyle/>
        <a:p>
          <a:r>
            <a:rPr lang="de-DE" noProof="0" dirty="0"/>
            <a:t>Druckabfall Arteriolen&gt; Kapillaren</a:t>
          </a:r>
        </a:p>
      </dgm:t>
    </dgm:pt>
    <dgm:pt modelId="{B3DA3DF4-8996-42FB-B1B5-ED9832C69363}" type="parTrans" cxnId="{0698F1DE-D99F-434A-AF9D-ED8807EF4AF3}">
      <dgm:prSet/>
      <dgm:spPr/>
    </dgm:pt>
    <dgm:pt modelId="{006D4A98-0200-4A1C-99ED-7F4B90667E14}" type="sibTrans" cxnId="{0698F1DE-D99F-434A-AF9D-ED8807EF4AF3}">
      <dgm:prSet/>
      <dgm:spPr/>
    </dgm:pt>
    <dgm:pt modelId="{3E52BD90-BBB2-4FC6-8C78-335C4ACC0B3A}">
      <dgm:prSet phldrT="[Text]"/>
      <dgm:spPr/>
      <dgm:t>
        <a:bodyPr/>
        <a:lstStyle/>
        <a:p>
          <a:r>
            <a:rPr lang="de-DE" noProof="0" dirty="0"/>
            <a:t>Druckverlauf vom rechten Vorhof bis zum linken Vorhof</a:t>
          </a:r>
        </a:p>
      </dgm:t>
    </dgm:pt>
    <dgm:pt modelId="{6CD33FBE-DDE2-4368-AB89-CC2A5D40CD84}" type="parTrans" cxnId="{2AEC4180-877F-47DB-96D5-AC9CF69D2FCE}">
      <dgm:prSet/>
      <dgm:spPr/>
    </dgm:pt>
    <dgm:pt modelId="{3E0F4BAE-9AB5-4557-8838-FE7122AC8744}" type="sibTrans" cxnId="{2AEC4180-877F-47DB-96D5-AC9CF69D2FCE}">
      <dgm:prSet/>
      <dgm:spPr/>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7"/>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7"/>
      <dgm:spPr/>
    </dgm:pt>
    <dgm:pt modelId="{38644FCB-323F-4B18-8A27-6DC9D38F10A5}" type="pres">
      <dgm:prSet presAssocID="{34D9ED83-E1B7-4943-8589-13BAE761BD83}" presName="dstNode" presStyleLbl="node1" presStyleIdx="0" presStyleCnt="7"/>
      <dgm:spPr/>
    </dgm:pt>
    <dgm:pt modelId="{1B249531-A574-4E3F-AABB-0BC0D9AE5F77}" type="pres">
      <dgm:prSet presAssocID="{DD22FE04-8E29-42D2-A3CD-CDCA89EE9830}" presName="text_1" presStyleLbl="node1" presStyleIdx="0" presStyleCnt="7">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7"/>
      <dgm:spPr/>
    </dgm:pt>
    <dgm:pt modelId="{1C541381-2ABF-4AB1-B3E5-34233C076C41}" type="pres">
      <dgm:prSet presAssocID="{C4BC03CB-39AA-4C6D-AA16-8C722D3B03B3}" presName="text_2" presStyleLbl="node1" presStyleIdx="1" presStyleCnt="7">
        <dgm:presLayoutVars>
          <dgm:bulletEnabled val="1"/>
        </dgm:presLayoutVars>
      </dgm:prSet>
      <dgm:spPr/>
    </dgm:pt>
    <dgm:pt modelId="{35AFA5E9-E88A-44D8-A827-BA3E33215CAF}" type="pres">
      <dgm:prSet presAssocID="{C4BC03CB-39AA-4C6D-AA16-8C722D3B03B3}" presName="accent_2" presStyleCnt="0"/>
      <dgm:spPr/>
    </dgm:pt>
    <dgm:pt modelId="{47E96C9C-654A-4D37-84F0-B4B9996A141B}" type="pres">
      <dgm:prSet presAssocID="{C4BC03CB-39AA-4C6D-AA16-8C722D3B03B3}" presName="accentRepeatNode" presStyleLbl="solidFgAcc1" presStyleIdx="1" presStyleCnt="7"/>
      <dgm:spPr/>
    </dgm:pt>
    <dgm:pt modelId="{A5CF2D7B-4D72-48A8-8F62-5C3FA7A98C80}" type="pres">
      <dgm:prSet presAssocID="{20CE9004-0EA9-4F93-85F2-50145A94B6A4}" presName="text_3" presStyleLbl="node1" presStyleIdx="2" presStyleCnt="7">
        <dgm:presLayoutVars>
          <dgm:bulletEnabled val="1"/>
        </dgm:presLayoutVars>
      </dgm:prSet>
      <dgm:spPr/>
    </dgm:pt>
    <dgm:pt modelId="{216E43CE-826A-4CAF-A0D4-252668C9A7AE}" type="pres">
      <dgm:prSet presAssocID="{20CE9004-0EA9-4F93-85F2-50145A94B6A4}" presName="accent_3" presStyleCnt="0"/>
      <dgm:spPr/>
    </dgm:pt>
    <dgm:pt modelId="{EAC0B7CD-0E97-4C12-A6AA-432646E113FD}" type="pres">
      <dgm:prSet presAssocID="{20CE9004-0EA9-4F93-85F2-50145A94B6A4}" presName="accentRepeatNode" presStyleLbl="solidFgAcc1" presStyleIdx="2" presStyleCnt="7"/>
      <dgm:spPr/>
    </dgm:pt>
    <dgm:pt modelId="{75D4D7D4-CB4F-4E35-9140-EDBE6EF663D1}" type="pres">
      <dgm:prSet presAssocID="{FD6CF4EB-3AF7-483C-A308-802F307CAE11}" presName="text_4" presStyleLbl="node1" presStyleIdx="3" presStyleCnt="7">
        <dgm:presLayoutVars>
          <dgm:bulletEnabled val="1"/>
        </dgm:presLayoutVars>
      </dgm:prSet>
      <dgm:spPr/>
    </dgm:pt>
    <dgm:pt modelId="{039E6A10-A10C-48CA-9FBE-B866B1C4B7FC}" type="pres">
      <dgm:prSet presAssocID="{FD6CF4EB-3AF7-483C-A308-802F307CAE11}" presName="accent_4" presStyleCnt="0"/>
      <dgm:spPr/>
    </dgm:pt>
    <dgm:pt modelId="{8AD50635-4978-4041-9F41-CD4A06B90A24}" type="pres">
      <dgm:prSet presAssocID="{FD6CF4EB-3AF7-483C-A308-802F307CAE11}" presName="accentRepeatNode" presStyleLbl="solidFgAcc1" presStyleIdx="3" presStyleCnt="7"/>
      <dgm:spPr/>
    </dgm:pt>
    <dgm:pt modelId="{A4A41EFF-8E52-4686-BF60-8409992FD297}" type="pres">
      <dgm:prSet presAssocID="{008BAC64-394C-423D-82B8-BCCE30443A8F}" presName="text_5" presStyleLbl="node1" presStyleIdx="4" presStyleCnt="7">
        <dgm:presLayoutVars>
          <dgm:bulletEnabled val="1"/>
        </dgm:presLayoutVars>
      </dgm:prSet>
      <dgm:spPr/>
    </dgm:pt>
    <dgm:pt modelId="{8322A5A9-8943-4543-AB59-4807A79E0FE1}" type="pres">
      <dgm:prSet presAssocID="{008BAC64-394C-423D-82B8-BCCE30443A8F}" presName="accent_5" presStyleCnt="0"/>
      <dgm:spPr/>
    </dgm:pt>
    <dgm:pt modelId="{D6DF7949-7924-4540-AEFD-11351CC73383}" type="pres">
      <dgm:prSet presAssocID="{008BAC64-394C-423D-82B8-BCCE30443A8F}" presName="accentRepeatNode" presStyleLbl="solidFgAcc1" presStyleIdx="4" presStyleCnt="7"/>
      <dgm:spPr/>
    </dgm:pt>
    <dgm:pt modelId="{C416C2CB-EE9B-4C36-9F3C-86A1EACD323F}" type="pres">
      <dgm:prSet presAssocID="{F5E2C929-BE5E-488E-A370-BBFD7BBADC6A}" presName="text_6" presStyleLbl="node1" presStyleIdx="5" presStyleCnt="7">
        <dgm:presLayoutVars>
          <dgm:bulletEnabled val="1"/>
        </dgm:presLayoutVars>
      </dgm:prSet>
      <dgm:spPr/>
    </dgm:pt>
    <dgm:pt modelId="{B3F958D4-C5F9-44F2-84C8-24DBA0ABC573}" type="pres">
      <dgm:prSet presAssocID="{F5E2C929-BE5E-488E-A370-BBFD7BBADC6A}" presName="accent_6" presStyleCnt="0"/>
      <dgm:spPr/>
    </dgm:pt>
    <dgm:pt modelId="{4299DD88-E61E-4E36-B90A-3786F001C6D2}" type="pres">
      <dgm:prSet presAssocID="{F5E2C929-BE5E-488E-A370-BBFD7BBADC6A}" presName="accentRepeatNode" presStyleLbl="solidFgAcc1" presStyleIdx="5" presStyleCnt="7"/>
      <dgm:spPr/>
    </dgm:pt>
    <dgm:pt modelId="{D86D2074-3412-48D1-BBC4-39E0BA5098F4}" type="pres">
      <dgm:prSet presAssocID="{3E52BD90-BBB2-4FC6-8C78-335C4ACC0B3A}" presName="text_7" presStyleLbl="node1" presStyleIdx="6" presStyleCnt="7">
        <dgm:presLayoutVars>
          <dgm:bulletEnabled val="1"/>
        </dgm:presLayoutVars>
      </dgm:prSet>
      <dgm:spPr/>
    </dgm:pt>
    <dgm:pt modelId="{D10953EB-7FCD-4025-B585-BD9761C6617A}" type="pres">
      <dgm:prSet presAssocID="{3E52BD90-BBB2-4FC6-8C78-335C4ACC0B3A}" presName="accent_7" presStyleCnt="0"/>
      <dgm:spPr/>
    </dgm:pt>
    <dgm:pt modelId="{DBD344AB-00F8-4C55-8F70-7BA94C573A63}" type="pres">
      <dgm:prSet presAssocID="{3E52BD90-BBB2-4FC6-8C78-335C4ACC0B3A}" presName="accentRepeatNode" presStyleLbl="solidFgAcc1" presStyleIdx="6" presStyleCnt="7"/>
      <dgm:spPr/>
    </dgm:pt>
  </dgm:ptLst>
  <dgm:cxnLst>
    <dgm:cxn modelId="{42EEA402-FB40-4160-B149-754B501CA66C}" srcId="{34D9ED83-E1B7-4943-8589-13BAE761BD83}" destId="{20CE9004-0EA9-4F93-85F2-50145A94B6A4}" srcOrd="2" destOrd="0" parTransId="{140B583E-D5D6-416B-87BA-C092D7ACDA1A}" sibTransId="{7B9C0DE6-434C-43DC-AF53-32291C3BEF64}"/>
    <dgm:cxn modelId="{13E3BA09-C5A7-4D56-974B-9006BB730A86}" type="presOf" srcId="{DD22FE04-8E29-42D2-A3CD-CDCA89EE9830}" destId="{1B249531-A574-4E3F-AABB-0BC0D9AE5F77}" srcOrd="0" destOrd="0" presId="urn:microsoft.com/office/officeart/2008/layout/VerticalCurvedList"/>
    <dgm:cxn modelId="{17C3E60F-2DA1-42C3-8E86-1DAC86E6CDE3}" type="presOf" srcId="{FD6CF4EB-3AF7-483C-A308-802F307CAE11}" destId="{75D4D7D4-CB4F-4E35-9140-EDBE6EF663D1}" srcOrd="0" destOrd="0" presId="urn:microsoft.com/office/officeart/2008/layout/VerticalCurvedList"/>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0BDCBB67-F90C-4EE2-B02A-DE0145A1D2D6}" srcId="{34D9ED83-E1B7-4943-8589-13BAE761BD83}" destId="{FD6CF4EB-3AF7-483C-A308-802F307CAE11}" srcOrd="3" destOrd="0" parTransId="{50667C1F-D939-498A-9CEB-AD329905114E}" sibTransId="{5D8E3D37-233B-4552-B0BC-9045279CDA5C}"/>
    <dgm:cxn modelId="{4518BC48-E75C-4B84-8F1B-506D538CACC4}" type="presOf" srcId="{008BAC64-394C-423D-82B8-BCCE30443A8F}" destId="{A4A41EFF-8E52-4686-BF60-8409992FD297}" srcOrd="0" destOrd="0" presId="urn:microsoft.com/office/officeart/2008/layout/VerticalCurvedList"/>
    <dgm:cxn modelId="{2AEC4180-877F-47DB-96D5-AC9CF69D2FCE}" srcId="{34D9ED83-E1B7-4943-8589-13BAE761BD83}" destId="{3E52BD90-BBB2-4FC6-8C78-335C4ACC0B3A}" srcOrd="6" destOrd="0" parTransId="{6CD33FBE-DDE2-4368-AB89-CC2A5D40CD84}" sibTransId="{3E0F4BAE-9AB5-4557-8838-FE7122AC8744}"/>
    <dgm:cxn modelId="{FB4D2986-2F60-4C58-AE41-689748A1FC6C}" type="presOf" srcId="{3E52BD90-BBB2-4FC6-8C78-335C4ACC0B3A}" destId="{D86D2074-3412-48D1-BBC4-39E0BA5098F4}" srcOrd="0" destOrd="0" presId="urn:microsoft.com/office/officeart/2008/layout/VerticalCurvedList"/>
    <dgm:cxn modelId="{A1F26B92-2AD3-48DA-8304-3AD606DAA76F}" type="presOf" srcId="{C4BC03CB-39AA-4C6D-AA16-8C722D3B03B3}" destId="{1C541381-2ABF-4AB1-B3E5-34233C076C41}"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B020F6B5-7093-4EB3-B3B8-EAB9F9D1263E}" srcId="{34D9ED83-E1B7-4943-8589-13BAE761BD83}" destId="{008BAC64-394C-423D-82B8-BCCE30443A8F}" srcOrd="4" destOrd="0" parTransId="{C64403E1-2802-453D-A564-49A35247B4ED}" sibTransId="{F0C5C5D7-9ADB-458B-AFCB-D288D7CB3815}"/>
    <dgm:cxn modelId="{A3950CBC-3B0E-42D1-AC89-C9B5F325F1EE}" srcId="{34D9ED83-E1B7-4943-8589-13BAE761BD83}" destId="{C4BC03CB-39AA-4C6D-AA16-8C722D3B03B3}" srcOrd="1" destOrd="0" parTransId="{277AEF6F-1CD3-4807-B0AC-7612517B4416}" sibTransId="{B433D5E8-13B7-4D94-B603-174FCBF7BAEA}"/>
    <dgm:cxn modelId="{0698F1DE-D99F-434A-AF9D-ED8807EF4AF3}" srcId="{34D9ED83-E1B7-4943-8589-13BAE761BD83}" destId="{F5E2C929-BE5E-488E-A370-BBFD7BBADC6A}" srcOrd="5" destOrd="0" parTransId="{B3DA3DF4-8996-42FB-B1B5-ED9832C69363}" sibTransId="{006D4A98-0200-4A1C-99ED-7F4B90667E14}"/>
    <dgm:cxn modelId="{250906DF-D929-4AE5-95A2-552C958D2EC7}" type="presOf" srcId="{20CE9004-0EA9-4F93-85F2-50145A94B6A4}" destId="{A5CF2D7B-4D72-48A8-8F62-5C3FA7A98C80}" srcOrd="0" destOrd="0" presId="urn:microsoft.com/office/officeart/2008/layout/VerticalCurvedList"/>
    <dgm:cxn modelId="{00661DE0-5358-435D-AFC6-D3299D2B8A4D}" type="presOf" srcId="{F5E2C929-BE5E-488E-A370-BBFD7BBADC6A}" destId="{C416C2CB-EE9B-4C36-9F3C-86A1EACD323F}" srcOrd="0" destOrd="0" presId="urn:microsoft.com/office/officeart/2008/layout/VerticalCurvedList"/>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6940FAA2-6248-44C2-829A-E5F31C39DB98}" type="presParOf" srcId="{300C104C-56BC-4622-A136-8289C74819BD}" destId="{1C541381-2ABF-4AB1-B3E5-34233C076C41}" srcOrd="3" destOrd="0" presId="urn:microsoft.com/office/officeart/2008/layout/VerticalCurvedList"/>
    <dgm:cxn modelId="{D57C4004-40DC-4F89-ADD2-EC1100005E12}" type="presParOf" srcId="{300C104C-56BC-4622-A136-8289C74819BD}" destId="{35AFA5E9-E88A-44D8-A827-BA3E33215CAF}" srcOrd="4" destOrd="0" presId="urn:microsoft.com/office/officeart/2008/layout/VerticalCurvedList"/>
    <dgm:cxn modelId="{6B76682C-60E9-4F92-AC75-518C32C29C70}" type="presParOf" srcId="{35AFA5E9-E88A-44D8-A827-BA3E33215CAF}" destId="{47E96C9C-654A-4D37-84F0-B4B9996A141B}" srcOrd="0" destOrd="0" presId="urn:microsoft.com/office/officeart/2008/layout/VerticalCurvedList"/>
    <dgm:cxn modelId="{E1D7033C-3FCF-4DC5-9D97-45D3DBFE4B13}" type="presParOf" srcId="{300C104C-56BC-4622-A136-8289C74819BD}" destId="{A5CF2D7B-4D72-48A8-8F62-5C3FA7A98C80}" srcOrd="5" destOrd="0" presId="urn:microsoft.com/office/officeart/2008/layout/VerticalCurvedList"/>
    <dgm:cxn modelId="{8F69B43C-3C2C-45BB-A8EC-5318C1D73C2D}" type="presParOf" srcId="{300C104C-56BC-4622-A136-8289C74819BD}" destId="{216E43CE-826A-4CAF-A0D4-252668C9A7AE}" srcOrd="6" destOrd="0" presId="urn:microsoft.com/office/officeart/2008/layout/VerticalCurvedList"/>
    <dgm:cxn modelId="{FFC1968B-851E-4291-A640-728F579F5B04}" type="presParOf" srcId="{216E43CE-826A-4CAF-A0D4-252668C9A7AE}" destId="{EAC0B7CD-0E97-4C12-A6AA-432646E113FD}" srcOrd="0" destOrd="0" presId="urn:microsoft.com/office/officeart/2008/layout/VerticalCurvedList"/>
    <dgm:cxn modelId="{9A495D3D-A4A3-4322-92AB-2D60274B7077}" type="presParOf" srcId="{300C104C-56BC-4622-A136-8289C74819BD}" destId="{75D4D7D4-CB4F-4E35-9140-EDBE6EF663D1}" srcOrd="7" destOrd="0" presId="urn:microsoft.com/office/officeart/2008/layout/VerticalCurvedList"/>
    <dgm:cxn modelId="{6C7961C7-DE08-4434-83CE-1A971ECC296D}" type="presParOf" srcId="{300C104C-56BC-4622-A136-8289C74819BD}" destId="{039E6A10-A10C-48CA-9FBE-B866B1C4B7FC}" srcOrd="8" destOrd="0" presId="urn:microsoft.com/office/officeart/2008/layout/VerticalCurvedList"/>
    <dgm:cxn modelId="{A113FE9C-6316-45C6-B3CC-2C2563C12616}" type="presParOf" srcId="{039E6A10-A10C-48CA-9FBE-B866B1C4B7FC}" destId="{8AD50635-4978-4041-9F41-CD4A06B90A24}" srcOrd="0" destOrd="0" presId="urn:microsoft.com/office/officeart/2008/layout/VerticalCurvedList"/>
    <dgm:cxn modelId="{675982E9-2092-4CC0-A15F-CB6A76BE2B48}" type="presParOf" srcId="{300C104C-56BC-4622-A136-8289C74819BD}" destId="{A4A41EFF-8E52-4686-BF60-8409992FD297}" srcOrd="9" destOrd="0" presId="urn:microsoft.com/office/officeart/2008/layout/VerticalCurvedList"/>
    <dgm:cxn modelId="{2739CA8F-6A0C-4E8E-9C53-29ADA0BDFB24}" type="presParOf" srcId="{300C104C-56BC-4622-A136-8289C74819BD}" destId="{8322A5A9-8943-4543-AB59-4807A79E0FE1}" srcOrd="10" destOrd="0" presId="urn:microsoft.com/office/officeart/2008/layout/VerticalCurvedList"/>
    <dgm:cxn modelId="{A8954364-3F3D-48F0-ABFA-346CDCBBA995}" type="presParOf" srcId="{8322A5A9-8943-4543-AB59-4807A79E0FE1}" destId="{D6DF7949-7924-4540-AEFD-11351CC73383}" srcOrd="0" destOrd="0" presId="urn:microsoft.com/office/officeart/2008/layout/VerticalCurvedList"/>
    <dgm:cxn modelId="{FF20AB2E-3E14-4233-A4C2-376B62A4F0B9}" type="presParOf" srcId="{300C104C-56BC-4622-A136-8289C74819BD}" destId="{C416C2CB-EE9B-4C36-9F3C-86A1EACD323F}" srcOrd="11" destOrd="0" presId="urn:microsoft.com/office/officeart/2008/layout/VerticalCurvedList"/>
    <dgm:cxn modelId="{D5B7FFD8-0395-4E92-917D-2ED74EBA32B3}" type="presParOf" srcId="{300C104C-56BC-4622-A136-8289C74819BD}" destId="{B3F958D4-C5F9-44F2-84C8-24DBA0ABC573}" srcOrd="12" destOrd="0" presId="urn:microsoft.com/office/officeart/2008/layout/VerticalCurvedList"/>
    <dgm:cxn modelId="{F08032ED-3B1A-4964-A027-E45ED16968D6}" type="presParOf" srcId="{B3F958D4-C5F9-44F2-84C8-24DBA0ABC573}" destId="{4299DD88-E61E-4E36-B90A-3786F001C6D2}" srcOrd="0" destOrd="0" presId="urn:microsoft.com/office/officeart/2008/layout/VerticalCurvedList"/>
    <dgm:cxn modelId="{BD9148DB-1FE9-4C0E-9362-5DFF07AD5E0B}" type="presParOf" srcId="{300C104C-56BC-4622-A136-8289C74819BD}" destId="{D86D2074-3412-48D1-BBC4-39E0BA5098F4}" srcOrd="13" destOrd="0" presId="urn:microsoft.com/office/officeart/2008/layout/VerticalCurvedList"/>
    <dgm:cxn modelId="{723FC61C-39FA-4C61-99D1-8BC1CAE14E85}" type="presParOf" srcId="{300C104C-56BC-4622-A136-8289C74819BD}" destId="{D10953EB-7FCD-4025-B585-BD9761C6617A}" srcOrd="14" destOrd="0" presId="urn:microsoft.com/office/officeart/2008/layout/VerticalCurvedList"/>
    <dgm:cxn modelId="{C25D1E5F-9FC8-492A-8293-6ABBA9BE8456}" type="presParOf" srcId="{D10953EB-7FCD-4025-B585-BD9761C6617A}" destId="{DBD344AB-00F8-4C55-8F70-7BA94C573A6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de-DE" noProof="0" dirty="0"/>
            <a:t>Anforderungen an eine Herzlungenmaschine</a:t>
          </a:r>
        </a:p>
      </dgm:t>
    </dgm:pt>
    <dgm:pt modelId="{F2DEB430-7B58-4F4F-8BA7-AFDEDB3D8190}" type="parTrans" cxnId="{BF53285E-03D3-4772-B2F2-47059A12F3D6}">
      <dgm:prSet/>
      <dgm:spPr/>
      <dgm:t>
        <a:bodyPr/>
        <a:lstStyle/>
        <a:p>
          <a:endParaRPr lang="de-DE" noProof="0" dirty="0"/>
        </a:p>
      </dgm:t>
    </dgm:pt>
    <dgm:pt modelId="{EA138A95-4D1F-4A9E-9D53-3750E3AAF3C2}" type="sibTrans" cxnId="{BF53285E-03D3-4772-B2F2-47059A12F3D6}">
      <dgm:prSet/>
      <dgm:spPr/>
      <dgm:t>
        <a:bodyPr/>
        <a:lstStyle/>
        <a:p>
          <a:endParaRPr lang="de-DE" noProof="0" dirty="0"/>
        </a:p>
      </dgm:t>
    </dgm:pt>
    <dgm:pt modelId="{C4BC03CB-39AA-4C6D-AA16-8C722D3B03B3}">
      <dgm:prSet phldrT="[Text]"/>
      <dgm:spPr/>
      <dgm:t>
        <a:bodyPr/>
        <a:lstStyle/>
        <a:p>
          <a:r>
            <a:rPr lang="de-DE" noProof="0" dirty="0" err="1"/>
            <a:t>Oxygenatoren</a:t>
          </a:r>
          <a:endParaRPr lang="de-DE" noProof="0" dirty="0"/>
        </a:p>
      </dgm:t>
    </dgm:pt>
    <dgm:pt modelId="{277AEF6F-1CD3-4807-B0AC-7612517B4416}" type="parTrans" cxnId="{A3950CBC-3B0E-42D1-AC89-C9B5F325F1EE}">
      <dgm:prSet/>
      <dgm:spPr/>
      <dgm:t>
        <a:bodyPr/>
        <a:lstStyle/>
        <a:p>
          <a:endParaRPr lang="de-DE" noProof="0" dirty="0"/>
        </a:p>
      </dgm:t>
    </dgm:pt>
    <dgm:pt modelId="{B433D5E8-13B7-4D94-B603-174FCBF7BAEA}" type="sibTrans" cxnId="{A3950CBC-3B0E-42D1-AC89-C9B5F325F1EE}">
      <dgm:prSet/>
      <dgm:spPr/>
      <dgm:t>
        <a:bodyPr/>
        <a:lstStyle/>
        <a:p>
          <a:endParaRPr lang="de-DE" noProof="0" dirty="0"/>
        </a:p>
      </dgm:t>
    </dgm:pt>
    <dgm:pt modelId="{20CE9004-0EA9-4F93-85F2-50145A94B6A4}">
      <dgm:prSet phldrT="[Text]"/>
      <dgm:spPr/>
      <dgm:t>
        <a:bodyPr/>
        <a:lstStyle/>
        <a:p>
          <a:r>
            <a:rPr lang="de-DE" noProof="0" dirty="0"/>
            <a:t>Protektive Beatmung</a:t>
          </a:r>
        </a:p>
      </dgm:t>
    </dgm:pt>
    <dgm:pt modelId="{140B583E-D5D6-416B-87BA-C092D7ACDA1A}" type="parTrans" cxnId="{42EEA402-FB40-4160-B149-754B501CA66C}">
      <dgm:prSet/>
      <dgm:spPr/>
      <dgm:t>
        <a:bodyPr/>
        <a:lstStyle/>
        <a:p>
          <a:endParaRPr lang="de-DE" noProof="0" dirty="0"/>
        </a:p>
      </dgm:t>
    </dgm:pt>
    <dgm:pt modelId="{7B9C0DE6-434C-43DC-AF53-32291C3BEF64}" type="sibTrans" cxnId="{42EEA402-FB40-4160-B149-754B501CA66C}">
      <dgm:prSet/>
      <dgm:spPr/>
      <dgm:t>
        <a:bodyPr/>
        <a:lstStyle/>
        <a:p>
          <a:endParaRPr lang="de-DE" noProof="0" dirty="0"/>
        </a:p>
      </dgm:t>
    </dgm:pt>
    <dgm:pt modelId="{EE2AAB99-93D2-4BE7-8D5F-85C12CB65290}">
      <dgm:prSet phldrT="[Text]"/>
      <dgm:spPr/>
      <dgm:t>
        <a:bodyPr/>
        <a:lstStyle/>
        <a:p>
          <a:r>
            <a:rPr lang="de-DE" noProof="0" dirty="0"/>
            <a:t>Alternative Beatmungskonzepte</a:t>
          </a:r>
        </a:p>
      </dgm:t>
    </dgm:pt>
    <dgm:pt modelId="{46285C93-0D10-42A4-8F9D-9C49EB4D873A}" type="parTrans" cxnId="{14998F90-BC91-48A5-B242-80ED6FBFF00F}">
      <dgm:prSet/>
      <dgm:spPr/>
      <dgm:t>
        <a:bodyPr/>
        <a:lstStyle/>
        <a:p>
          <a:endParaRPr lang="en-GB"/>
        </a:p>
      </dgm:t>
    </dgm:pt>
    <dgm:pt modelId="{D95B77D9-1A9D-450A-91E6-9174CCFA6324}" type="sibTrans" cxnId="{14998F90-BC91-48A5-B242-80ED6FBFF00F}">
      <dgm:prSet/>
      <dgm:spPr/>
      <dgm:t>
        <a:bodyPr/>
        <a:lstStyle/>
        <a:p>
          <a:endParaRPr lang="en-GB"/>
        </a:p>
      </dgm:t>
    </dgm:pt>
    <dgm:pt modelId="{634A9F0F-5271-4AB7-AAAD-4DD1C1B8B65E}">
      <dgm:prSet phldrT="[Text]"/>
      <dgm:spPr/>
      <dgm:t>
        <a:bodyPr/>
        <a:lstStyle/>
        <a:p>
          <a:r>
            <a:rPr lang="de-DE" noProof="0" dirty="0"/>
            <a:t>Künstliche Niere</a:t>
          </a:r>
        </a:p>
      </dgm:t>
    </dgm:pt>
    <dgm:pt modelId="{50A74D06-F805-467B-8229-3B899C0AA69B}" type="parTrans" cxnId="{8046BDF3-13B4-400A-B31B-C0FECCC80FC1}">
      <dgm:prSet/>
      <dgm:spPr/>
    </dgm:pt>
    <dgm:pt modelId="{A8FC2D4C-0589-43D3-9AB9-547168AE48A8}" type="sibTrans" cxnId="{8046BDF3-13B4-400A-B31B-C0FECCC80FC1}">
      <dgm:prSet/>
      <dgm:spPr/>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5"/>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5"/>
      <dgm:spPr/>
    </dgm:pt>
    <dgm:pt modelId="{38644FCB-323F-4B18-8A27-6DC9D38F10A5}" type="pres">
      <dgm:prSet presAssocID="{34D9ED83-E1B7-4943-8589-13BAE761BD83}" presName="dstNode" presStyleLbl="node1" presStyleIdx="0" presStyleCnt="5"/>
      <dgm:spPr/>
    </dgm:pt>
    <dgm:pt modelId="{1B249531-A574-4E3F-AABB-0BC0D9AE5F77}" type="pres">
      <dgm:prSet presAssocID="{DD22FE04-8E29-42D2-A3CD-CDCA89EE9830}" presName="text_1" presStyleLbl="node1" presStyleIdx="0" presStyleCnt="5">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5"/>
      <dgm:spPr/>
    </dgm:pt>
    <dgm:pt modelId="{1C541381-2ABF-4AB1-B3E5-34233C076C41}" type="pres">
      <dgm:prSet presAssocID="{C4BC03CB-39AA-4C6D-AA16-8C722D3B03B3}" presName="text_2" presStyleLbl="node1" presStyleIdx="1" presStyleCnt="5">
        <dgm:presLayoutVars>
          <dgm:bulletEnabled val="1"/>
        </dgm:presLayoutVars>
      </dgm:prSet>
      <dgm:spPr/>
    </dgm:pt>
    <dgm:pt modelId="{35AFA5E9-E88A-44D8-A827-BA3E33215CAF}" type="pres">
      <dgm:prSet presAssocID="{C4BC03CB-39AA-4C6D-AA16-8C722D3B03B3}" presName="accent_2" presStyleCnt="0"/>
      <dgm:spPr/>
    </dgm:pt>
    <dgm:pt modelId="{47E96C9C-654A-4D37-84F0-B4B9996A141B}" type="pres">
      <dgm:prSet presAssocID="{C4BC03CB-39AA-4C6D-AA16-8C722D3B03B3}" presName="accentRepeatNode" presStyleLbl="solidFgAcc1" presStyleIdx="1" presStyleCnt="5"/>
      <dgm:spPr/>
    </dgm:pt>
    <dgm:pt modelId="{80CE2AB0-B305-4740-B896-FBA171D4AF3C}" type="pres">
      <dgm:prSet presAssocID="{EE2AAB99-93D2-4BE7-8D5F-85C12CB65290}" presName="text_3" presStyleLbl="node1" presStyleIdx="2" presStyleCnt="5">
        <dgm:presLayoutVars>
          <dgm:bulletEnabled val="1"/>
        </dgm:presLayoutVars>
      </dgm:prSet>
      <dgm:spPr/>
    </dgm:pt>
    <dgm:pt modelId="{C971C6D2-9DB9-4656-98CB-F875786D4723}" type="pres">
      <dgm:prSet presAssocID="{EE2AAB99-93D2-4BE7-8D5F-85C12CB65290}" presName="accent_3" presStyleCnt="0"/>
      <dgm:spPr/>
    </dgm:pt>
    <dgm:pt modelId="{C0746494-ABF0-4BCD-A53A-338101A3B7DF}" type="pres">
      <dgm:prSet presAssocID="{EE2AAB99-93D2-4BE7-8D5F-85C12CB65290}" presName="accentRepeatNode" presStyleLbl="solidFgAcc1" presStyleIdx="2" presStyleCnt="5"/>
      <dgm:spPr/>
    </dgm:pt>
    <dgm:pt modelId="{5D24D40D-19C1-4BB6-8B01-3681AA8E3A58}" type="pres">
      <dgm:prSet presAssocID="{20CE9004-0EA9-4F93-85F2-50145A94B6A4}" presName="text_4" presStyleLbl="node1" presStyleIdx="3" presStyleCnt="5">
        <dgm:presLayoutVars>
          <dgm:bulletEnabled val="1"/>
        </dgm:presLayoutVars>
      </dgm:prSet>
      <dgm:spPr/>
    </dgm:pt>
    <dgm:pt modelId="{DEE0C6BF-DBC3-4A4C-8B4C-09C9D7767E4A}" type="pres">
      <dgm:prSet presAssocID="{20CE9004-0EA9-4F93-85F2-50145A94B6A4}" presName="accent_4" presStyleCnt="0"/>
      <dgm:spPr/>
    </dgm:pt>
    <dgm:pt modelId="{EAC0B7CD-0E97-4C12-A6AA-432646E113FD}" type="pres">
      <dgm:prSet presAssocID="{20CE9004-0EA9-4F93-85F2-50145A94B6A4}" presName="accentRepeatNode" presStyleLbl="solidFgAcc1" presStyleIdx="3" presStyleCnt="5"/>
      <dgm:spPr/>
    </dgm:pt>
    <dgm:pt modelId="{96DB912F-2962-4ED6-B4EC-C89A495439BA}" type="pres">
      <dgm:prSet presAssocID="{634A9F0F-5271-4AB7-AAAD-4DD1C1B8B65E}" presName="text_5" presStyleLbl="node1" presStyleIdx="4" presStyleCnt="5">
        <dgm:presLayoutVars>
          <dgm:bulletEnabled val="1"/>
        </dgm:presLayoutVars>
      </dgm:prSet>
      <dgm:spPr/>
    </dgm:pt>
    <dgm:pt modelId="{B35BB75B-B96F-4BD8-ADC0-1064142C6931}" type="pres">
      <dgm:prSet presAssocID="{634A9F0F-5271-4AB7-AAAD-4DD1C1B8B65E}" presName="accent_5" presStyleCnt="0"/>
      <dgm:spPr/>
    </dgm:pt>
    <dgm:pt modelId="{60350598-BE84-40E2-A41E-F8186FC20123}" type="pres">
      <dgm:prSet presAssocID="{634A9F0F-5271-4AB7-AAAD-4DD1C1B8B65E}" presName="accentRepeatNode" presStyleLbl="solidFgAcc1" presStyleIdx="4" presStyleCnt="5"/>
      <dgm:spPr/>
    </dgm:pt>
  </dgm:ptLst>
  <dgm:cxnLst>
    <dgm:cxn modelId="{42EEA402-FB40-4160-B149-754B501CA66C}" srcId="{34D9ED83-E1B7-4943-8589-13BAE761BD83}" destId="{20CE9004-0EA9-4F93-85F2-50145A94B6A4}" srcOrd="3" destOrd="0" parTransId="{140B583E-D5D6-416B-87BA-C092D7ACDA1A}" sibTransId="{7B9C0DE6-434C-43DC-AF53-32291C3BEF64}"/>
    <dgm:cxn modelId="{13E3BA09-C5A7-4D56-974B-9006BB730A86}" type="presOf" srcId="{DD22FE04-8E29-42D2-A3CD-CDCA89EE9830}" destId="{1B249531-A574-4E3F-AABB-0BC0D9AE5F77}" srcOrd="0" destOrd="0" presId="urn:microsoft.com/office/officeart/2008/layout/VerticalCurvedList"/>
    <dgm:cxn modelId="{B01F7326-D6D9-403C-9FE4-69588B848CBA}" type="presOf" srcId="{EE2AAB99-93D2-4BE7-8D5F-85C12CB65290}" destId="{80CE2AB0-B305-4740-B896-FBA171D4AF3C}" srcOrd="0" destOrd="0" presId="urn:microsoft.com/office/officeart/2008/layout/VerticalCurvedList"/>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3C843A50-3E81-4EAB-AA2F-51CE44405A42}" type="presOf" srcId="{634A9F0F-5271-4AB7-AAAD-4DD1C1B8B65E}" destId="{96DB912F-2962-4ED6-B4EC-C89A495439BA}" srcOrd="0" destOrd="0" presId="urn:microsoft.com/office/officeart/2008/layout/VerticalCurvedList"/>
    <dgm:cxn modelId="{14998F90-BC91-48A5-B242-80ED6FBFF00F}" srcId="{34D9ED83-E1B7-4943-8589-13BAE761BD83}" destId="{EE2AAB99-93D2-4BE7-8D5F-85C12CB65290}" srcOrd="2" destOrd="0" parTransId="{46285C93-0D10-42A4-8F9D-9C49EB4D873A}" sibTransId="{D95B77D9-1A9D-450A-91E6-9174CCFA6324}"/>
    <dgm:cxn modelId="{A1F26B92-2AD3-48DA-8304-3AD606DAA76F}" type="presOf" srcId="{C4BC03CB-39AA-4C6D-AA16-8C722D3B03B3}" destId="{1C541381-2ABF-4AB1-B3E5-34233C076C41}"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1" destOrd="0" parTransId="{277AEF6F-1CD3-4807-B0AC-7612517B4416}" sibTransId="{B433D5E8-13B7-4D94-B603-174FCBF7BAEA}"/>
    <dgm:cxn modelId="{E04E65D9-36A1-4018-AB96-D21DCB59FC62}" type="presOf" srcId="{20CE9004-0EA9-4F93-85F2-50145A94B6A4}" destId="{5D24D40D-19C1-4BB6-8B01-3681AA8E3A58}" srcOrd="0" destOrd="0" presId="urn:microsoft.com/office/officeart/2008/layout/VerticalCurvedList"/>
    <dgm:cxn modelId="{8046BDF3-13B4-400A-B31B-C0FECCC80FC1}" srcId="{34D9ED83-E1B7-4943-8589-13BAE761BD83}" destId="{634A9F0F-5271-4AB7-AAAD-4DD1C1B8B65E}" srcOrd="4" destOrd="0" parTransId="{50A74D06-F805-467B-8229-3B899C0AA69B}" sibTransId="{A8FC2D4C-0589-43D3-9AB9-547168AE48A8}"/>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6940FAA2-6248-44C2-829A-E5F31C39DB98}" type="presParOf" srcId="{300C104C-56BC-4622-A136-8289C74819BD}" destId="{1C541381-2ABF-4AB1-B3E5-34233C076C41}" srcOrd="3" destOrd="0" presId="urn:microsoft.com/office/officeart/2008/layout/VerticalCurvedList"/>
    <dgm:cxn modelId="{D57C4004-40DC-4F89-ADD2-EC1100005E12}" type="presParOf" srcId="{300C104C-56BC-4622-A136-8289C74819BD}" destId="{35AFA5E9-E88A-44D8-A827-BA3E33215CAF}" srcOrd="4" destOrd="0" presId="urn:microsoft.com/office/officeart/2008/layout/VerticalCurvedList"/>
    <dgm:cxn modelId="{6B76682C-60E9-4F92-AC75-518C32C29C70}" type="presParOf" srcId="{35AFA5E9-E88A-44D8-A827-BA3E33215CAF}" destId="{47E96C9C-654A-4D37-84F0-B4B9996A141B}" srcOrd="0" destOrd="0" presId="urn:microsoft.com/office/officeart/2008/layout/VerticalCurvedList"/>
    <dgm:cxn modelId="{A267F017-7B07-41A4-BC98-C7C21A6CA56C}" type="presParOf" srcId="{300C104C-56BC-4622-A136-8289C74819BD}" destId="{80CE2AB0-B305-4740-B896-FBA171D4AF3C}" srcOrd="5" destOrd="0" presId="urn:microsoft.com/office/officeart/2008/layout/VerticalCurvedList"/>
    <dgm:cxn modelId="{8CF7CA71-B6F5-4DB1-9DC8-97E33AC0CE8F}" type="presParOf" srcId="{300C104C-56BC-4622-A136-8289C74819BD}" destId="{C971C6D2-9DB9-4656-98CB-F875786D4723}" srcOrd="6" destOrd="0" presId="urn:microsoft.com/office/officeart/2008/layout/VerticalCurvedList"/>
    <dgm:cxn modelId="{B6505694-E617-4D64-B84B-6A7875B7EFDF}" type="presParOf" srcId="{C971C6D2-9DB9-4656-98CB-F875786D4723}" destId="{C0746494-ABF0-4BCD-A53A-338101A3B7DF}" srcOrd="0" destOrd="0" presId="urn:microsoft.com/office/officeart/2008/layout/VerticalCurvedList"/>
    <dgm:cxn modelId="{650A967F-E5D1-4385-8A03-3173DF8B1855}" type="presParOf" srcId="{300C104C-56BC-4622-A136-8289C74819BD}" destId="{5D24D40D-19C1-4BB6-8B01-3681AA8E3A58}" srcOrd="7" destOrd="0" presId="urn:microsoft.com/office/officeart/2008/layout/VerticalCurvedList"/>
    <dgm:cxn modelId="{070D7FBD-9DEB-46E2-A487-FD5A5800E41F}" type="presParOf" srcId="{300C104C-56BC-4622-A136-8289C74819BD}" destId="{DEE0C6BF-DBC3-4A4C-8B4C-09C9D7767E4A}" srcOrd="8" destOrd="0" presId="urn:microsoft.com/office/officeart/2008/layout/VerticalCurvedList"/>
    <dgm:cxn modelId="{5DE345C0-B065-49D3-ACA6-71FF209B08D7}" type="presParOf" srcId="{DEE0C6BF-DBC3-4A4C-8B4C-09C9D7767E4A}" destId="{EAC0B7CD-0E97-4C12-A6AA-432646E113FD}" srcOrd="0" destOrd="0" presId="urn:microsoft.com/office/officeart/2008/layout/VerticalCurvedList"/>
    <dgm:cxn modelId="{2EB4FAE3-8CD7-4B9A-B3D0-14A31C7C5C58}" type="presParOf" srcId="{300C104C-56BC-4622-A136-8289C74819BD}" destId="{96DB912F-2962-4ED6-B4EC-C89A495439BA}" srcOrd="9" destOrd="0" presId="urn:microsoft.com/office/officeart/2008/layout/VerticalCurvedList"/>
    <dgm:cxn modelId="{4A652722-F868-48D0-B4BC-CA2960838553}" type="presParOf" srcId="{300C104C-56BC-4622-A136-8289C74819BD}" destId="{B35BB75B-B96F-4BD8-ADC0-1064142C6931}" srcOrd="10" destOrd="0" presId="urn:microsoft.com/office/officeart/2008/layout/VerticalCurvedList"/>
    <dgm:cxn modelId="{7FE1B440-6B75-4EA2-B50F-62842A7BDA4D}" type="presParOf" srcId="{B35BB75B-B96F-4BD8-ADC0-1064142C6931}" destId="{60350598-BE84-40E2-A41E-F8186FC2012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380119" y="246332"/>
          <a:ext cx="8658680" cy="4924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Blutdruckverlauf</a:t>
          </a:r>
        </a:p>
      </dsp:txBody>
      <dsp:txXfrm>
        <a:off x="380119" y="246332"/>
        <a:ext cx="8658680" cy="492448"/>
      </dsp:txXfrm>
    </dsp:sp>
    <dsp:sp modelId="{08D83F4F-1159-4D4E-9A73-1E75C6777144}">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1381-2ABF-4AB1-B3E5-34233C076C41}">
      <dsp:nvSpPr>
        <dsp:cNvPr id="0" name=""/>
        <dsp:cNvSpPr/>
      </dsp:nvSpPr>
      <dsp:spPr>
        <a:xfrm>
          <a:off x="826075" y="985438"/>
          <a:ext cx="8212724" cy="492448"/>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Windkessel</a:t>
          </a:r>
        </a:p>
      </dsp:txBody>
      <dsp:txXfrm>
        <a:off x="826075" y="985438"/>
        <a:ext cx="8212724" cy="492448"/>
      </dsp:txXfrm>
    </dsp:sp>
    <dsp:sp modelId="{47E96C9C-654A-4D37-84F0-B4B9996A141B}">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F2D7B-4D72-48A8-8F62-5C3FA7A98C80}">
      <dsp:nvSpPr>
        <dsp:cNvPr id="0" name=""/>
        <dsp:cNvSpPr/>
      </dsp:nvSpPr>
      <dsp:spPr>
        <a:xfrm>
          <a:off x="1070457" y="1724003"/>
          <a:ext cx="7968342" cy="492448"/>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Druckstoß (Kompressibilität)</a:t>
          </a:r>
        </a:p>
      </dsp:txBody>
      <dsp:txXfrm>
        <a:off x="1070457" y="1724003"/>
        <a:ext cx="7968342" cy="492448"/>
      </dsp:txXfrm>
    </dsp:sp>
    <dsp:sp modelId="{EAC0B7CD-0E97-4C12-A6AA-432646E113FD}">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4D7D4-CB4F-4E35-9140-EDBE6EF663D1}">
      <dsp:nvSpPr>
        <dsp:cNvPr id="0" name=""/>
        <dsp:cNvSpPr/>
      </dsp:nvSpPr>
      <dsp:spPr>
        <a:xfrm>
          <a:off x="1148486" y="2463109"/>
          <a:ext cx="7890313" cy="49244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Wellenreflexionen</a:t>
          </a:r>
        </a:p>
      </dsp:txBody>
      <dsp:txXfrm>
        <a:off x="1148486" y="2463109"/>
        <a:ext cx="7890313" cy="492448"/>
      </dsp:txXfrm>
    </dsp:sp>
    <dsp:sp modelId="{8AD50635-4978-4041-9F41-CD4A06B90A24}">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A41EFF-8E52-4686-BF60-8409992FD297}">
      <dsp:nvSpPr>
        <dsp:cNvPr id="0" name=""/>
        <dsp:cNvSpPr/>
      </dsp:nvSpPr>
      <dsp:spPr>
        <a:xfrm>
          <a:off x="1070457" y="3202215"/>
          <a:ext cx="7968342" cy="49244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Pulswellengeschwindigkeit</a:t>
          </a:r>
        </a:p>
      </dsp:txBody>
      <dsp:txXfrm>
        <a:off x="1070457" y="3202215"/>
        <a:ext cx="7968342" cy="492448"/>
      </dsp:txXfrm>
    </dsp:sp>
    <dsp:sp modelId="{D6DF7949-7924-4540-AEFD-11351CC73383}">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16C2CB-EE9B-4C36-9F3C-86A1EACD323F}">
      <dsp:nvSpPr>
        <dsp:cNvPr id="0" name=""/>
        <dsp:cNvSpPr/>
      </dsp:nvSpPr>
      <dsp:spPr>
        <a:xfrm>
          <a:off x="826075" y="3940779"/>
          <a:ext cx="8212724" cy="492448"/>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Druckabfall Arteriolen&gt; Kapillaren</a:t>
          </a:r>
        </a:p>
      </dsp:txBody>
      <dsp:txXfrm>
        <a:off x="826075" y="3940779"/>
        <a:ext cx="8212724" cy="492448"/>
      </dsp:txXfrm>
    </dsp:sp>
    <dsp:sp modelId="{4299DD88-E61E-4E36-B90A-3786F001C6D2}">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6D2074-3412-48D1-BBC4-39E0BA5098F4}">
      <dsp:nvSpPr>
        <dsp:cNvPr id="0" name=""/>
        <dsp:cNvSpPr/>
      </dsp:nvSpPr>
      <dsp:spPr>
        <a:xfrm>
          <a:off x="380119" y="4679885"/>
          <a:ext cx="8658680" cy="49244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Druckverlauf vom rechten Vorhof bis zum linken Vorhof</a:t>
          </a:r>
        </a:p>
      </dsp:txBody>
      <dsp:txXfrm>
        <a:off x="380119" y="4679885"/>
        <a:ext cx="8658680" cy="492448"/>
      </dsp:txXfrm>
    </dsp:sp>
    <dsp:sp modelId="{DBD344AB-00F8-4C55-8F70-7BA94C573A63}">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509717" y="338558"/>
          <a:ext cx="8524839" cy="6775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6360" rIns="86360" bIns="86360" numCol="1" spcCol="1270" anchor="ctr" anchorCtr="0">
          <a:noAutofit/>
        </a:bodyPr>
        <a:lstStyle/>
        <a:p>
          <a:pPr marL="0" lvl="0" indent="0" algn="l" defTabSz="1511300">
            <a:lnSpc>
              <a:spcPct val="90000"/>
            </a:lnSpc>
            <a:spcBef>
              <a:spcPct val="0"/>
            </a:spcBef>
            <a:spcAft>
              <a:spcPct val="35000"/>
            </a:spcAft>
            <a:buNone/>
          </a:pPr>
          <a:r>
            <a:rPr lang="de-DE" sz="3400" kern="1200" noProof="0" dirty="0"/>
            <a:t>Anforderungen an eine Herzlungenmaschine</a:t>
          </a:r>
        </a:p>
      </dsp:txBody>
      <dsp:txXfrm>
        <a:off x="509717" y="338558"/>
        <a:ext cx="8524839" cy="677550"/>
      </dsp:txXfrm>
    </dsp:sp>
    <dsp:sp modelId="{08D83F4F-1159-4D4E-9A73-1E75C6777144}">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1381-2ABF-4AB1-B3E5-34233C076C41}">
      <dsp:nvSpPr>
        <dsp:cNvPr id="0" name=""/>
        <dsp:cNvSpPr/>
      </dsp:nvSpPr>
      <dsp:spPr>
        <a:xfrm>
          <a:off x="995230" y="1354558"/>
          <a:ext cx="8039326" cy="677550"/>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6360" rIns="86360" bIns="86360" numCol="1" spcCol="1270" anchor="ctr" anchorCtr="0">
          <a:noAutofit/>
        </a:bodyPr>
        <a:lstStyle/>
        <a:p>
          <a:pPr marL="0" lvl="0" indent="0" algn="l" defTabSz="1511300">
            <a:lnSpc>
              <a:spcPct val="90000"/>
            </a:lnSpc>
            <a:spcBef>
              <a:spcPct val="0"/>
            </a:spcBef>
            <a:spcAft>
              <a:spcPct val="35000"/>
            </a:spcAft>
            <a:buNone/>
          </a:pPr>
          <a:r>
            <a:rPr lang="de-DE" sz="3400" kern="1200" noProof="0" dirty="0" err="1"/>
            <a:t>Oxygenatoren</a:t>
          </a:r>
          <a:endParaRPr lang="de-DE" sz="3400" kern="1200" noProof="0" dirty="0"/>
        </a:p>
      </dsp:txBody>
      <dsp:txXfrm>
        <a:off x="995230" y="1354558"/>
        <a:ext cx="8039326" cy="677550"/>
      </dsp:txXfrm>
    </dsp:sp>
    <dsp:sp modelId="{47E96C9C-654A-4D37-84F0-B4B9996A141B}">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CE2AB0-B305-4740-B896-FBA171D4AF3C}">
      <dsp:nvSpPr>
        <dsp:cNvPr id="0" name=""/>
        <dsp:cNvSpPr/>
      </dsp:nvSpPr>
      <dsp:spPr>
        <a:xfrm>
          <a:off x="1144243" y="2370558"/>
          <a:ext cx="7890313" cy="677550"/>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6360" rIns="86360" bIns="86360" numCol="1" spcCol="1270" anchor="ctr" anchorCtr="0">
          <a:noAutofit/>
        </a:bodyPr>
        <a:lstStyle/>
        <a:p>
          <a:pPr marL="0" lvl="0" indent="0" algn="l" defTabSz="1511300">
            <a:lnSpc>
              <a:spcPct val="90000"/>
            </a:lnSpc>
            <a:spcBef>
              <a:spcPct val="0"/>
            </a:spcBef>
            <a:spcAft>
              <a:spcPct val="35000"/>
            </a:spcAft>
            <a:buNone/>
          </a:pPr>
          <a:r>
            <a:rPr lang="de-DE" sz="3400" kern="1200" noProof="0" dirty="0"/>
            <a:t>Alternative Beatmungskonzepte</a:t>
          </a:r>
        </a:p>
      </dsp:txBody>
      <dsp:txXfrm>
        <a:off x="1144243" y="2370558"/>
        <a:ext cx="7890313" cy="677550"/>
      </dsp:txXfrm>
    </dsp:sp>
    <dsp:sp modelId="{C0746494-ABF0-4BCD-A53A-338101A3B7DF}">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24D40D-19C1-4BB6-8B01-3681AA8E3A58}">
      <dsp:nvSpPr>
        <dsp:cNvPr id="0" name=""/>
        <dsp:cNvSpPr/>
      </dsp:nvSpPr>
      <dsp:spPr>
        <a:xfrm>
          <a:off x="995230" y="3386558"/>
          <a:ext cx="8039326" cy="677550"/>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6360" rIns="86360" bIns="86360" numCol="1" spcCol="1270" anchor="ctr" anchorCtr="0">
          <a:noAutofit/>
        </a:bodyPr>
        <a:lstStyle/>
        <a:p>
          <a:pPr marL="0" lvl="0" indent="0" algn="l" defTabSz="1511300">
            <a:lnSpc>
              <a:spcPct val="90000"/>
            </a:lnSpc>
            <a:spcBef>
              <a:spcPct val="0"/>
            </a:spcBef>
            <a:spcAft>
              <a:spcPct val="35000"/>
            </a:spcAft>
            <a:buNone/>
          </a:pPr>
          <a:r>
            <a:rPr lang="de-DE" sz="3400" kern="1200" noProof="0" dirty="0"/>
            <a:t>Protektive Beatmung</a:t>
          </a:r>
        </a:p>
      </dsp:txBody>
      <dsp:txXfrm>
        <a:off x="995230" y="3386558"/>
        <a:ext cx="8039326" cy="677550"/>
      </dsp:txXfrm>
    </dsp:sp>
    <dsp:sp modelId="{EAC0B7CD-0E97-4C12-A6AA-432646E113FD}">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DB912F-2962-4ED6-B4EC-C89A495439BA}">
      <dsp:nvSpPr>
        <dsp:cNvPr id="0" name=""/>
        <dsp:cNvSpPr/>
      </dsp:nvSpPr>
      <dsp:spPr>
        <a:xfrm>
          <a:off x="509717" y="4402558"/>
          <a:ext cx="8524839" cy="67755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6360" rIns="86360" bIns="86360" numCol="1" spcCol="1270" anchor="ctr" anchorCtr="0">
          <a:noAutofit/>
        </a:bodyPr>
        <a:lstStyle/>
        <a:p>
          <a:pPr marL="0" lvl="0" indent="0" algn="l" defTabSz="1511300">
            <a:lnSpc>
              <a:spcPct val="90000"/>
            </a:lnSpc>
            <a:spcBef>
              <a:spcPct val="0"/>
            </a:spcBef>
            <a:spcAft>
              <a:spcPct val="35000"/>
            </a:spcAft>
            <a:buNone/>
          </a:pPr>
          <a:r>
            <a:rPr lang="de-DE" sz="3400" kern="1200" noProof="0" dirty="0"/>
            <a:t>Künstliche Niere</a:t>
          </a:r>
        </a:p>
      </dsp:txBody>
      <dsp:txXfrm>
        <a:off x="509717" y="4402558"/>
        <a:ext cx="8524839" cy="677550"/>
      </dsp:txXfrm>
    </dsp:sp>
    <dsp:sp modelId="{60350598-BE84-40E2-A41E-F8186FC20123}">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6C511-AA08-4069-9839-3D2151A70248}" type="datetimeFigureOut">
              <a:rPr lang="en-GB" smtClean="0"/>
              <a:t>21/05/2025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63DA2-B10B-476C-9B58-D843336D797F}" type="slidenum">
              <a:rPr lang="en-GB" smtClean="0"/>
              <a:t>‹Nr.›</a:t>
            </a:fld>
            <a:endParaRPr lang="en-GB"/>
          </a:p>
        </p:txBody>
      </p:sp>
    </p:spTree>
    <p:extLst>
      <p:ext uri="{BB962C8B-B14F-4D97-AF65-F5344CB8AC3E}">
        <p14:creationId xmlns:p14="http://schemas.microsoft.com/office/powerpoint/2010/main" val="4204119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53362-95E5-8898-5D85-CC6936F63C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D19A40-C738-D60D-49D3-58C50890BDB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DA51340-13D1-3572-0CDF-E283066DC5BC}"/>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24A19379-96A8-B37A-B5BE-8B4C873204A1}"/>
              </a:ext>
            </a:extLst>
          </p:cNvPr>
          <p:cNvSpPr>
            <a:spLocks noGrp="1"/>
          </p:cNvSpPr>
          <p:nvPr>
            <p:ph type="sldNum" sz="quarter" idx="5"/>
          </p:nvPr>
        </p:nvSpPr>
        <p:spPr/>
        <p:txBody>
          <a:bodyPr/>
          <a:lstStyle/>
          <a:p>
            <a:fld id="{53063DA2-B10B-476C-9B58-D843336D797F}" type="slidenum">
              <a:rPr lang="en-GB" smtClean="0"/>
              <a:t>2</a:t>
            </a:fld>
            <a:endParaRPr lang="en-GB"/>
          </a:p>
        </p:txBody>
      </p:sp>
    </p:spTree>
    <p:extLst>
      <p:ext uri="{BB962C8B-B14F-4D97-AF65-F5344CB8AC3E}">
        <p14:creationId xmlns:p14="http://schemas.microsoft.com/office/powerpoint/2010/main" val="380583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11</a:t>
            </a:fld>
            <a:endParaRPr lang="de-DE"/>
          </a:p>
        </p:txBody>
      </p:sp>
    </p:spTree>
    <p:extLst>
      <p:ext uri="{BB962C8B-B14F-4D97-AF65-F5344CB8AC3E}">
        <p14:creationId xmlns:p14="http://schemas.microsoft.com/office/powerpoint/2010/main" val="155989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12</a:t>
            </a:fld>
            <a:endParaRPr lang="de-DE"/>
          </a:p>
        </p:txBody>
      </p:sp>
    </p:spTree>
    <p:extLst>
      <p:ext uri="{BB962C8B-B14F-4D97-AF65-F5344CB8AC3E}">
        <p14:creationId xmlns:p14="http://schemas.microsoft.com/office/powerpoint/2010/main" val="122574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13</a:t>
            </a:fld>
            <a:endParaRPr lang="de-DE"/>
          </a:p>
        </p:txBody>
      </p:sp>
    </p:spTree>
    <p:extLst>
      <p:ext uri="{BB962C8B-B14F-4D97-AF65-F5344CB8AC3E}">
        <p14:creationId xmlns:p14="http://schemas.microsoft.com/office/powerpoint/2010/main" val="2331538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14</a:t>
            </a:fld>
            <a:endParaRPr lang="de-DE"/>
          </a:p>
        </p:txBody>
      </p:sp>
    </p:spTree>
    <p:extLst>
      <p:ext uri="{BB962C8B-B14F-4D97-AF65-F5344CB8AC3E}">
        <p14:creationId xmlns:p14="http://schemas.microsoft.com/office/powerpoint/2010/main" val="1808082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15</a:t>
            </a:fld>
            <a:endParaRPr lang="de-DE"/>
          </a:p>
        </p:txBody>
      </p:sp>
    </p:spTree>
    <p:extLst>
      <p:ext uri="{BB962C8B-B14F-4D97-AF65-F5344CB8AC3E}">
        <p14:creationId xmlns:p14="http://schemas.microsoft.com/office/powerpoint/2010/main" val="3156812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16</a:t>
            </a:fld>
            <a:endParaRPr lang="de-DE"/>
          </a:p>
        </p:txBody>
      </p:sp>
    </p:spTree>
    <p:extLst>
      <p:ext uri="{BB962C8B-B14F-4D97-AF65-F5344CB8AC3E}">
        <p14:creationId xmlns:p14="http://schemas.microsoft.com/office/powerpoint/2010/main" val="3638624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17</a:t>
            </a:fld>
            <a:endParaRPr lang="de-DE"/>
          </a:p>
        </p:txBody>
      </p:sp>
    </p:spTree>
    <p:extLst>
      <p:ext uri="{BB962C8B-B14F-4D97-AF65-F5344CB8AC3E}">
        <p14:creationId xmlns:p14="http://schemas.microsoft.com/office/powerpoint/2010/main" val="2585756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18</a:t>
            </a:fld>
            <a:endParaRPr lang="de-DE"/>
          </a:p>
        </p:txBody>
      </p:sp>
    </p:spTree>
    <p:extLst>
      <p:ext uri="{BB962C8B-B14F-4D97-AF65-F5344CB8AC3E}">
        <p14:creationId xmlns:p14="http://schemas.microsoft.com/office/powerpoint/2010/main" val="2273639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19</a:t>
            </a:fld>
            <a:endParaRPr lang="de-DE"/>
          </a:p>
        </p:txBody>
      </p:sp>
    </p:spTree>
    <p:extLst>
      <p:ext uri="{BB962C8B-B14F-4D97-AF65-F5344CB8AC3E}">
        <p14:creationId xmlns:p14="http://schemas.microsoft.com/office/powerpoint/2010/main" val="1144105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 </a:t>
            </a: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20</a:t>
            </a:fld>
            <a:endParaRPr lang="de-DE"/>
          </a:p>
        </p:txBody>
      </p:sp>
    </p:spTree>
    <p:extLst>
      <p:ext uri="{BB962C8B-B14F-4D97-AF65-F5344CB8AC3E}">
        <p14:creationId xmlns:p14="http://schemas.microsoft.com/office/powerpoint/2010/main" val="314344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3</a:t>
            </a:fld>
            <a:endParaRPr lang="en-GB"/>
          </a:p>
        </p:txBody>
      </p:sp>
    </p:spTree>
    <p:extLst>
      <p:ext uri="{BB962C8B-B14F-4D97-AF65-F5344CB8AC3E}">
        <p14:creationId xmlns:p14="http://schemas.microsoft.com/office/powerpoint/2010/main" val="1928429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3063DA2-B10B-476C-9B58-D843336D797F}" type="slidenum">
              <a:rPr lang="en-GB" smtClean="0"/>
              <a:t>21</a:t>
            </a:fld>
            <a:endParaRPr lang="en-GB"/>
          </a:p>
        </p:txBody>
      </p:sp>
    </p:spTree>
    <p:extLst>
      <p:ext uri="{BB962C8B-B14F-4D97-AF65-F5344CB8AC3E}">
        <p14:creationId xmlns:p14="http://schemas.microsoft.com/office/powerpoint/2010/main" val="1719078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22</a:t>
            </a:fld>
            <a:endParaRPr lang="de-DE"/>
          </a:p>
        </p:txBody>
      </p:sp>
    </p:spTree>
    <p:extLst>
      <p:ext uri="{BB962C8B-B14F-4D97-AF65-F5344CB8AC3E}">
        <p14:creationId xmlns:p14="http://schemas.microsoft.com/office/powerpoint/2010/main" val="1798931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en-US" sz="1200" b="0" i="0" kern="1200" dirty="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5"/>
          </p:nvPr>
        </p:nvSpPr>
        <p:spPr/>
        <p:txBody>
          <a:bodyPr/>
          <a:lstStyle/>
          <a:p>
            <a:fld id="{53063DA2-B10B-476C-9B58-D843336D797F}" type="slidenum">
              <a:rPr lang="en-GB" smtClean="0"/>
              <a:t>23</a:t>
            </a:fld>
            <a:endParaRPr lang="en-GB"/>
          </a:p>
        </p:txBody>
      </p:sp>
    </p:spTree>
    <p:extLst>
      <p:ext uri="{BB962C8B-B14F-4D97-AF65-F5344CB8AC3E}">
        <p14:creationId xmlns:p14="http://schemas.microsoft.com/office/powerpoint/2010/main" val="3927566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24</a:t>
            </a:fld>
            <a:endParaRPr lang="de-DE"/>
          </a:p>
        </p:txBody>
      </p:sp>
    </p:spTree>
    <p:extLst>
      <p:ext uri="{BB962C8B-B14F-4D97-AF65-F5344CB8AC3E}">
        <p14:creationId xmlns:p14="http://schemas.microsoft.com/office/powerpoint/2010/main" val="334199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25</a:t>
            </a:fld>
            <a:endParaRPr lang="de-DE"/>
          </a:p>
        </p:txBody>
      </p:sp>
    </p:spTree>
    <p:extLst>
      <p:ext uri="{BB962C8B-B14F-4D97-AF65-F5344CB8AC3E}">
        <p14:creationId xmlns:p14="http://schemas.microsoft.com/office/powerpoint/2010/main" val="1555912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26</a:t>
            </a:fld>
            <a:endParaRPr lang="de-DE"/>
          </a:p>
        </p:txBody>
      </p:sp>
    </p:spTree>
    <p:extLst>
      <p:ext uri="{BB962C8B-B14F-4D97-AF65-F5344CB8AC3E}">
        <p14:creationId xmlns:p14="http://schemas.microsoft.com/office/powerpoint/2010/main" val="3186750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27</a:t>
            </a:fld>
            <a:endParaRPr lang="de-DE"/>
          </a:p>
        </p:txBody>
      </p:sp>
    </p:spTree>
    <p:extLst>
      <p:ext uri="{BB962C8B-B14F-4D97-AF65-F5344CB8AC3E}">
        <p14:creationId xmlns:p14="http://schemas.microsoft.com/office/powerpoint/2010/main" val="1581556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28</a:t>
            </a:fld>
            <a:endParaRPr lang="de-DE"/>
          </a:p>
        </p:txBody>
      </p:sp>
    </p:spTree>
    <p:extLst>
      <p:ext uri="{BB962C8B-B14F-4D97-AF65-F5344CB8AC3E}">
        <p14:creationId xmlns:p14="http://schemas.microsoft.com/office/powerpoint/2010/main" val="1905624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3063DA2-B10B-476C-9B58-D843336D797F}" type="slidenum">
              <a:rPr lang="en-GB" smtClean="0"/>
              <a:t>29</a:t>
            </a:fld>
            <a:endParaRPr lang="en-GB"/>
          </a:p>
        </p:txBody>
      </p:sp>
    </p:spTree>
    <p:extLst>
      <p:ext uri="{BB962C8B-B14F-4D97-AF65-F5344CB8AC3E}">
        <p14:creationId xmlns:p14="http://schemas.microsoft.com/office/powerpoint/2010/main" val="1116793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baseline="0" dirty="0">
              <a:solidFill>
                <a:schemeClr val="tx1"/>
              </a:solidFill>
              <a:effectLst/>
              <a:latin typeface="+mn-lt"/>
              <a:ea typeface="+mn-ea"/>
              <a:cs typeface="+mn-cs"/>
            </a:endParaRPr>
          </a:p>
          <a:p>
            <a:endParaRPr lang="de-DE" sz="1200" kern="1200" dirty="0">
              <a:solidFill>
                <a:schemeClr val="tx1"/>
              </a:solidFill>
              <a:effectLst/>
              <a:latin typeface="+mn-lt"/>
              <a:cs typeface="Calibri"/>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30</a:t>
            </a:fld>
            <a:endParaRPr lang="de-DE"/>
          </a:p>
        </p:txBody>
      </p:sp>
    </p:spTree>
    <p:extLst>
      <p:ext uri="{BB962C8B-B14F-4D97-AF65-F5344CB8AC3E}">
        <p14:creationId xmlns:p14="http://schemas.microsoft.com/office/powerpoint/2010/main" val="233180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4</a:t>
            </a:fld>
            <a:endParaRPr lang="de-DE"/>
          </a:p>
        </p:txBody>
      </p:sp>
    </p:spTree>
    <p:extLst>
      <p:ext uri="{BB962C8B-B14F-4D97-AF65-F5344CB8AC3E}">
        <p14:creationId xmlns:p14="http://schemas.microsoft.com/office/powerpoint/2010/main" val="497386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31</a:t>
            </a:fld>
            <a:endParaRPr lang="de-DE"/>
          </a:p>
        </p:txBody>
      </p:sp>
    </p:spTree>
    <p:extLst>
      <p:ext uri="{BB962C8B-B14F-4D97-AF65-F5344CB8AC3E}">
        <p14:creationId xmlns:p14="http://schemas.microsoft.com/office/powerpoint/2010/main" val="341328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32</a:t>
            </a:fld>
            <a:endParaRPr lang="de-DE"/>
          </a:p>
        </p:txBody>
      </p:sp>
    </p:spTree>
    <p:extLst>
      <p:ext uri="{BB962C8B-B14F-4D97-AF65-F5344CB8AC3E}">
        <p14:creationId xmlns:p14="http://schemas.microsoft.com/office/powerpoint/2010/main" val="2497342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33</a:t>
            </a:fld>
            <a:endParaRPr lang="en-GB"/>
          </a:p>
        </p:txBody>
      </p:sp>
    </p:spTree>
    <p:extLst>
      <p:ext uri="{BB962C8B-B14F-4D97-AF65-F5344CB8AC3E}">
        <p14:creationId xmlns:p14="http://schemas.microsoft.com/office/powerpoint/2010/main" val="261473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5</a:t>
            </a:fld>
            <a:endParaRPr lang="de-DE"/>
          </a:p>
        </p:txBody>
      </p:sp>
    </p:spTree>
    <p:extLst>
      <p:ext uri="{BB962C8B-B14F-4D97-AF65-F5344CB8AC3E}">
        <p14:creationId xmlns:p14="http://schemas.microsoft.com/office/powerpoint/2010/main" val="661531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6</a:t>
            </a:fld>
            <a:endParaRPr lang="de-DE"/>
          </a:p>
        </p:txBody>
      </p:sp>
    </p:spTree>
    <p:extLst>
      <p:ext uri="{BB962C8B-B14F-4D97-AF65-F5344CB8AC3E}">
        <p14:creationId xmlns:p14="http://schemas.microsoft.com/office/powerpoint/2010/main" val="1085015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7</a:t>
            </a:fld>
            <a:endParaRPr lang="de-DE"/>
          </a:p>
        </p:txBody>
      </p:sp>
    </p:spTree>
    <p:extLst>
      <p:ext uri="{BB962C8B-B14F-4D97-AF65-F5344CB8AC3E}">
        <p14:creationId xmlns:p14="http://schemas.microsoft.com/office/powerpoint/2010/main" val="1474550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8</a:t>
            </a:fld>
            <a:endParaRPr lang="de-DE"/>
          </a:p>
        </p:txBody>
      </p:sp>
    </p:spTree>
    <p:extLst>
      <p:ext uri="{BB962C8B-B14F-4D97-AF65-F5344CB8AC3E}">
        <p14:creationId xmlns:p14="http://schemas.microsoft.com/office/powerpoint/2010/main" val="2195585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9</a:t>
            </a:fld>
            <a:endParaRPr lang="de-DE"/>
          </a:p>
        </p:txBody>
      </p:sp>
    </p:spTree>
    <p:extLst>
      <p:ext uri="{BB962C8B-B14F-4D97-AF65-F5344CB8AC3E}">
        <p14:creationId xmlns:p14="http://schemas.microsoft.com/office/powerpoint/2010/main" val="3463054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10</a:t>
            </a:fld>
            <a:endParaRPr lang="de-DE"/>
          </a:p>
        </p:txBody>
      </p:sp>
    </p:spTree>
    <p:extLst>
      <p:ext uri="{BB962C8B-B14F-4D97-AF65-F5344CB8AC3E}">
        <p14:creationId xmlns:p14="http://schemas.microsoft.com/office/powerpoint/2010/main" val="3079207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562D0-73C3-4334-9540-85B5B9A28AF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AFBF8D08-0054-461F-9100-52E8354AE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347AAAC9-3DC3-40A6-8569-77EC7E9D37C4}"/>
              </a:ext>
            </a:extLst>
          </p:cNvPr>
          <p:cNvSpPr>
            <a:spLocks noGrp="1"/>
          </p:cNvSpPr>
          <p:nvPr>
            <p:ph type="dt" sz="half" idx="10"/>
          </p:nvPr>
        </p:nvSpPr>
        <p:spPr/>
        <p:txBody>
          <a:bodyPr/>
          <a:lstStyle/>
          <a:p>
            <a:fld id="{8FE38FBD-D4C7-4C4E-A411-17C363B6CE46}" type="datetime1">
              <a:rPr lang="en-GB" smtClean="0"/>
              <a:t>21/05/2025</a:t>
            </a:fld>
            <a:endParaRPr lang="en-GB"/>
          </a:p>
        </p:txBody>
      </p:sp>
      <p:sp>
        <p:nvSpPr>
          <p:cNvPr id="5" name="Fußzeilenplatzhalter 4">
            <a:extLst>
              <a:ext uri="{FF2B5EF4-FFF2-40B4-BE49-F238E27FC236}">
                <a16:creationId xmlns:a16="http://schemas.microsoft.com/office/drawing/2014/main" id="{758091BE-93C3-4DD3-A4E4-F1450C57B21F}"/>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A0C41A5C-2F5F-42FC-85D0-E38571FE56D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324654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53FE5-4447-4D5B-AD2F-7F535D92980F}"/>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7D64AF60-971B-4246-A3E9-808527D7E86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FD3DA9F-BD61-4C79-A47B-22A8EDE0C9BA}"/>
              </a:ext>
            </a:extLst>
          </p:cNvPr>
          <p:cNvSpPr>
            <a:spLocks noGrp="1"/>
          </p:cNvSpPr>
          <p:nvPr>
            <p:ph type="dt" sz="half" idx="10"/>
          </p:nvPr>
        </p:nvSpPr>
        <p:spPr/>
        <p:txBody>
          <a:bodyPr/>
          <a:lstStyle/>
          <a:p>
            <a:fld id="{0F016975-2E92-4F3C-B3C5-215CE18B8BAB}" type="datetime1">
              <a:rPr lang="en-GB" smtClean="0"/>
              <a:t>21/05/2025</a:t>
            </a:fld>
            <a:endParaRPr lang="en-GB"/>
          </a:p>
        </p:txBody>
      </p:sp>
      <p:sp>
        <p:nvSpPr>
          <p:cNvPr id="5" name="Fußzeilenplatzhalter 4">
            <a:extLst>
              <a:ext uri="{FF2B5EF4-FFF2-40B4-BE49-F238E27FC236}">
                <a16:creationId xmlns:a16="http://schemas.microsoft.com/office/drawing/2014/main" id="{850002FA-ACEE-499F-AB51-DE2742FBE7A1}"/>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ECB2325E-9B29-4F79-8475-31DD1C915014}"/>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855450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5971022-7DA9-499D-81DA-B1E1A6DCF1D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EAFDC04B-BD2C-425A-B7FE-35CB3C1BCC9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84291E41-8343-4E17-AEAB-1F29BEDC2408}"/>
              </a:ext>
            </a:extLst>
          </p:cNvPr>
          <p:cNvSpPr>
            <a:spLocks noGrp="1"/>
          </p:cNvSpPr>
          <p:nvPr>
            <p:ph type="dt" sz="half" idx="10"/>
          </p:nvPr>
        </p:nvSpPr>
        <p:spPr/>
        <p:txBody>
          <a:bodyPr/>
          <a:lstStyle/>
          <a:p>
            <a:fld id="{B5A04E95-46D4-4051-B87C-29F4FC7705A7}" type="datetime1">
              <a:rPr lang="en-GB" smtClean="0"/>
              <a:t>21/05/2025</a:t>
            </a:fld>
            <a:endParaRPr lang="en-GB"/>
          </a:p>
        </p:txBody>
      </p:sp>
      <p:sp>
        <p:nvSpPr>
          <p:cNvPr id="5" name="Fußzeilenplatzhalter 4">
            <a:extLst>
              <a:ext uri="{FF2B5EF4-FFF2-40B4-BE49-F238E27FC236}">
                <a16:creationId xmlns:a16="http://schemas.microsoft.com/office/drawing/2014/main" id="{439BEDEC-B0CC-4D7F-B5C2-37C6690199D2}"/>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767D6363-BFBE-482B-A9DF-68E69817D8A5}"/>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18645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10BF9-525E-45C6-A465-70E49FED1BAF}"/>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BB2618C-5162-4FEC-88DE-35CF9257243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BA2A11C0-4FA8-407F-9560-4857B0CF4FE7}"/>
              </a:ext>
            </a:extLst>
          </p:cNvPr>
          <p:cNvSpPr>
            <a:spLocks noGrp="1"/>
          </p:cNvSpPr>
          <p:nvPr>
            <p:ph type="dt" sz="half" idx="10"/>
          </p:nvPr>
        </p:nvSpPr>
        <p:spPr/>
        <p:txBody>
          <a:bodyPr/>
          <a:lstStyle/>
          <a:p>
            <a:fld id="{4ACC5C2E-E036-4C90-A7C5-52F31B410879}" type="datetime1">
              <a:rPr lang="en-GB" smtClean="0"/>
              <a:t>21/05/2025</a:t>
            </a:fld>
            <a:endParaRPr lang="en-GB"/>
          </a:p>
        </p:txBody>
      </p:sp>
      <p:sp>
        <p:nvSpPr>
          <p:cNvPr id="5" name="Fußzeilenplatzhalter 4">
            <a:extLst>
              <a:ext uri="{FF2B5EF4-FFF2-40B4-BE49-F238E27FC236}">
                <a16:creationId xmlns:a16="http://schemas.microsoft.com/office/drawing/2014/main" id="{670C260B-6D27-47D4-A32D-E9A2642F128A}"/>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88045F1C-3EAF-4407-BD79-D9E609432796}"/>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52248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394E4-2D83-4275-9D11-3182EC5DBAD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1FE690E3-2DB4-4989-977B-57F0EAB97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3775161-32E6-4284-A5AB-19C783C6E66D}"/>
              </a:ext>
            </a:extLst>
          </p:cNvPr>
          <p:cNvSpPr>
            <a:spLocks noGrp="1"/>
          </p:cNvSpPr>
          <p:nvPr>
            <p:ph type="dt" sz="half" idx="10"/>
          </p:nvPr>
        </p:nvSpPr>
        <p:spPr/>
        <p:txBody>
          <a:bodyPr/>
          <a:lstStyle/>
          <a:p>
            <a:fld id="{F802A29B-D91F-4C88-9918-190A2390100E}" type="datetime1">
              <a:rPr lang="en-GB" smtClean="0"/>
              <a:t>21/05/2025</a:t>
            </a:fld>
            <a:endParaRPr lang="en-GB"/>
          </a:p>
        </p:txBody>
      </p:sp>
      <p:sp>
        <p:nvSpPr>
          <p:cNvPr id="5" name="Fußzeilenplatzhalter 4">
            <a:extLst>
              <a:ext uri="{FF2B5EF4-FFF2-40B4-BE49-F238E27FC236}">
                <a16:creationId xmlns:a16="http://schemas.microsoft.com/office/drawing/2014/main" id="{C80602AE-7D4C-48D6-9852-9BA4A4EBF6F0}"/>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FAB984B9-D832-49A7-B1CA-9B3A50FFD346}"/>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686695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5AD2F2-D05A-456B-8FFE-00EF2D951F72}"/>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D0E9184-53CE-4B7E-9703-694D8F16586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42063EB6-E99A-4A42-98C1-96B7AF4A7E7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64379897-294E-475E-974E-24B039A2FA4B}"/>
              </a:ext>
            </a:extLst>
          </p:cNvPr>
          <p:cNvSpPr>
            <a:spLocks noGrp="1"/>
          </p:cNvSpPr>
          <p:nvPr>
            <p:ph type="dt" sz="half" idx="10"/>
          </p:nvPr>
        </p:nvSpPr>
        <p:spPr/>
        <p:txBody>
          <a:bodyPr/>
          <a:lstStyle/>
          <a:p>
            <a:fld id="{D5CCA65B-98FC-4E90-9741-FEF7C9E85C28}" type="datetime1">
              <a:rPr lang="en-GB" smtClean="0"/>
              <a:t>21/05/2025</a:t>
            </a:fld>
            <a:endParaRPr lang="en-GB"/>
          </a:p>
        </p:txBody>
      </p:sp>
      <p:sp>
        <p:nvSpPr>
          <p:cNvPr id="6" name="Fußzeilenplatzhalter 5">
            <a:extLst>
              <a:ext uri="{FF2B5EF4-FFF2-40B4-BE49-F238E27FC236}">
                <a16:creationId xmlns:a16="http://schemas.microsoft.com/office/drawing/2014/main" id="{B0B6FBEA-2379-49C3-BC8D-68AB42184BB0}"/>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B58E3FC0-C043-4F6F-BE6D-0B0FEF561E7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02395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A62D7-2C0E-40F6-B682-5315DD3FBF9F}"/>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CD831E9B-812C-48F5-AAF1-3B52497DC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2E99EEE-E61B-4C7C-816F-2F3D8B3DF7C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9CCDDC9D-2F53-4614-9297-D00B881CC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C100751-6A24-4F43-8D5E-314A32EE642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CE8D4B3B-60BB-4074-83DE-F92560B4DAF0}"/>
              </a:ext>
            </a:extLst>
          </p:cNvPr>
          <p:cNvSpPr>
            <a:spLocks noGrp="1"/>
          </p:cNvSpPr>
          <p:nvPr>
            <p:ph type="dt" sz="half" idx="10"/>
          </p:nvPr>
        </p:nvSpPr>
        <p:spPr/>
        <p:txBody>
          <a:bodyPr/>
          <a:lstStyle/>
          <a:p>
            <a:fld id="{F497B3C9-BF0F-4152-9657-EE1C70E8B34F}" type="datetime1">
              <a:rPr lang="en-GB" smtClean="0"/>
              <a:t>21/05/2025</a:t>
            </a:fld>
            <a:endParaRPr lang="en-GB"/>
          </a:p>
        </p:txBody>
      </p:sp>
      <p:sp>
        <p:nvSpPr>
          <p:cNvPr id="8" name="Fußzeilenplatzhalter 7">
            <a:extLst>
              <a:ext uri="{FF2B5EF4-FFF2-40B4-BE49-F238E27FC236}">
                <a16:creationId xmlns:a16="http://schemas.microsoft.com/office/drawing/2014/main" id="{4A1CABB0-1A5B-4AE4-B61B-2B661B66D7E0}"/>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5640A1FA-F54D-4FB9-BCBE-4C41A709187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31954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C0CD2-E307-4162-83B0-4B7A154915E2}"/>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48EE91F5-65BC-45ED-9D30-917C17ED05C0}"/>
              </a:ext>
            </a:extLst>
          </p:cNvPr>
          <p:cNvSpPr>
            <a:spLocks noGrp="1"/>
          </p:cNvSpPr>
          <p:nvPr>
            <p:ph type="dt" sz="half" idx="10"/>
          </p:nvPr>
        </p:nvSpPr>
        <p:spPr/>
        <p:txBody>
          <a:bodyPr/>
          <a:lstStyle/>
          <a:p>
            <a:fld id="{FFCA0F6A-14FB-433A-AA6F-C084BCC08940}" type="datetime1">
              <a:rPr lang="en-GB" smtClean="0"/>
              <a:t>21/05/2025</a:t>
            </a:fld>
            <a:endParaRPr lang="en-GB"/>
          </a:p>
        </p:txBody>
      </p:sp>
      <p:sp>
        <p:nvSpPr>
          <p:cNvPr id="4" name="Fußzeilenplatzhalter 3">
            <a:extLst>
              <a:ext uri="{FF2B5EF4-FFF2-40B4-BE49-F238E27FC236}">
                <a16:creationId xmlns:a16="http://schemas.microsoft.com/office/drawing/2014/main" id="{BDACAFBA-97FE-4458-BF1A-01317AC88FBA}"/>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7392CCD6-E7F1-44D8-A394-2E3DF56C3348}"/>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21603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EEC17CA-4A24-4954-AA9C-AF8790D89EA2}"/>
              </a:ext>
            </a:extLst>
          </p:cNvPr>
          <p:cNvSpPr>
            <a:spLocks noGrp="1"/>
          </p:cNvSpPr>
          <p:nvPr>
            <p:ph type="dt" sz="half" idx="10"/>
          </p:nvPr>
        </p:nvSpPr>
        <p:spPr/>
        <p:txBody>
          <a:bodyPr/>
          <a:lstStyle/>
          <a:p>
            <a:fld id="{2621C438-426F-44F0-84F7-40AEEED819CC}" type="datetime1">
              <a:rPr lang="en-GB" smtClean="0"/>
              <a:t>21/05/2025</a:t>
            </a:fld>
            <a:endParaRPr lang="en-GB"/>
          </a:p>
        </p:txBody>
      </p:sp>
      <p:sp>
        <p:nvSpPr>
          <p:cNvPr id="3" name="Fußzeilenplatzhalter 2">
            <a:extLst>
              <a:ext uri="{FF2B5EF4-FFF2-40B4-BE49-F238E27FC236}">
                <a16:creationId xmlns:a16="http://schemas.microsoft.com/office/drawing/2014/main" id="{407954B1-26A4-41F8-8B37-9CED5BE7117D}"/>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64E3D6D1-CCE1-4F08-9E24-BDA2332A7B4F}"/>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321602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22C558-CE80-4DC0-9DB4-3FB21E89115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97D758D4-3838-41B4-A85B-37D2D5F78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6CD90F4E-BE48-4CE3-8FA5-61AAA7FB0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86504CA-34B3-4BDD-B78E-43DDFAF2CA44}"/>
              </a:ext>
            </a:extLst>
          </p:cNvPr>
          <p:cNvSpPr>
            <a:spLocks noGrp="1"/>
          </p:cNvSpPr>
          <p:nvPr>
            <p:ph type="dt" sz="half" idx="10"/>
          </p:nvPr>
        </p:nvSpPr>
        <p:spPr/>
        <p:txBody>
          <a:bodyPr/>
          <a:lstStyle/>
          <a:p>
            <a:fld id="{4EA2B6D0-23E3-42B6-9A04-04EF7CDA659A}" type="datetime1">
              <a:rPr lang="en-GB" smtClean="0"/>
              <a:t>21/05/2025</a:t>
            </a:fld>
            <a:endParaRPr lang="en-GB"/>
          </a:p>
        </p:txBody>
      </p:sp>
      <p:sp>
        <p:nvSpPr>
          <p:cNvPr id="6" name="Fußzeilenplatzhalter 5">
            <a:extLst>
              <a:ext uri="{FF2B5EF4-FFF2-40B4-BE49-F238E27FC236}">
                <a16:creationId xmlns:a16="http://schemas.microsoft.com/office/drawing/2014/main" id="{7275FD24-AC31-4208-8267-0DFE214D7F4D}"/>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71E074FF-80FA-4960-BF77-19D146600DD5}"/>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492272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C724F-95EA-4F08-9F71-734DF085785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5173ED21-3D76-4E6C-8E0A-7CE617E2C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1D62334C-A003-44C6-A011-CE5E2B07A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B928E3-4370-4E25-B880-A08BD0AC7393}"/>
              </a:ext>
            </a:extLst>
          </p:cNvPr>
          <p:cNvSpPr>
            <a:spLocks noGrp="1"/>
          </p:cNvSpPr>
          <p:nvPr>
            <p:ph type="dt" sz="half" idx="10"/>
          </p:nvPr>
        </p:nvSpPr>
        <p:spPr/>
        <p:txBody>
          <a:bodyPr/>
          <a:lstStyle/>
          <a:p>
            <a:fld id="{9674ED56-9309-4345-9754-315919C2BE59}" type="datetime1">
              <a:rPr lang="en-GB" smtClean="0"/>
              <a:t>21/05/2025</a:t>
            </a:fld>
            <a:endParaRPr lang="en-GB"/>
          </a:p>
        </p:txBody>
      </p:sp>
      <p:sp>
        <p:nvSpPr>
          <p:cNvPr id="6" name="Fußzeilenplatzhalter 5">
            <a:extLst>
              <a:ext uri="{FF2B5EF4-FFF2-40B4-BE49-F238E27FC236}">
                <a16:creationId xmlns:a16="http://schemas.microsoft.com/office/drawing/2014/main" id="{9280BBBF-8E79-4692-8436-07F5E9B51B48}"/>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6E223E80-1291-4D3B-BCB8-B9CFA9ECD698}"/>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85577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E9A1D54-6988-4637-AA1E-1446BC533B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1C59EFDD-B857-47E5-8BFE-6FA62CE97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5CC4E2F-3530-4F9A-8E19-B469E47B9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BECA5-2E62-49BD-9377-0CB955F44614}" type="datetime1">
              <a:rPr lang="en-GB" smtClean="0"/>
              <a:t>21/05/2025</a:t>
            </a:fld>
            <a:endParaRPr lang="en-GB"/>
          </a:p>
        </p:txBody>
      </p:sp>
      <p:sp>
        <p:nvSpPr>
          <p:cNvPr id="5" name="Fußzeilenplatzhalter 4">
            <a:extLst>
              <a:ext uri="{FF2B5EF4-FFF2-40B4-BE49-F238E27FC236}">
                <a16:creationId xmlns:a16="http://schemas.microsoft.com/office/drawing/2014/main" id="{16B65240-DFFE-4726-BD1A-9FB90904C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FB14446A-0A8A-4636-8C51-4FE25AEA8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05448-C963-4910-96F2-13A1B15C893E}" type="slidenum">
              <a:rPr lang="en-GB" smtClean="0"/>
              <a:t>‹Nr.›</a:t>
            </a:fld>
            <a:endParaRPr lang="en-GB"/>
          </a:p>
        </p:txBody>
      </p:sp>
    </p:spTree>
    <p:extLst>
      <p:ext uri="{BB962C8B-B14F-4D97-AF65-F5344CB8AC3E}">
        <p14:creationId xmlns:p14="http://schemas.microsoft.com/office/powerpoint/2010/main" val="2748220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gi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emf"/><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emf"/><Relationship Id="rId7" Type="http://schemas.openxmlformats.org/officeDocument/2006/relationships/diagramColors" Target="../diagrams/colors2.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9.gif"/><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11D1B-ED30-4B67-9B98-7F79128A4C34}"/>
              </a:ext>
            </a:extLst>
          </p:cNvPr>
          <p:cNvSpPr>
            <a:spLocks noGrp="1"/>
          </p:cNvSpPr>
          <p:nvPr>
            <p:ph type="ctrTitle"/>
          </p:nvPr>
        </p:nvSpPr>
        <p:spPr/>
        <p:txBody>
          <a:bodyPr/>
          <a:lstStyle/>
          <a:p>
            <a:r>
              <a:rPr lang="en-GB" dirty="0" err="1"/>
              <a:t>Strömungsmechanik</a:t>
            </a:r>
            <a:r>
              <a:rPr lang="en-GB" dirty="0"/>
              <a:t> in der </a:t>
            </a:r>
            <a:r>
              <a:rPr lang="en-GB" dirty="0" err="1"/>
              <a:t>Medizin</a:t>
            </a:r>
            <a:endParaRPr lang="en-GB" dirty="0"/>
          </a:p>
        </p:txBody>
      </p:sp>
      <p:sp>
        <p:nvSpPr>
          <p:cNvPr id="3" name="Untertitel 2">
            <a:extLst>
              <a:ext uri="{FF2B5EF4-FFF2-40B4-BE49-F238E27FC236}">
                <a16:creationId xmlns:a16="http://schemas.microsoft.com/office/drawing/2014/main" id="{1B78D9B9-9E16-4DAA-9B04-E01BF8B205B9}"/>
              </a:ext>
            </a:extLst>
          </p:cNvPr>
          <p:cNvSpPr>
            <a:spLocks noGrp="1"/>
          </p:cNvSpPr>
          <p:nvPr>
            <p:ph type="subTitle" idx="1"/>
          </p:nvPr>
        </p:nvSpPr>
        <p:spPr/>
        <p:txBody>
          <a:bodyPr>
            <a:normAutofit lnSpcReduction="10000"/>
          </a:bodyPr>
          <a:lstStyle/>
          <a:p>
            <a:r>
              <a:rPr lang="en-GB" dirty="0"/>
              <a:t>Prof. </a:t>
            </a:r>
            <a:r>
              <a:rPr lang="en-GB" dirty="0" err="1"/>
              <a:t>Dr.</a:t>
            </a:r>
            <a:r>
              <a:rPr lang="en-GB" dirty="0"/>
              <a:t>-Ing. Leonid Goubergrits</a:t>
            </a:r>
          </a:p>
          <a:p>
            <a:r>
              <a:rPr lang="en-GB" dirty="0"/>
              <a:t>PD Dr.-Ing. Ulrich </a:t>
            </a:r>
            <a:r>
              <a:rPr lang="en-GB" dirty="0" err="1"/>
              <a:t>Kertzscher</a:t>
            </a:r>
            <a:endParaRPr lang="en-GB" dirty="0"/>
          </a:p>
          <a:p>
            <a:endParaRPr lang="en-GB" dirty="0"/>
          </a:p>
          <a:p>
            <a:r>
              <a:rPr lang="en-GB" dirty="0" err="1"/>
              <a:t>SoSe</a:t>
            </a:r>
            <a:r>
              <a:rPr lang="en-GB" dirty="0"/>
              <a:t> 2025</a:t>
            </a:r>
          </a:p>
        </p:txBody>
      </p:sp>
      <p:sp>
        <p:nvSpPr>
          <p:cNvPr id="4" name="Foliennummernplatzhalter 3">
            <a:extLst>
              <a:ext uri="{FF2B5EF4-FFF2-40B4-BE49-F238E27FC236}">
                <a16:creationId xmlns:a16="http://schemas.microsoft.com/office/drawing/2014/main" id="{B35D298A-5DB4-42F9-A9BA-7B80BE894C00}"/>
              </a:ext>
            </a:extLst>
          </p:cNvPr>
          <p:cNvSpPr>
            <a:spLocks noGrp="1"/>
          </p:cNvSpPr>
          <p:nvPr>
            <p:ph type="sldNum" sz="quarter" idx="12"/>
          </p:nvPr>
        </p:nvSpPr>
        <p:spPr/>
        <p:txBody>
          <a:bodyPr/>
          <a:lstStyle/>
          <a:p>
            <a:fld id="{C6E05448-C963-4910-96F2-13A1B15C893E}" type="slidenum">
              <a:rPr lang="en-GB" smtClean="0"/>
              <a:t>1</a:t>
            </a:fld>
            <a:endParaRPr lang="en-GB"/>
          </a:p>
        </p:txBody>
      </p:sp>
    </p:spTree>
    <p:extLst>
      <p:ext uri="{BB962C8B-B14F-4D97-AF65-F5344CB8AC3E}">
        <p14:creationId xmlns:p14="http://schemas.microsoft.com/office/powerpoint/2010/main" val="1450399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10</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Rollerpumpen</a:t>
            </a:r>
          </a:p>
        </p:txBody>
      </p:sp>
      <p:pic>
        <p:nvPicPr>
          <p:cNvPr id="3" name="Grafik 2"/>
          <p:cNvPicPr>
            <a:picLocks noChangeAspect="1"/>
          </p:cNvPicPr>
          <p:nvPr/>
        </p:nvPicPr>
        <p:blipFill>
          <a:blip r:embed="rId4"/>
          <a:stretch>
            <a:fillRect/>
          </a:stretch>
        </p:blipFill>
        <p:spPr>
          <a:xfrm>
            <a:off x="705854" y="1642111"/>
            <a:ext cx="3945353" cy="4492518"/>
          </a:xfrm>
          <a:prstGeom prst="rect">
            <a:avLst/>
          </a:prstGeom>
        </p:spPr>
      </p:pic>
      <p:pic>
        <p:nvPicPr>
          <p:cNvPr id="4" name="Grafik 3"/>
          <p:cNvPicPr>
            <a:picLocks noChangeAspect="1"/>
          </p:cNvPicPr>
          <p:nvPr/>
        </p:nvPicPr>
        <p:blipFill>
          <a:blip r:embed="rId5"/>
          <a:stretch>
            <a:fillRect/>
          </a:stretch>
        </p:blipFill>
        <p:spPr>
          <a:xfrm>
            <a:off x="4850210" y="1362486"/>
            <a:ext cx="7025483" cy="5051769"/>
          </a:xfrm>
          <a:prstGeom prst="rect">
            <a:avLst/>
          </a:prstGeom>
        </p:spPr>
      </p:pic>
    </p:spTree>
    <p:extLst>
      <p:ext uri="{BB962C8B-B14F-4D97-AF65-F5344CB8AC3E}">
        <p14:creationId xmlns:p14="http://schemas.microsoft.com/office/powerpoint/2010/main" val="3978686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11</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Oxygenatoren</a:t>
            </a:r>
            <a:r>
              <a:rPr lang="de-DE" dirty="0"/>
              <a:t> - </a:t>
            </a:r>
            <a:r>
              <a:rPr lang="de-DE" dirty="0" err="1"/>
              <a:t>Blasenoxygenator</a:t>
            </a:r>
            <a:endParaRPr lang="de-DE" dirty="0"/>
          </a:p>
        </p:txBody>
      </p:sp>
      <p:grpSp>
        <p:nvGrpSpPr>
          <p:cNvPr id="3" name="Gruppieren 2">
            <a:extLst>
              <a:ext uri="{FF2B5EF4-FFF2-40B4-BE49-F238E27FC236}">
                <a16:creationId xmlns:a16="http://schemas.microsoft.com/office/drawing/2014/main" id="{67C355D5-3394-41DB-84E8-42AF05DEF3A2}"/>
              </a:ext>
            </a:extLst>
          </p:cNvPr>
          <p:cNvGrpSpPr/>
          <p:nvPr/>
        </p:nvGrpSpPr>
        <p:grpSpPr>
          <a:xfrm>
            <a:off x="3068320" y="1163803"/>
            <a:ext cx="6563360" cy="4530393"/>
            <a:chOff x="1972826" y="596524"/>
            <a:chExt cx="7293094" cy="5157832"/>
          </a:xfrm>
        </p:grpSpPr>
        <p:pic>
          <p:nvPicPr>
            <p:cNvPr id="8" name="Grafik 7"/>
            <p:cNvPicPr>
              <a:picLocks noChangeAspect="1"/>
            </p:cNvPicPr>
            <p:nvPr/>
          </p:nvPicPr>
          <p:blipFill>
            <a:blip r:embed="rId4"/>
            <a:stretch>
              <a:fillRect/>
            </a:stretch>
          </p:blipFill>
          <p:spPr>
            <a:xfrm>
              <a:off x="1982986" y="596524"/>
              <a:ext cx="7282934" cy="2578894"/>
            </a:xfrm>
            <a:prstGeom prst="rect">
              <a:avLst/>
            </a:prstGeom>
          </p:spPr>
        </p:pic>
        <p:pic>
          <p:nvPicPr>
            <p:cNvPr id="10" name="Grafik 9"/>
            <p:cNvPicPr>
              <a:picLocks noChangeAspect="1"/>
            </p:cNvPicPr>
            <p:nvPr/>
          </p:nvPicPr>
          <p:blipFill rotWithShape="1">
            <a:blip r:embed="rId5"/>
            <a:srcRect r="530"/>
            <a:stretch/>
          </p:blipFill>
          <p:spPr>
            <a:xfrm>
              <a:off x="1972826" y="3126356"/>
              <a:ext cx="7282935" cy="2628000"/>
            </a:xfrm>
            <a:prstGeom prst="rect">
              <a:avLst/>
            </a:prstGeom>
          </p:spPr>
        </p:pic>
      </p:grpSp>
      <p:sp>
        <p:nvSpPr>
          <p:cNvPr id="11" name="Rechteck 10"/>
          <p:cNvSpPr/>
          <p:nvPr/>
        </p:nvSpPr>
        <p:spPr>
          <a:xfrm>
            <a:off x="1409103" y="5857261"/>
            <a:ext cx="10219174" cy="923330"/>
          </a:xfrm>
          <a:prstGeom prst="rect">
            <a:avLst/>
          </a:prstGeom>
        </p:spPr>
        <p:txBody>
          <a:bodyPr wrap="square">
            <a:spAutoFit/>
          </a:bodyPr>
          <a:lstStyle/>
          <a:p>
            <a:r>
              <a:rPr lang="de-DE" b="1" dirty="0">
                <a:solidFill>
                  <a:srgbClr val="4B4B4B"/>
                </a:solidFill>
                <a:latin typeface="Candara,Bold"/>
              </a:rPr>
              <a:t>Bubble-</a:t>
            </a:r>
            <a:r>
              <a:rPr lang="de-DE" b="1" dirty="0" err="1">
                <a:solidFill>
                  <a:srgbClr val="4B4B4B"/>
                </a:solidFill>
                <a:latin typeface="Candara,Bold"/>
              </a:rPr>
              <a:t>Oxygenator</a:t>
            </a:r>
            <a:r>
              <a:rPr lang="de-DE" b="1" dirty="0">
                <a:solidFill>
                  <a:srgbClr val="4B4B4B"/>
                </a:solidFill>
                <a:latin typeface="Candara,Bold"/>
              </a:rPr>
              <a:t> </a:t>
            </a:r>
            <a:r>
              <a:rPr lang="de-DE" b="1" dirty="0" err="1">
                <a:solidFill>
                  <a:srgbClr val="4B4B4B"/>
                </a:solidFill>
                <a:latin typeface="Candara,Bold"/>
              </a:rPr>
              <a:t>Rygg-Kyvsgaard</a:t>
            </a:r>
            <a:r>
              <a:rPr lang="de-DE" b="1" dirty="0">
                <a:solidFill>
                  <a:srgbClr val="4B4B4B"/>
                </a:solidFill>
                <a:latin typeface="Candara,Bold"/>
              </a:rPr>
              <a:t> der Fa. </a:t>
            </a:r>
            <a:r>
              <a:rPr lang="de-DE" b="1" dirty="0" err="1">
                <a:solidFill>
                  <a:srgbClr val="4B4B4B"/>
                </a:solidFill>
                <a:latin typeface="Candara,Bold"/>
              </a:rPr>
              <a:t>Polystan</a:t>
            </a:r>
            <a:r>
              <a:rPr lang="de-DE" b="1" dirty="0">
                <a:solidFill>
                  <a:srgbClr val="4B4B4B"/>
                </a:solidFill>
                <a:latin typeface="Candara,Bold"/>
              </a:rPr>
              <a:t> auf einer HLM in Leipzig, um 1980, </a:t>
            </a:r>
            <a:r>
              <a:rPr lang="de-DE" b="1" i="1" dirty="0">
                <a:solidFill>
                  <a:srgbClr val="4B4B4B"/>
                </a:solidFill>
                <a:latin typeface="Candara,BoldItalic"/>
              </a:rPr>
              <a:t>Peter F. Böttger: CHRONIK der Deutschen Gesellschaft für Kardiotechnik e. V. (</a:t>
            </a:r>
            <a:r>
              <a:rPr lang="de-DE" b="1" i="1" dirty="0" err="1">
                <a:solidFill>
                  <a:srgbClr val="4B4B4B"/>
                </a:solidFill>
                <a:latin typeface="Candara,BoldItalic"/>
              </a:rPr>
              <a:t>DGfK</a:t>
            </a:r>
            <a:r>
              <a:rPr lang="de-DE" b="1" i="1" dirty="0">
                <a:solidFill>
                  <a:srgbClr val="4B4B4B"/>
                </a:solidFill>
                <a:latin typeface="Candara,BoldItalic"/>
              </a:rPr>
              <a:t>)</a:t>
            </a:r>
            <a:endParaRPr lang="de-DE" dirty="0"/>
          </a:p>
          <a:p>
            <a:endParaRPr lang="de-DE" dirty="0"/>
          </a:p>
        </p:txBody>
      </p:sp>
    </p:spTree>
    <p:extLst>
      <p:ext uri="{BB962C8B-B14F-4D97-AF65-F5344CB8AC3E}">
        <p14:creationId xmlns:p14="http://schemas.microsoft.com/office/powerpoint/2010/main" val="2198112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12</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Oxygenatoren</a:t>
            </a:r>
            <a:r>
              <a:rPr lang="de-DE" dirty="0"/>
              <a:t> - </a:t>
            </a:r>
            <a:r>
              <a:rPr lang="de-DE" dirty="0" err="1"/>
              <a:t>Membranoxygenator</a:t>
            </a:r>
            <a:endParaRPr lang="de-DE" dirty="0"/>
          </a:p>
        </p:txBody>
      </p:sp>
      <p:pic>
        <p:nvPicPr>
          <p:cNvPr id="3" name="Grafik 2"/>
          <p:cNvPicPr>
            <a:picLocks noChangeAspect="1"/>
          </p:cNvPicPr>
          <p:nvPr/>
        </p:nvPicPr>
        <p:blipFill>
          <a:blip r:embed="rId4"/>
          <a:stretch>
            <a:fillRect/>
          </a:stretch>
        </p:blipFill>
        <p:spPr>
          <a:xfrm>
            <a:off x="505482" y="1776682"/>
            <a:ext cx="5122969" cy="3759216"/>
          </a:xfrm>
          <a:prstGeom prst="rect">
            <a:avLst/>
          </a:prstGeom>
        </p:spPr>
      </p:pic>
      <p:sp>
        <p:nvSpPr>
          <p:cNvPr id="4" name="Rechteck 3"/>
          <p:cNvSpPr/>
          <p:nvPr/>
        </p:nvSpPr>
        <p:spPr>
          <a:xfrm>
            <a:off x="4396188" y="5987018"/>
            <a:ext cx="2198038" cy="369332"/>
          </a:xfrm>
          <a:prstGeom prst="rect">
            <a:avLst/>
          </a:prstGeom>
        </p:spPr>
        <p:txBody>
          <a:bodyPr wrap="none">
            <a:spAutoFit/>
          </a:bodyPr>
          <a:lstStyle/>
          <a:p>
            <a:r>
              <a:rPr lang="de-DE" b="1" dirty="0" err="1">
                <a:solidFill>
                  <a:srgbClr val="4B4B4B"/>
                </a:solidFill>
                <a:latin typeface="Candara,Bold"/>
              </a:rPr>
              <a:t>Plattenoxygenator</a:t>
            </a:r>
            <a:endParaRPr lang="de-DE" dirty="0"/>
          </a:p>
        </p:txBody>
      </p:sp>
      <p:pic>
        <p:nvPicPr>
          <p:cNvPr id="6150" name="Picture 6">
            <a:extLst>
              <a:ext uri="{FF2B5EF4-FFF2-40B4-BE49-F238E27FC236}">
                <a16:creationId xmlns:a16="http://schemas.microsoft.com/office/drawing/2014/main" id="{1E03544A-60C7-435C-9185-5E44436A6F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1518" y="1776682"/>
            <a:ext cx="571500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692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13</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Membranoxygenatoren</a:t>
            </a:r>
            <a:r>
              <a:rPr lang="de-DE" dirty="0"/>
              <a:t> - Wirkprinzip </a:t>
            </a:r>
          </a:p>
        </p:txBody>
      </p:sp>
      <p:pic>
        <p:nvPicPr>
          <p:cNvPr id="8" name="Grafik 7"/>
          <p:cNvPicPr>
            <a:picLocks noChangeAspect="1"/>
          </p:cNvPicPr>
          <p:nvPr/>
        </p:nvPicPr>
        <p:blipFill>
          <a:blip r:embed="rId4"/>
          <a:stretch>
            <a:fillRect/>
          </a:stretch>
        </p:blipFill>
        <p:spPr>
          <a:xfrm>
            <a:off x="2450144" y="2050678"/>
            <a:ext cx="7291711" cy="2422842"/>
          </a:xfrm>
          <a:prstGeom prst="rect">
            <a:avLst/>
          </a:prstGeom>
        </p:spPr>
      </p:pic>
    </p:spTree>
    <p:extLst>
      <p:ext uri="{BB962C8B-B14F-4D97-AF65-F5344CB8AC3E}">
        <p14:creationId xmlns:p14="http://schemas.microsoft.com/office/powerpoint/2010/main" val="4136085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14</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Kapillaroxygenatoren</a:t>
            </a:r>
            <a:r>
              <a:rPr lang="de-DE" dirty="0"/>
              <a:t> – Blut oder Sauerstoff in den Kapillaren?</a:t>
            </a:r>
          </a:p>
        </p:txBody>
      </p:sp>
      <p:sp>
        <p:nvSpPr>
          <p:cNvPr id="4" name="Rechteck 3"/>
          <p:cNvSpPr/>
          <p:nvPr/>
        </p:nvSpPr>
        <p:spPr>
          <a:xfrm>
            <a:off x="2608028" y="6171684"/>
            <a:ext cx="2274982" cy="369332"/>
          </a:xfrm>
          <a:prstGeom prst="rect">
            <a:avLst/>
          </a:prstGeom>
        </p:spPr>
        <p:txBody>
          <a:bodyPr wrap="none">
            <a:spAutoFit/>
          </a:bodyPr>
          <a:lstStyle/>
          <a:p>
            <a:r>
              <a:rPr lang="de-DE" b="1" dirty="0" err="1">
                <a:solidFill>
                  <a:srgbClr val="4B4B4B"/>
                </a:solidFill>
                <a:latin typeface="Candara,Bold"/>
              </a:rPr>
              <a:t>Kapillaroxygenator</a:t>
            </a:r>
            <a:endParaRPr lang="de-DE" dirty="0"/>
          </a:p>
        </p:txBody>
      </p:sp>
      <p:pic>
        <p:nvPicPr>
          <p:cNvPr id="8" name="Grafik 7"/>
          <p:cNvPicPr>
            <a:picLocks noChangeAspect="1"/>
          </p:cNvPicPr>
          <p:nvPr/>
        </p:nvPicPr>
        <p:blipFill>
          <a:blip r:embed="rId4"/>
          <a:stretch>
            <a:fillRect/>
          </a:stretch>
        </p:blipFill>
        <p:spPr>
          <a:xfrm>
            <a:off x="1603405" y="1503597"/>
            <a:ext cx="4492595" cy="4668087"/>
          </a:xfrm>
          <a:prstGeom prst="rect">
            <a:avLst/>
          </a:prstGeom>
        </p:spPr>
      </p:pic>
      <p:pic>
        <p:nvPicPr>
          <p:cNvPr id="9" name="Picture 4" descr="Hollow fiber microporous membrane oxygenator. The oxygenator contains multiple bundles of hollow fibers. &quot;Ventilating&quot; gas (oxygen, air, volatile anesthetic agents, carbon dioxide) is passed through the inside of the hollow fibers, while the venous return blood is passed around the hollow fibers to accomplish gas exchange by diffusion. Turbulence of the blood as it passes around the fibers assures effective gas exchange with all of the blood. (From Fig. 18.4 in Hensley FA, Martin DE, Gravlee GP. A Practical Approach to Cardiac Anesthesia, 4th ed. Philadelphia: Wolters Kluwer/Lippincott Wlliams &amp; Wilkins, 2008, with permission).">
            <a:extLst>
              <a:ext uri="{FF2B5EF4-FFF2-40B4-BE49-F238E27FC236}">
                <a16:creationId xmlns:a16="http://schemas.microsoft.com/office/drawing/2014/main" id="{083A31C0-D55C-4B6F-B34F-F53A0798D9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004" y="1018540"/>
            <a:ext cx="4260003"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43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15</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Oxygenator</a:t>
            </a:r>
            <a:r>
              <a:rPr lang="de-DE" dirty="0"/>
              <a:t> versus Lunge</a:t>
            </a:r>
          </a:p>
        </p:txBody>
      </p:sp>
      <p:grpSp>
        <p:nvGrpSpPr>
          <p:cNvPr id="18" name="Group 12"/>
          <p:cNvGrpSpPr>
            <a:grpSpLocks/>
          </p:cNvGrpSpPr>
          <p:nvPr/>
        </p:nvGrpSpPr>
        <p:grpSpPr bwMode="auto">
          <a:xfrm>
            <a:off x="2019301" y="1276351"/>
            <a:ext cx="3876675" cy="4208463"/>
            <a:chOff x="3006" y="798"/>
            <a:chExt cx="2442" cy="2651"/>
          </a:xfrm>
        </p:grpSpPr>
        <p:sp>
          <p:nvSpPr>
            <p:cNvPr id="19" name="Rectangle 11"/>
            <p:cNvSpPr>
              <a:spLocks noChangeArrowheads="1"/>
            </p:cNvSpPr>
            <p:nvPr/>
          </p:nvSpPr>
          <p:spPr bwMode="auto">
            <a:xfrm>
              <a:off x="3006" y="798"/>
              <a:ext cx="2442" cy="2646"/>
            </a:xfrm>
            <a:prstGeom prst="rect">
              <a:avLst/>
            </a:prstGeom>
            <a:solidFill>
              <a:schemeClr val="tx1"/>
            </a:solidFill>
            <a:ln w="9525">
              <a:solidFill>
                <a:schemeClr val="tx1"/>
              </a:solidFill>
              <a:miter lim="800000"/>
              <a:headEnd/>
              <a:tailEnd/>
            </a:ln>
            <a:effectLst/>
          </p:spPr>
          <p:txBody>
            <a:bodyPr wrap="none" anchor="ctr"/>
            <a:lstStyle/>
            <a:p>
              <a:pPr algn="ctr"/>
              <a:endParaRPr lang="de-DE"/>
            </a:p>
          </p:txBody>
        </p:sp>
        <p:pic>
          <p:nvPicPr>
            <p:cNvPr id="20" name="Picture 6" descr="Oxygenator"/>
            <p:cNvPicPr>
              <a:picLocks noChangeAspect="1" noChangeArrowheads="1"/>
            </p:cNvPicPr>
            <p:nvPr/>
          </p:nvPicPr>
          <p:blipFill>
            <a:blip r:embed="rId4" cstate="print"/>
            <a:srcRect/>
            <a:stretch>
              <a:fillRect/>
            </a:stretch>
          </p:blipFill>
          <p:spPr bwMode="auto">
            <a:xfrm>
              <a:off x="3224" y="798"/>
              <a:ext cx="1988" cy="2651"/>
            </a:xfrm>
            <a:prstGeom prst="rect">
              <a:avLst/>
            </a:prstGeom>
            <a:noFill/>
          </p:spPr>
        </p:pic>
      </p:grpSp>
      <p:pic>
        <p:nvPicPr>
          <p:cNvPr id="21" name="Picture 10" descr="Lungenbild"/>
          <p:cNvPicPr>
            <a:picLocks noChangeAspect="1" noChangeArrowheads="1"/>
          </p:cNvPicPr>
          <p:nvPr/>
        </p:nvPicPr>
        <p:blipFill>
          <a:blip r:embed="rId5" cstate="print"/>
          <a:srcRect/>
          <a:stretch>
            <a:fillRect/>
          </a:stretch>
        </p:blipFill>
        <p:spPr bwMode="auto">
          <a:xfrm>
            <a:off x="6284914" y="1285875"/>
            <a:ext cx="3863975" cy="4203700"/>
          </a:xfrm>
          <a:prstGeom prst="rect">
            <a:avLst/>
          </a:prstGeom>
          <a:noFill/>
        </p:spPr>
      </p:pic>
    </p:spTree>
    <p:extLst>
      <p:ext uri="{BB962C8B-B14F-4D97-AF65-F5344CB8AC3E}">
        <p14:creationId xmlns:p14="http://schemas.microsoft.com/office/powerpoint/2010/main" val="330032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16</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114460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Vergleich natürliche Lunge und künstliche Lunge</a:t>
            </a:r>
          </a:p>
        </p:txBody>
      </p:sp>
      <p:graphicFrame>
        <p:nvGraphicFramePr>
          <p:cNvPr id="3" name="Tabelle 2"/>
          <p:cNvGraphicFramePr>
            <a:graphicFrameLocks noGrp="1"/>
          </p:cNvGraphicFramePr>
          <p:nvPr/>
        </p:nvGraphicFramePr>
        <p:xfrm>
          <a:off x="459908" y="1295050"/>
          <a:ext cx="10893892" cy="5015820"/>
        </p:xfrm>
        <a:graphic>
          <a:graphicData uri="http://schemas.openxmlformats.org/drawingml/2006/table">
            <a:tbl>
              <a:tblPr>
                <a:tableStyleId>{073A0DAA-6AF3-43AB-8588-CEC1D06C72B9}</a:tableStyleId>
              </a:tblPr>
              <a:tblGrid>
                <a:gridCol w="2933426">
                  <a:extLst>
                    <a:ext uri="{9D8B030D-6E8A-4147-A177-3AD203B41FA5}">
                      <a16:colId xmlns:a16="http://schemas.microsoft.com/office/drawing/2014/main" val="4160814649"/>
                    </a:ext>
                  </a:extLst>
                </a:gridCol>
                <a:gridCol w="2347923">
                  <a:extLst>
                    <a:ext uri="{9D8B030D-6E8A-4147-A177-3AD203B41FA5}">
                      <a16:colId xmlns:a16="http://schemas.microsoft.com/office/drawing/2014/main" val="2946498079"/>
                    </a:ext>
                  </a:extLst>
                </a:gridCol>
                <a:gridCol w="5612543">
                  <a:extLst>
                    <a:ext uri="{9D8B030D-6E8A-4147-A177-3AD203B41FA5}">
                      <a16:colId xmlns:a16="http://schemas.microsoft.com/office/drawing/2014/main" val="1408762882"/>
                    </a:ext>
                  </a:extLst>
                </a:gridCol>
              </a:tblGrid>
              <a:tr h="688557">
                <a:tc>
                  <a:txBody>
                    <a:bodyPr/>
                    <a:lstStyle/>
                    <a:p>
                      <a:pPr>
                        <a:spcAft>
                          <a:spcPts val="0"/>
                        </a:spcAft>
                      </a:pPr>
                      <a:r>
                        <a:rPr lang="de-DE" sz="2000" dirty="0">
                          <a:effectLst/>
                          <a:latin typeface="+mn-lt"/>
                        </a:rPr>
                        <a:t> </a:t>
                      </a:r>
                      <a:endParaRPr lang="de-DE" sz="2000"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b="1" dirty="0">
                          <a:effectLst/>
                          <a:latin typeface="+mn-lt"/>
                        </a:rPr>
                        <a:t>Natürliche Lunge</a:t>
                      </a:r>
                      <a:endParaRPr lang="de-DE" sz="2000" b="1"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b="1" dirty="0">
                          <a:effectLst/>
                          <a:latin typeface="+mn-lt"/>
                        </a:rPr>
                        <a:t>Künstliche Lunge</a:t>
                      </a:r>
                      <a:endParaRPr lang="de-DE" sz="2000" b="1" dirty="0">
                        <a:effectLst/>
                        <a:latin typeface="+mn-lt"/>
                        <a:ea typeface="Times New Roman" panose="02020603050405020304" pitchFamily="18" charset="0"/>
                      </a:endParaRPr>
                    </a:p>
                  </a:txBody>
                  <a:tcPr marL="44450" marR="44450" marT="0" marB="0" anchor="ctr"/>
                </a:tc>
                <a:extLst>
                  <a:ext uri="{0D108BD9-81ED-4DB2-BD59-A6C34878D82A}">
                    <a16:rowId xmlns:a16="http://schemas.microsoft.com/office/drawing/2014/main" val="920362071"/>
                  </a:ext>
                </a:extLst>
              </a:tr>
              <a:tr h="669838">
                <a:tc>
                  <a:txBody>
                    <a:bodyPr/>
                    <a:lstStyle/>
                    <a:p>
                      <a:pPr>
                        <a:spcAft>
                          <a:spcPts val="0"/>
                        </a:spcAft>
                      </a:pPr>
                      <a:r>
                        <a:rPr lang="de-DE" sz="2000" b="1" dirty="0">
                          <a:effectLst/>
                          <a:latin typeface="+mn-lt"/>
                        </a:rPr>
                        <a:t>Pulmonaler Durchfluss</a:t>
                      </a:r>
                      <a:endParaRPr lang="de-DE" sz="2000" b="1"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5 l/min</a:t>
                      </a:r>
                      <a:endParaRPr lang="de-DE" sz="2000"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5 l/min</a:t>
                      </a:r>
                      <a:endParaRPr lang="de-DE" sz="2000" dirty="0">
                        <a:effectLst/>
                        <a:latin typeface="+mn-lt"/>
                        <a:ea typeface="Times New Roman" panose="02020603050405020304" pitchFamily="18" charset="0"/>
                      </a:endParaRPr>
                    </a:p>
                  </a:txBody>
                  <a:tcPr marL="44450" marR="44450" marT="0" marB="0" anchor="ctr"/>
                </a:tc>
                <a:extLst>
                  <a:ext uri="{0D108BD9-81ED-4DB2-BD59-A6C34878D82A}">
                    <a16:rowId xmlns:a16="http://schemas.microsoft.com/office/drawing/2014/main" val="745803206"/>
                  </a:ext>
                </a:extLst>
              </a:tr>
              <a:tr h="362832">
                <a:tc>
                  <a:txBody>
                    <a:bodyPr/>
                    <a:lstStyle/>
                    <a:p>
                      <a:pPr>
                        <a:spcAft>
                          <a:spcPts val="0"/>
                        </a:spcAft>
                      </a:pPr>
                      <a:r>
                        <a:rPr lang="de-DE" sz="2000" b="1" dirty="0">
                          <a:effectLst/>
                          <a:latin typeface="+mn-lt"/>
                        </a:rPr>
                        <a:t>Maximaldruck</a:t>
                      </a:r>
                      <a:endParaRPr lang="de-DE" sz="2000" b="1"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12 </a:t>
                      </a:r>
                      <a:r>
                        <a:rPr lang="de-DE" sz="2000" dirty="0" err="1">
                          <a:effectLst/>
                          <a:latin typeface="+mn-lt"/>
                        </a:rPr>
                        <a:t>mmHg</a:t>
                      </a:r>
                      <a:endParaRPr lang="de-DE" sz="2000"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Bis 200 </a:t>
                      </a:r>
                      <a:r>
                        <a:rPr lang="de-DE" sz="2000" dirty="0" err="1">
                          <a:effectLst/>
                          <a:latin typeface="+mn-lt"/>
                        </a:rPr>
                        <a:t>mmHg</a:t>
                      </a:r>
                      <a:r>
                        <a:rPr lang="de-DE" sz="2000" dirty="0">
                          <a:effectLst/>
                          <a:latin typeface="+mn-lt"/>
                        </a:rPr>
                        <a:t> (</a:t>
                      </a:r>
                      <a:r>
                        <a:rPr lang="de-DE" sz="2000" dirty="0" err="1">
                          <a:effectLst/>
                          <a:latin typeface="+mn-lt"/>
                        </a:rPr>
                        <a:t>Hämolysegefahr</a:t>
                      </a:r>
                      <a:r>
                        <a:rPr lang="de-DE" sz="2000" dirty="0">
                          <a:effectLst/>
                          <a:latin typeface="+mn-lt"/>
                        </a:rPr>
                        <a:t>)</a:t>
                      </a:r>
                      <a:endParaRPr lang="de-DE" sz="2000" dirty="0">
                        <a:effectLst/>
                        <a:latin typeface="+mn-lt"/>
                        <a:ea typeface="Times New Roman" panose="02020603050405020304" pitchFamily="18" charset="0"/>
                      </a:endParaRPr>
                    </a:p>
                  </a:txBody>
                  <a:tcPr marL="44450" marR="44450" marT="0" marB="0" anchor="ctr"/>
                </a:tc>
                <a:extLst>
                  <a:ext uri="{0D108BD9-81ED-4DB2-BD59-A6C34878D82A}">
                    <a16:rowId xmlns:a16="http://schemas.microsoft.com/office/drawing/2014/main" val="857130773"/>
                  </a:ext>
                </a:extLst>
              </a:tr>
              <a:tr h="362832">
                <a:tc>
                  <a:txBody>
                    <a:bodyPr/>
                    <a:lstStyle/>
                    <a:p>
                      <a:pPr>
                        <a:spcAft>
                          <a:spcPts val="0"/>
                        </a:spcAft>
                      </a:pPr>
                      <a:r>
                        <a:rPr lang="de-DE" sz="2000" b="1" dirty="0">
                          <a:effectLst/>
                          <a:latin typeface="+mn-lt"/>
                        </a:rPr>
                        <a:t>Lungenblutvolumen</a:t>
                      </a:r>
                      <a:endParaRPr lang="de-DE" sz="2000" b="1"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1 l</a:t>
                      </a:r>
                      <a:endParaRPr lang="de-DE" sz="2000"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1-4 l (mehr Blut wird benötigt)</a:t>
                      </a:r>
                      <a:endParaRPr lang="de-DE" sz="2000" dirty="0">
                        <a:effectLst/>
                        <a:latin typeface="+mn-lt"/>
                        <a:ea typeface="Times New Roman" panose="02020603050405020304" pitchFamily="18" charset="0"/>
                      </a:endParaRPr>
                    </a:p>
                  </a:txBody>
                  <a:tcPr marL="44450" marR="44450" marT="0" marB="0" anchor="ctr"/>
                </a:tc>
                <a:extLst>
                  <a:ext uri="{0D108BD9-81ED-4DB2-BD59-A6C34878D82A}">
                    <a16:rowId xmlns:a16="http://schemas.microsoft.com/office/drawing/2014/main" val="4252247653"/>
                  </a:ext>
                </a:extLst>
              </a:tr>
              <a:tr h="362832">
                <a:tc>
                  <a:txBody>
                    <a:bodyPr/>
                    <a:lstStyle/>
                    <a:p>
                      <a:pPr>
                        <a:spcAft>
                          <a:spcPts val="0"/>
                        </a:spcAft>
                      </a:pPr>
                      <a:r>
                        <a:rPr lang="de-DE" sz="2000" b="1" dirty="0" err="1">
                          <a:effectLst/>
                          <a:latin typeface="+mn-lt"/>
                        </a:rPr>
                        <a:t>Blutdurchflußzeit</a:t>
                      </a:r>
                      <a:endParaRPr lang="de-DE" sz="2000" b="1"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0,1 – 0,75 s</a:t>
                      </a:r>
                      <a:endParaRPr lang="de-DE" sz="2000"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3 – 10 s</a:t>
                      </a:r>
                      <a:endParaRPr lang="de-DE" sz="2000" dirty="0">
                        <a:effectLst/>
                        <a:latin typeface="+mn-lt"/>
                        <a:ea typeface="Times New Roman" panose="02020603050405020304" pitchFamily="18" charset="0"/>
                      </a:endParaRPr>
                    </a:p>
                  </a:txBody>
                  <a:tcPr marL="44450" marR="44450" marT="0" marB="0" anchor="ctr"/>
                </a:tc>
                <a:extLst>
                  <a:ext uri="{0D108BD9-81ED-4DB2-BD59-A6C34878D82A}">
                    <a16:rowId xmlns:a16="http://schemas.microsoft.com/office/drawing/2014/main" val="55431957"/>
                  </a:ext>
                </a:extLst>
              </a:tr>
              <a:tr h="362832">
                <a:tc>
                  <a:txBody>
                    <a:bodyPr/>
                    <a:lstStyle/>
                    <a:p>
                      <a:pPr>
                        <a:spcAft>
                          <a:spcPts val="0"/>
                        </a:spcAft>
                      </a:pPr>
                      <a:r>
                        <a:rPr lang="de-DE" sz="2000" b="1" dirty="0">
                          <a:effectLst/>
                          <a:latin typeface="+mn-lt"/>
                        </a:rPr>
                        <a:t>Blutfilmdicke</a:t>
                      </a:r>
                      <a:endParaRPr lang="de-DE" sz="2000" b="1"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5-10 Mikrometer</a:t>
                      </a:r>
                      <a:endParaRPr lang="de-DE" sz="2000"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100-300 Mikrometer (Diffusionslänge!)</a:t>
                      </a:r>
                      <a:endParaRPr lang="de-DE" sz="2000" dirty="0">
                        <a:effectLst/>
                        <a:latin typeface="+mn-lt"/>
                        <a:ea typeface="Times New Roman" panose="02020603050405020304" pitchFamily="18" charset="0"/>
                      </a:endParaRPr>
                    </a:p>
                  </a:txBody>
                  <a:tcPr marL="44450" marR="44450" marT="0" marB="0" anchor="ctr"/>
                </a:tc>
                <a:extLst>
                  <a:ext uri="{0D108BD9-81ED-4DB2-BD59-A6C34878D82A}">
                    <a16:rowId xmlns:a16="http://schemas.microsoft.com/office/drawing/2014/main" val="2706500977"/>
                  </a:ext>
                </a:extLst>
              </a:tr>
              <a:tr h="1088497">
                <a:tc>
                  <a:txBody>
                    <a:bodyPr/>
                    <a:lstStyle/>
                    <a:p>
                      <a:pPr>
                        <a:spcAft>
                          <a:spcPts val="0"/>
                        </a:spcAft>
                      </a:pPr>
                      <a:r>
                        <a:rPr lang="de-DE" sz="2000" b="1" dirty="0">
                          <a:effectLst/>
                          <a:latin typeface="+mn-lt"/>
                        </a:rPr>
                        <a:t>Austauschoberfläche</a:t>
                      </a:r>
                      <a:endParaRPr lang="de-DE" sz="2000" b="1"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70-120 m</a:t>
                      </a:r>
                      <a:r>
                        <a:rPr lang="de-DE" sz="2000" baseline="30000" dirty="0">
                          <a:effectLst/>
                          <a:latin typeface="+mn-lt"/>
                        </a:rPr>
                        <a:t>2</a:t>
                      </a:r>
                      <a:endParaRPr lang="de-DE" sz="2000"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rPr>
                        <a:t>1,2- 3 m</a:t>
                      </a:r>
                      <a:r>
                        <a:rPr lang="de-DE" sz="2000" baseline="30000" dirty="0">
                          <a:effectLst/>
                          <a:latin typeface="+mn-lt"/>
                        </a:rPr>
                        <a:t>2 </a:t>
                      </a:r>
                    </a:p>
                    <a:p>
                      <a:pPr algn="ctr">
                        <a:spcAft>
                          <a:spcPts val="0"/>
                        </a:spcAft>
                      </a:pPr>
                      <a:endParaRPr lang="de-DE" sz="2000" baseline="30000" dirty="0">
                        <a:effectLst/>
                        <a:latin typeface="+mn-lt"/>
                      </a:endParaRPr>
                    </a:p>
                    <a:p>
                      <a:pPr algn="ctr">
                        <a:spcAft>
                          <a:spcPts val="0"/>
                        </a:spcAft>
                      </a:pPr>
                      <a:r>
                        <a:rPr lang="de-DE" sz="2000" dirty="0">
                          <a:effectLst/>
                          <a:latin typeface="+mn-lt"/>
                        </a:rPr>
                        <a:t>(falls</a:t>
                      </a:r>
                      <a:r>
                        <a:rPr lang="de-DE" sz="2000" baseline="30000" dirty="0">
                          <a:effectLst/>
                          <a:latin typeface="+mn-lt"/>
                        </a:rPr>
                        <a:t> </a:t>
                      </a:r>
                      <a:r>
                        <a:rPr lang="de-DE" sz="2000" dirty="0">
                          <a:effectLst/>
                          <a:latin typeface="+mn-lt"/>
                        </a:rPr>
                        <a:t>größer wird der </a:t>
                      </a:r>
                      <a:r>
                        <a:rPr lang="de-DE" sz="2000" dirty="0" err="1">
                          <a:effectLst/>
                          <a:latin typeface="+mn-lt"/>
                        </a:rPr>
                        <a:t>Oxygenator</a:t>
                      </a:r>
                      <a:r>
                        <a:rPr lang="de-DE" sz="2000" baseline="0" dirty="0">
                          <a:effectLst/>
                          <a:latin typeface="+mn-lt"/>
                        </a:rPr>
                        <a:t> z</a:t>
                      </a:r>
                      <a:r>
                        <a:rPr lang="de-DE" sz="2000" dirty="0">
                          <a:effectLst/>
                          <a:latin typeface="+mn-lt"/>
                        </a:rPr>
                        <a:t>u groß und die benötigte Blutmenge steigt)</a:t>
                      </a:r>
                      <a:endParaRPr lang="de-DE" sz="2000" dirty="0">
                        <a:effectLst/>
                        <a:latin typeface="+mn-lt"/>
                        <a:ea typeface="Times New Roman" panose="02020603050405020304" pitchFamily="18" charset="0"/>
                      </a:endParaRPr>
                    </a:p>
                  </a:txBody>
                  <a:tcPr marL="44450" marR="44450" marT="0" marB="0" anchor="ctr"/>
                </a:tc>
                <a:extLst>
                  <a:ext uri="{0D108BD9-81ED-4DB2-BD59-A6C34878D82A}">
                    <a16:rowId xmlns:a16="http://schemas.microsoft.com/office/drawing/2014/main" val="466259036"/>
                  </a:ext>
                </a:extLst>
              </a:tr>
              <a:tr h="1088497">
                <a:tc>
                  <a:txBody>
                    <a:bodyPr/>
                    <a:lstStyle/>
                    <a:p>
                      <a:pPr>
                        <a:spcAft>
                          <a:spcPts val="0"/>
                        </a:spcAft>
                      </a:pPr>
                      <a:r>
                        <a:rPr lang="de-DE" sz="2000" b="1" dirty="0">
                          <a:effectLst/>
                          <a:latin typeface="+mn-lt"/>
                          <a:ea typeface="Times New Roman" panose="02020603050405020304" pitchFamily="18" charset="0"/>
                        </a:rPr>
                        <a:t>Sauerstoffpartialdruck</a:t>
                      </a:r>
                    </a:p>
                  </a:txBody>
                  <a:tcPr marL="44450" marR="44450" marT="0" marB="0" anchor="ctr"/>
                </a:tc>
                <a:tc>
                  <a:txBody>
                    <a:bodyPr/>
                    <a:lstStyle/>
                    <a:p>
                      <a:pPr algn="ctr">
                        <a:spcAft>
                          <a:spcPts val="0"/>
                        </a:spcAft>
                      </a:pPr>
                      <a:r>
                        <a:rPr lang="de-DE" sz="2000" dirty="0">
                          <a:effectLst/>
                          <a:latin typeface="+mn-lt"/>
                          <a:ea typeface="Times New Roman" panose="02020603050405020304" pitchFamily="18" charset="0"/>
                        </a:rPr>
                        <a:t>100 </a:t>
                      </a:r>
                      <a:r>
                        <a:rPr lang="de-DE" sz="2000" dirty="0" err="1">
                          <a:effectLst/>
                          <a:latin typeface="+mn-lt"/>
                          <a:ea typeface="Times New Roman" panose="02020603050405020304" pitchFamily="18" charset="0"/>
                        </a:rPr>
                        <a:t>mmHg</a:t>
                      </a:r>
                      <a:endParaRPr lang="de-DE" sz="2000" dirty="0">
                        <a:effectLst/>
                        <a:latin typeface="+mn-lt"/>
                        <a:ea typeface="Times New Roman" panose="02020603050405020304" pitchFamily="18" charset="0"/>
                      </a:endParaRPr>
                    </a:p>
                  </a:txBody>
                  <a:tcPr marL="44450" marR="44450" marT="0" marB="0" anchor="ctr"/>
                </a:tc>
                <a:tc>
                  <a:txBody>
                    <a:bodyPr/>
                    <a:lstStyle/>
                    <a:p>
                      <a:pPr algn="ctr">
                        <a:spcAft>
                          <a:spcPts val="0"/>
                        </a:spcAft>
                      </a:pPr>
                      <a:r>
                        <a:rPr lang="de-DE" sz="2000" dirty="0">
                          <a:effectLst/>
                          <a:latin typeface="+mn-lt"/>
                          <a:ea typeface="Times New Roman" panose="02020603050405020304" pitchFamily="18" charset="0"/>
                        </a:rPr>
                        <a:t>760 </a:t>
                      </a:r>
                      <a:r>
                        <a:rPr lang="de-DE" sz="2000" dirty="0" err="1">
                          <a:effectLst/>
                          <a:latin typeface="+mn-lt"/>
                          <a:ea typeface="Times New Roman" panose="02020603050405020304" pitchFamily="18" charset="0"/>
                        </a:rPr>
                        <a:t>mmHg</a:t>
                      </a:r>
                      <a:endParaRPr lang="de-DE" sz="2000" dirty="0">
                        <a:effectLst/>
                        <a:latin typeface="+mn-lt"/>
                        <a:ea typeface="Times New Roman" panose="02020603050405020304" pitchFamily="18" charset="0"/>
                      </a:endParaRPr>
                    </a:p>
                  </a:txBody>
                  <a:tcPr marL="44450" marR="44450" marT="0" marB="0" anchor="ctr"/>
                </a:tc>
                <a:extLst>
                  <a:ext uri="{0D108BD9-81ED-4DB2-BD59-A6C34878D82A}">
                    <a16:rowId xmlns:a16="http://schemas.microsoft.com/office/drawing/2014/main" val="3868648858"/>
                  </a:ext>
                </a:extLst>
              </a:tr>
            </a:tbl>
          </a:graphicData>
        </a:graphic>
      </p:graphicFrame>
    </p:spTree>
    <p:extLst>
      <p:ext uri="{BB962C8B-B14F-4D97-AF65-F5344CB8AC3E}">
        <p14:creationId xmlns:p14="http://schemas.microsoft.com/office/powerpoint/2010/main" val="1865211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17</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Voraussetzungen für implantierbare Lungen</a:t>
            </a:r>
          </a:p>
        </p:txBody>
      </p:sp>
      <p:sp>
        <p:nvSpPr>
          <p:cNvPr id="3" name="Rechteck 2"/>
          <p:cNvSpPr/>
          <p:nvPr/>
        </p:nvSpPr>
        <p:spPr>
          <a:xfrm>
            <a:off x="831055" y="1602358"/>
            <a:ext cx="10756107" cy="4401205"/>
          </a:xfrm>
          <a:prstGeom prst="rect">
            <a:avLst/>
          </a:prstGeom>
        </p:spPr>
        <p:txBody>
          <a:bodyPr wrap="square">
            <a:spAutoFit/>
          </a:bodyPr>
          <a:lstStyle/>
          <a:p>
            <a:pPr marL="285750" indent="-285750">
              <a:buFont typeface="Arial" panose="020B0604020202020204" pitchFamily="34" charset="0"/>
              <a:buChar char="•"/>
            </a:pPr>
            <a:r>
              <a:rPr lang="de-DE" sz="2800" dirty="0">
                <a:latin typeface="Times New Roman" panose="02020603050405020304" pitchFamily="18" charset="0"/>
                <a:ea typeface="Times New Roman" panose="02020603050405020304" pitchFamily="18" charset="0"/>
              </a:rPr>
              <a:t>Biokompatibilität gelöst</a:t>
            </a:r>
          </a:p>
          <a:p>
            <a:pPr marL="285750" indent="-285750">
              <a:buFont typeface="Arial" panose="020B0604020202020204" pitchFamily="34" charset="0"/>
              <a:buChar char="•"/>
            </a:pPr>
            <a:endParaRPr lang="de-DE" sz="28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de-DE" sz="2800" dirty="0">
                <a:latin typeface="Times New Roman" panose="02020603050405020304" pitchFamily="18" charset="0"/>
                <a:ea typeface="Times New Roman" panose="02020603050405020304" pitchFamily="18" charset="0"/>
              </a:rPr>
              <a:t>Gastransfer optimiert (zur Verwendung von Raumluft)</a:t>
            </a:r>
          </a:p>
          <a:p>
            <a:pPr marL="285750" indent="-285750">
              <a:buFont typeface="Arial" panose="020B0604020202020204" pitchFamily="34" charset="0"/>
              <a:buChar char="•"/>
            </a:pPr>
            <a:endParaRPr lang="de-DE" sz="28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de-DE" sz="2800" dirty="0">
                <a:latin typeface="Times New Roman" panose="02020603050405020304" pitchFamily="18" charset="0"/>
                <a:ea typeface="Times New Roman" panose="02020603050405020304" pitchFamily="18" charset="0"/>
              </a:rPr>
              <a:t>Flüssigkeitsübertritt auf die </a:t>
            </a:r>
            <a:r>
              <a:rPr lang="de-DE" sz="2800" dirty="0" err="1">
                <a:latin typeface="Times New Roman" panose="02020603050405020304" pitchFamily="18" charset="0"/>
                <a:ea typeface="Times New Roman" panose="02020603050405020304" pitchFamily="18" charset="0"/>
              </a:rPr>
              <a:t>Gasseite</a:t>
            </a:r>
            <a:r>
              <a:rPr lang="de-DE" sz="2800" dirty="0">
                <a:latin typeface="Times New Roman" panose="02020603050405020304" pitchFamily="18" charset="0"/>
                <a:ea typeface="Times New Roman" panose="02020603050405020304" pitchFamily="18" charset="0"/>
              </a:rPr>
              <a:t> muss klein sein</a:t>
            </a:r>
          </a:p>
          <a:p>
            <a:pPr marL="285750" indent="-285750">
              <a:buFont typeface="Arial" panose="020B0604020202020204" pitchFamily="34" charset="0"/>
              <a:buChar char="•"/>
            </a:pPr>
            <a:endParaRPr lang="de-DE" sz="28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de-DE" sz="2800" dirty="0">
                <a:latin typeface="Times New Roman" panose="02020603050405020304" pitchFamily="18" charset="0"/>
                <a:ea typeface="Times New Roman" panose="02020603050405020304" pitchFamily="18" charset="0"/>
              </a:rPr>
              <a:t>Verringerung des hämodynamischen Druckverlustes </a:t>
            </a:r>
          </a:p>
          <a:p>
            <a:r>
              <a:rPr lang="de-DE" sz="2800" dirty="0">
                <a:latin typeface="Times New Roman" panose="02020603050405020304" pitchFamily="18" charset="0"/>
                <a:ea typeface="Times New Roman" panose="02020603050405020304" pitchFamily="18" charset="0"/>
              </a:rPr>
              <a:t>	(oder Zusatzpumpe)</a:t>
            </a:r>
          </a:p>
          <a:p>
            <a:pPr marL="285750" indent="-285750">
              <a:buFont typeface="Arial" panose="020B0604020202020204" pitchFamily="34" charset="0"/>
              <a:buChar char="•"/>
            </a:pPr>
            <a:endParaRPr lang="de-DE" sz="28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de-DE" sz="2800" dirty="0">
                <a:latin typeface="Times New Roman" panose="02020603050405020304" pitchFamily="18" charset="0"/>
                <a:ea typeface="Times New Roman" panose="02020603050405020304" pitchFamily="18" charset="0"/>
              </a:rPr>
              <a:t> Regelung der Leistung</a:t>
            </a:r>
            <a:endParaRPr lang="de-DE" sz="2800" dirty="0"/>
          </a:p>
        </p:txBody>
      </p:sp>
      <p:pic>
        <p:nvPicPr>
          <p:cNvPr id="9218" name="Picture 2">
            <a:extLst>
              <a:ext uri="{FF2B5EF4-FFF2-40B4-BE49-F238E27FC236}">
                <a16:creationId xmlns:a16="http://schemas.microsoft.com/office/drawing/2014/main" id="{E152CF50-1BBD-4C57-8E99-33D1E9292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6514" y="3300733"/>
            <a:ext cx="2671763" cy="27028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5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18</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Alternatives Konzept</a:t>
            </a:r>
          </a:p>
        </p:txBody>
      </p:sp>
      <p:pic>
        <p:nvPicPr>
          <p:cNvPr id="3" name="Grafik 2"/>
          <p:cNvPicPr>
            <a:picLocks noChangeAspect="1"/>
          </p:cNvPicPr>
          <p:nvPr/>
        </p:nvPicPr>
        <p:blipFill>
          <a:blip r:embed="rId4"/>
          <a:stretch>
            <a:fillRect/>
          </a:stretch>
        </p:blipFill>
        <p:spPr>
          <a:xfrm>
            <a:off x="177800" y="1249570"/>
            <a:ext cx="5080000" cy="3619500"/>
          </a:xfrm>
          <a:prstGeom prst="rect">
            <a:avLst/>
          </a:prstGeom>
        </p:spPr>
      </p:pic>
      <p:pic>
        <p:nvPicPr>
          <p:cNvPr id="9" name="Grafik 8"/>
          <p:cNvPicPr>
            <a:picLocks noChangeAspect="1"/>
          </p:cNvPicPr>
          <p:nvPr/>
        </p:nvPicPr>
        <p:blipFill>
          <a:blip r:embed="rId5"/>
          <a:stretch>
            <a:fillRect/>
          </a:stretch>
        </p:blipFill>
        <p:spPr>
          <a:xfrm>
            <a:off x="5570682" y="409400"/>
            <a:ext cx="5495637" cy="4895859"/>
          </a:xfrm>
          <a:prstGeom prst="rect">
            <a:avLst/>
          </a:prstGeom>
        </p:spPr>
      </p:pic>
      <p:sp>
        <p:nvSpPr>
          <p:cNvPr id="10" name="Rechteck 9"/>
          <p:cNvSpPr/>
          <p:nvPr/>
        </p:nvSpPr>
        <p:spPr>
          <a:xfrm>
            <a:off x="177800" y="5615582"/>
            <a:ext cx="9565639" cy="923330"/>
          </a:xfrm>
          <a:prstGeom prst="rect">
            <a:avLst/>
          </a:prstGeom>
        </p:spPr>
        <p:txBody>
          <a:bodyPr wrap="square">
            <a:spAutoFit/>
          </a:bodyPr>
          <a:lstStyle/>
          <a:p>
            <a:r>
              <a:rPr lang="de-DE" b="1" i="1" dirty="0">
                <a:latin typeface="Candara,BoldItalic"/>
              </a:rPr>
              <a:t>“</a:t>
            </a:r>
            <a:r>
              <a:rPr lang="de-DE" b="1" i="1" dirty="0" err="1">
                <a:latin typeface="Candara,BoldItalic"/>
              </a:rPr>
              <a:t>What</a:t>
            </a:r>
            <a:r>
              <a:rPr lang="de-DE" b="1" i="1" dirty="0">
                <a:latin typeface="Candara,BoldItalic"/>
              </a:rPr>
              <a:t> </a:t>
            </a:r>
            <a:r>
              <a:rPr lang="de-DE" b="1" i="1" dirty="0" err="1">
                <a:latin typeface="Candara,BoldItalic"/>
              </a:rPr>
              <a:t>mankind</a:t>
            </a:r>
            <a:r>
              <a:rPr lang="de-DE" b="1" i="1" dirty="0">
                <a:latin typeface="Candara,BoldItalic"/>
              </a:rPr>
              <a:t> </a:t>
            </a:r>
            <a:r>
              <a:rPr lang="de-DE" b="1" i="1" dirty="0" err="1">
                <a:latin typeface="Candara,BoldItalic"/>
              </a:rPr>
              <a:t>can</a:t>
            </a:r>
            <a:r>
              <a:rPr lang="de-DE" b="1" i="1" dirty="0">
                <a:latin typeface="Candara,BoldItalic"/>
              </a:rPr>
              <a:t> </a:t>
            </a:r>
            <a:r>
              <a:rPr lang="de-DE" b="1" i="1" dirty="0" err="1">
                <a:latin typeface="Candara,BoldItalic"/>
              </a:rPr>
              <a:t>dream</a:t>
            </a:r>
            <a:r>
              <a:rPr lang="de-DE" b="1" i="1" dirty="0">
                <a:latin typeface="Candara,BoldItalic"/>
              </a:rPr>
              <a:t>, </a:t>
            </a:r>
            <a:r>
              <a:rPr lang="en-US" b="1" i="1" dirty="0">
                <a:latin typeface="Candara,BoldItalic"/>
              </a:rPr>
              <a:t>research and technology can achieve.“</a:t>
            </a:r>
          </a:p>
          <a:p>
            <a:endParaRPr lang="en-US" b="1" i="1" dirty="0">
              <a:latin typeface="Candara,BoldItalic"/>
            </a:endParaRPr>
          </a:p>
          <a:p>
            <a:r>
              <a:rPr lang="de-DE" i="1" dirty="0">
                <a:latin typeface="Candara,Italic"/>
              </a:rPr>
              <a:t>C. Walton </a:t>
            </a:r>
            <a:r>
              <a:rPr lang="de-DE" i="1" dirty="0" err="1">
                <a:latin typeface="Candara,Italic"/>
              </a:rPr>
              <a:t>Lillehei</a:t>
            </a:r>
            <a:endParaRPr lang="de-DE" dirty="0"/>
          </a:p>
        </p:txBody>
      </p:sp>
    </p:spTree>
    <p:extLst>
      <p:ext uri="{BB962C8B-B14F-4D97-AF65-F5344CB8AC3E}">
        <p14:creationId xmlns:p14="http://schemas.microsoft.com/office/powerpoint/2010/main" val="1926757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19</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Neue Ansätze zur </a:t>
            </a:r>
            <a:r>
              <a:rPr lang="de-DE" dirty="0" err="1"/>
              <a:t>Oxygenisierung</a:t>
            </a:r>
            <a:r>
              <a:rPr lang="de-DE" dirty="0"/>
              <a:t> – </a:t>
            </a:r>
            <a:r>
              <a:rPr lang="de-DE" dirty="0" err="1"/>
              <a:t>Respiratory</a:t>
            </a:r>
            <a:r>
              <a:rPr lang="de-DE" dirty="0"/>
              <a:t> </a:t>
            </a:r>
            <a:r>
              <a:rPr lang="de-DE" dirty="0" err="1"/>
              <a:t>Catheter</a:t>
            </a:r>
            <a:r>
              <a:rPr lang="de-DE" dirty="0"/>
              <a:t> </a:t>
            </a:r>
          </a:p>
        </p:txBody>
      </p:sp>
      <p:pic>
        <p:nvPicPr>
          <p:cNvPr id="9" name="Picture 2" descr="http://www.mirm.pitt.edu/Newsletter/Mirm/2003jan_chemnews.jpg"/>
          <p:cNvPicPr>
            <a:picLocks noChangeAspect="1" noChangeArrowheads="1"/>
          </p:cNvPicPr>
          <p:nvPr/>
        </p:nvPicPr>
        <p:blipFill>
          <a:blip r:embed="rId4" cstate="print"/>
          <a:srcRect/>
          <a:stretch>
            <a:fillRect/>
          </a:stretch>
        </p:blipFill>
        <p:spPr bwMode="auto">
          <a:xfrm>
            <a:off x="358113" y="1325327"/>
            <a:ext cx="5961826" cy="4207346"/>
          </a:xfrm>
          <a:prstGeom prst="rect">
            <a:avLst/>
          </a:prstGeom>
          <a:noFill/>
        </p:spPr>
      </p:pic>
      <p:pic>
        <p:nvPicPr>
          <p:cNvPr id="11266" name="Picture 2">
            <a:extLst>
              <a:ext uri="{FF2B5EF4-FFF2-40B4-BE49-F238E27FC236}">
                <a16:creationId xmlns:a16="http://schemas.microsoft.com/office/drawing/2014/main" id="{7CDE5DD8-329A-417F-BD18-00A533C2F6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146" y="789164"/>
            <a:ext cx="4468458" cy="593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723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3E405-BCFC-90C6-0B87-93487F2B70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A2F423-8688-6C2B-2C34-EBFA886C868B}"/>
              </a:ext>
            </a:extLst>
          </p:cNvPr>
          <p:cNvSpPr>
            <a:spLocks noGrp="1"/>
          </p:cNvSpPr>
          <p:nvPr>
            <p:ph type="ctrTitle"/>
          </p:nvPr>
        </p:nvSpPr>
        <p:spPr>
          <a:xfrm>
            <a:off x="6746628" y="1783959"/>
            <a:ext cx="4645250" cy="2889114"/>
          </a:xfrm>
        </p:spPr>
        <p:txBody>
          <a:bodyPr anchor="b">
            <a:normAutofit/>
          </a:bodyPr>
          <a:lstStyle/>
          <a:p>
            <a:pPr algn="l"/>
            <a:r>
              <a:rPr lang="en-GB" dirty="0" err="1"/>
              <a:t>Vorlesung</a:t>
            </a:r>
            <a:r>
              <a:rPr lang="en-GB" dirty="0"/>
              <a:t> 05</a:t>
            </a:r>
            <a:br>
              <a:rPr lang="en-GB" dirty="0"/>
            </a:br>
            <a:r>
              <a:rPr lang="en-GB" dirty="0"/>
              <a:t>1. </a:t>
            </a:r>
            <a:r>
              <a:rPr lang="en-GB" dirty="0" err="1"/>
              <a:t>Teil</a:t>
            </a:r>
            <a:endParaRPr lang="en-GB" dirty="0"/>
          </a:p>
        </p:txBody>
      </p:sp>
      <p:sp>
        <p:nvSpPr>
          <p:cNvPr id="3" name="Untertitel 2">
            <a:extLst>
              <a:ext uri="{FF2B5EF4-FFF2-40B4-BE49-F238E27FC236}">
                <a16:creationId xmlns:a16="http://schemas.microsoft.com/office/drawing/2014/main" id="{FD4A2C43-8B3C-AE1D-1D8F-74D978291D65}"/>
              </a:ext>
            </a:extLst>
          </p:cNvPr>
          <p:cNvSpPr>
            <a:spLocks noGrp="1"/>
          </p:cNvSpPr>
          <p:nvPr>
            <p:ph type="subTitle" idx="1"/>
          </p:nvPr>
        </p:nvSpPr>
        <p:spPr>
          <a:xfrm>
            <a:off x="6746627" y="4750893"/>
            <a:ext cx="4645250" cy="1147863"/>
          </a:xfrm>
        </p:spPr>
        <p:txBody>
          <a:bodyPr anchor="t">
            <a:normAutofit/>
          </a:bodyPr>
          <a:lstStyle/>
          <a:p>
            <a:pPr algn="l"/>
            <a:r>
              <a:rPr lang="en-GB" sz="2000" dirty="0" err="1"/>
              <a:t>Künstliche</a:t>
            </a:r>
            <a:r>
              <a:rPr lang="en-GB" sz="2000" dirty="0"/>
              <a:t> Lunge </a:t>
            </a:r>
          </a:p>
          <a:p>
            <a:pPr algn="l"/>
            <a:r>
              <a:rPr lang="en-GB" sz="2000" dirty="0"/>
              <a:t>21.5.2025</a:t>
            </a:r>
          </a:p>
        </p:txBody>
      </p:sp>
      <p:pic>
        <p:nvPicPr>
          <p:cNvPr id="5" name="Grafik 4">
            <a:extLst>
              <a:ext uri="{FF2B5EF4-FFF2-40B4-BE49-F238E27FC236}">
                <a16:creationId xmlns:a16="http://schemas.microsoft.com/office/drawing/2014/main" id="{CC564898-CB1D-72E7-3AD6-5C89F8C5F4B5}"/>
              </a:ext>
            </a:extLst>
          </p:cNvPr>
          <p:cNvPicPr>
            <a:picLocks noChangeAspect="1"/>
          </p:cNvPicPr>
          <p:nvPr/>
        </p:nvPicPr>
        <p:blipFill>
          <a:blip r:embed="rId3"/>
          <a:stretch>
            <a:fillRect/>
          </a:stretch>
        </p:blipFill>
        <p:spPr>
          <a:xfrm>
            <a:off x="590848" y="489204"/>
            <a:ext cx="3704910" cy="4511421"/>
          </a:xfrm>
          <a:prstGeom prst="rect">
            <a:avLst/>
          </a:prstGeom>
        </p:spPr>
      </p:pic>
      <p:sp>
        <p:nvSpPr>
          <p:cNvPr id="4" name="Foliennummernplatzhalter 3">
            <a:extLst>
              <a:ext uri="{FF2B5EF4-FFF2-40B4-BE49-F238E27FC236}">
                <a16:creationId xmlns:a16="http://schemas.microsoft.com/office/drawing/2014/main" id="{248989C3-4DFC-EAC8-2B35-48534290EB30}"/>
              </a:ext>
            </a:extLst>
          </p:cNvPr>
          <p:cNvSpPr>
            <a:spLocks noGrp="1"/>
          </p:cNvSpPr>
          <p:nvPr>
            <p:ph type="sldNum" sz="quarter" idx="12"/>
          </p:nvPr>
        </p:nvSpPr>
        <p:spPr>
          <a:xfrm>
            <a:off x="11003280" y="603504"/>
            <a:ext cx="548640" cy="548640"/>
          </a:xfrm>
          <a:prstGeom prst="ellipse">
            <a:avLst/>
          </a:prstGeom>
          <a:solidFill>
            <a:srgbClr val="7F7F7F"/>
          </a:solidFill>
        </p:spPr>
        <p:txBody>
          <a:bodyPr anchor="ctr">
            <a:normAutofit/>
          </a:bodyPr>
          <a:lstStyle/>
          <a:p>
            <a:pPr algn="ctr">
              <a:spcAft>
                <a:spcPts val="600"/>
              </a:spcAft>
            </a:pPr>
            <a:fld id="{C6E05448-C963-4910-96F2-13A1B15C893E}" type="slidenum">
              <a:rPr lang="en-GB" sz="1500">
                <a:solidFill>
                  <a:srgbClr val="FFFFFF"/>
                </a:solidFill>
              </a:rPr>
              <a:pPr algn="ctr">
                <a:spcAft>
                  <a:spcPts val="600"/>
                </a:spcAft>
              </a:pPr>
              <a:t>2</a:t>
            </a:fld>
            <a:endParaRPr lang="en-GB" sz="1500">
              <a:solidFill>
                <a:srgbClr val="FFFFFF"/>
              </a:solidFill>
            </a:endParaRPr>
          </a:p>
        </p:txBody>
      </p:sp>
    </p:spTree>
    <p:extLst>
      <p:ext uri="{BB962C8B-B14F-4D97-AF65-F5344CB8AC3E}">
        <p14:creationId xmlns:p14="http://schemas.microsoft.com/office/powerpoint/2010/main" val="957723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20</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Oxygenisierung</a:t>
            </a:r>
            <a:r>
              <a:rPr lang="de-DE" dirty="0"/>
              <a:t> mittels Flüssigkeiten</a:t>
            </a:r>
          </a:p>
        </p:txBody>
      </p:sp>
      <p:pic>
        <p:nvPicPr>
          <p:cNvPr id="8196" name="Picture 4">
            <a:extLst>
              <a:ext uri="{FF2B5EF4-FFF2-40B4-BE49-F238E27FC236}">
                <a16:creationId xmlns:a16="http://schemas.microsoft.com/office/drawing/2014/main" id="{B08662CB-7467-4A30-97FE-1A5BE0783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9470" y="1325563"/>
            <a:ext cx="3064329" cy="447392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lacenta">
            <a:extLst>
              <a:ext uri="{FF2B5EF4-FFF2-40B4-BE49-F238E27FC236}">
                <a16:creationId xmlns:a16="http://schemas.microsoft.com/office/drawing/2014/main" id="{2B9E19A7-F232-4CFE-A6B8-89D9025154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25563"/>
            <a:ext cx="7934325" cy="436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7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5242E01-ADFC-430E-8F8B-B5BB7129B0FC}"/>
              </a:ext>
            </a:extLst>
          </p:cNvPr>
          <p:cNvSpPr>
            <a:spLocks noGrp="1"/>
          </p:cNvSpPr>
          <p:nvPr>
            <p:ph type="sldNum" sz="quarter" idx="12"/>
          </p:nvPr>
        </p:nvSpPr>
        <p:spPr/>
        <p:txBody>
          <a:bodyPr/>
          <a:lstStyle/>
          <a:p>
            <a:fld id="{C6E05448-C963-4910-96F2-13A1B15C893E}" type="slidenum">
              <a:rPr lang="en-GB" smtClean="0"/>
              <a:t>21</a:t>
            </a:fld>
            <a:endParaRPr lang="en-GB"/>
          </a:p>
        </p:txBody>
      </p:sp>
      <p:pic>
        <p:nvPicPr>
          <p:cNvPr id="3" name="Grafik 2">
            <a:extLst>
              <a:ext uri="{FF2B5EF4-FFF2-40B4-BE49-F238E27FC236}">
                <a16:creationId xmlns:a16="http://schemas.microsoft.com/office/drawing/2014/main" id="{449EF518-EDA5-4C17-BF47-518C3E699EFE}"/>
              </a:ext>
            </a:extLst>
          </p:cNvPr>
          <p:cNvPicPr>
            <a:picLocks noChangeAspect="1"/>
          </p:cNvPicPr>
          <p:nvPr/>
        </p:nvPicPr>
        <p:blipFill>
          <a:blip r:embed="rId3"/>
          <a:stretch>
            <a:fillRect/>
          </a:stretch>
        </p:blipFill>
        <p:spPr>
          <a:xfrm>
            <a:off x="3132392" y="1370276"/>
            <a:ext cx="5927216" cy="5168636"/>
          </a:xfrm>
          <a:prstGeom prst="rect">
            <a:avLst/>
          </a:prstGeom>
        </p:spPr>
      </p:pic>
      <p:sp>
        <p:nvSpPr>
          <p:cNvPr id="5" name="Titel 1">
            <a:extLst>
              <a:ext uri="{FF2B5EF4-FFF2-40B4-BE49-F238E27FC236}">
                <a16:creationId xmlns:a16="http://schemas.microsoft.com/office/drawing/2014/main" id="{55C314FC-A362-4CF1-8DCA-B130C2F4C874}"/>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Oxygenisierung</a:t>
            </a:r>
            <a:r>
              <a:rPr lang="de-DE" dirty="0"/>
              <a:t> mittels Flüssigkeiten</a:t>
            </a:r>
          </a:p>
        </p:txBody>
      </p:sp>
    </p:spTree>
    <p:extLst>
      <p:ext uri="{BB962C8B-B14F-4D97-AF65-F5344CB8AC3E}">
        <p14:creationId xmlns:p14="http://schemas.microsoft.com/office/powerpoint/2010/main" val="186575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22</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Neue Ansätze zur </a:t>
            </a:r>
            <a:r>
              <a:rPr lang="de-DE" dirty="0" err="1"/>
              <a:t>Oxygenisierung</a:t>
            </a:r>
            <a:r>
              <a:rPr lang="de-DE" dirty="0"/>
              <a:t> – Aorta zu linkem Vorhof</a:t>
            </a:r>
          </a:p>
        </p:txBody>
      </p:sp>
      <p:sp>
        <p:nvSpPr>
          <p:cNvPr id="3" name="Ellipse 2">
            <a:extLst>
              <a:ext uri="{FF2B5EF4-FFF2-40B4-BE49-F238E27FC236}">
                <a16:creationId xmlns:a16="http://schemas.microsoft.com/office/drawing/2014/main" id="{BB5AD911-845F-4AA5-87D6-4B6751751E7B}"/>
              </a:ext>
            </a:extLst>
          </p:cNvPr>
          <p:cNvSpPr/>
          <p:nvPr/>
        </p:nvSpPr>
        <p:spPr>
          <a:xfrm>
            <a:off x="4255614" y="3855244"/>
            <a:ext cx="1260000" cy="1260000"/>
          </a:xfrm>
          <a:prstGeom prst="ellipse">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de-DE" dirty="0"/>
              <a:t>Linker Ventrikel</a:t>
            </a:r>
          </a:p>
        </p:txBody>
      </p:sp>
      <p:sp>
        <p:nvSpPr>
          <p:cNvPr id="10" name="Ellipse 9">
            <a:extLst>
              <a:ext uri="{FF2B5EF4-FFF2-40B4-BE49-F238E27FC236}">
                <a16:creationId xmlns:a16="http://schemas.microsoft.com/office/drawing/2014/main" id="{BAEE4174-29BA-4EA7-821E-AFCD30ABF9A5}"/>
              </a:ext>
            </a:extLst>
          </p:cNvPr>
          <p:cNvSpPr/>
          <p:nvPr/>
        </p:nvSpPr>
        <p:spPr>
          <a:xfrm>
            <a:off x="4255614" y="1960403"/>
            <a:ext cx="1260000" cy="1260000"/>
          </a:xfrm>
          <a:prstGeom prst="ellipse">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de-DE" dirty="0"/>
              <a:t>Linker Vorhof</a:t>
            </a:r>
          </a:p>
        </p:txBody>
      </p:sp>
      <p:sp>
        <p:nvSpPr>
          <p:cNvPr id="13" name="Ellipse 12">
            <a:extLst>
              <a:ext uri="{FF2B5EF4-FFF2-40B4-BE49-F238E27FC236}">
                <a16:creationId xmlns:a16="http://schemas.microsoft.com/office/drawing/2014/main" id="{AB571C4B-829C-4414-B457-2E07967D972B}"/>
              </a:ext>
            </a:extLst>
          </p:cNvPr>
          <p:cNvSpPr/>
          <p:nvPr/>
        </p:nvSpPr>
        <p:spPr>
          <a:xfrm>
            <a:off x="6676388" y="3855244"/>
            <a:ext cx="1260000" cy="1260000"/>
          </a:xfrm>
          <a:prstGeom prst="ellipse">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de-DE" dirty="0"/>
              <a:t>Aorta</a:t>
            </a:r>
          </a:p>
        </p:txBody>
      </p:sp>
      <p:sp>
        <p:nvSpPr>
          <p:cNvPr id="11" name="Rechteck: abgerundete Ecken 10">
            <a:extLst>
              <a:ext uri="{FF2B5EF4-FFF2-40B4-BE49-F238E27FC236}">
                <a16:creationId xmlns:a16="http://schemas.microsoft.com/office/drawing/2014/main" id="{89F248EF-28C2-4036-BC8D-5E0DB9EFF79C}"/>
              </a:ext>
            </a:extLst>
          </p:cNvPr>
          <p:cNvSpPr/>
          <p:nvPr/>
        </p:nvSpPr>
        <p:spPr>
          <a:xfrm>
            <a:off x="6395400" y="2074465"/>
            <a:ext cx="1821975" cy="10318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Künstliche Lunge</a:t>
            </a:r>
          </a:p>
        </p:txBody>
      </p:sp>
      <p:cxnSp>
        <p:nvCxnSpPr>
          <p:cNvPr id="16" name="Gerade Verbindung mit Pfeil 15">
            <a:extLst>
              <a:ext uri="{FF2B5EF4-FFF2-40B4-BE49-F238E27FC236}">
                <a16:creationId xmlns:a16="http://schemas.microsoft.com/office/drawing/2014/main" id="{0A796D69-D34A-449E-B71D-ED627BDA365D}"/>
              </a:ext>
            </a:extLst>
          </p:cNvPr>
          <p:cNvCxnSpPr>
            <a:stCxn id="11" idx="1"/>
            <a:endCxn id="10" idx="6"/>
          </p:cNvCxnSpPr>
          <p:nvPr/>
        </p:nvCxnSpPr>
        <p:spPr>
          <a:xfrm flipH="1">
            <a:off x="5515614" y="2590403"/>
            <a:ext cx="879786" cy="0"/>
          </a:xfrm>
          <a:prstGeom prst="straightConnector1">
            <a:avLst/>
          </a:prstGeom>
          <a:ln w="57150">
            <a:solidFill>
              <a:schemeClr val="accent1">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18" name="Gerade Verbindung mit Pfeil 17">
            <a:extLst>
              <a:ext uri="{FF2B5EF4-FFF2-40B4-BE49-F238E27FC236}">
                <a16:creationId xmlns:a16="http://schemas.microsoft.com/office/drawing/2014/main" id="{AD44F984-CE00-442A-9E57-D6C40DE1F9EE}"/>
              </a:ext>
            </a:extLst>
          </p:cNvPr>
          <p:cNvCxnSpPr>
            <a:stCxn id="10" idx="4"/>
            <a:endCxn id="3" idx="0"/>
          </p:cNvCxnSpPr>
          <p:nvPr/>
        </p:nvCxnSpPr>
        <p:spPr>
          <a:xfrm>
            <a:off x="4885614" y="3220403"/>
            <a:ext cx="0" cy="634841"/>
          </a:xfrm>
          <a:prstGeom prst="straightConnector1">
            <a:avLst/>
          </a:prstGeom>
          <a:ln w="57150">
            <a:solidFill>
              <a:srgbClr val="FD726F"/>
            </a:solidFill>
            <a:tailEnd type="triangle"/>
          </a:ln>
        </p:spPr>
        <p:style>
          <a:lnRef idx="3">
            <a:schemeClr val="accent2"/>
          </a:lnRef>
          <a:fillRef idx="0">
            <a:schemeClr val="accent2"/>
          </a:fillRef>
          <a:effectRef idx="2">
            <a:schemeClr val="accent2"/>
          </a:effectRef>
          <a:fontRef idx="minor">
            <a:schemeClr val="tx1"/>
          </a:fontRef>
        </p:style>
      </p:cxnSp>
      <p:cxnSp>
        <p:nvCxnSpPr>
          <p:cNvPr id="20" name="Gerade Verbindung mit Pfeil 19">
            <a:extLst>
              <a:ext uri="{FF2B5EF4-FFF2-40B4-BE49-F238E27FC236}">
                <a16:creationId xmlns:a16="http://schemas.microsoft.com/office/drawing/2014/main" id="{0A12AE58-4E42-4118-A046-6900E2F72A4D}"/>
              </a:ext>
            </a:extLst>
          </p:cNvPr>
          <p:cNvCxnSpPr>
            <a:stCxn id="3" idx="6"/>
            <a:endCxn id="13" idx="2"/>
          </p:cNvCxnSpPr>
          <p:nvPr/>
        </p:nvCxnSpPr>
        <p:spPr>
          <a:xfrm>
            <a:off x="5515614" y="4485244"/>
            <a:ext cx="1160774" cy="0"/>
          </a:xfrm>
          <a:prstGeom prst="straightConnector1">
            <a:avLst/>
          </a:prstGeom>
          <a:ln w="57150">
            <a:solidFill>
              <a:srgbClr val="FD726F"/>
            </a:solidFill>
            <a:tailEnd type="triangle"/>
          </a:ln>
        </p:spPr>
        <p:style>
          <a:lnRef idx="3">
            <a:schemeClr val="accent2"/>
          </a:lnRef>
          <a:fillRef idx="0">
            <a:schemeClr val="accent2"/>
          </a:fillRef>
          <a:effectRef idx="2">
            <a:schemeClr val="accent2"/>
          </a:effectRef>
          <a:fontRef idx="minor">
            <a:schemeClr val="tx1"/>
          </a:fontRef>
        </p:style>
      </p:cxnSp>
      <p:cxnSp>
        <p:nvCxnSpPr>
          <p:cNvPr id="22" name="Gerade Verbindung mit Pfeil 21">
            <a:extLst>
              <a:ext uri="{FF2B5EF4-FFF2-40B4-BE49-F238E27FC236}">
                <a16:creationId xmlns:a16="http://schemas.microsoft.com/office/drawing/2014/main" id="{B03076FB-FEE5-4276-BF0D-6E15E8B370D9}"/>
              </a:ext>
            </a:extLst>
          </p:cNvPr>
          <p:cNvCxnSpPr>
            <a:stCxn id="13" idx="0"/>
            <a:endCxn id="11" idx="2"/>
          </p:cNvCxnSpPr>
          <p:nvPr/>
        </p:nvCxnSpPr>
        <p:spPr>
          <a:xfrm flipV="1">
            <a:off x="7306388" y="3106340"/>
            <a:ext cx="0" cy="748904"/>
          </a:xfrm>
          <a:prstGeom prst="straightConnector1">
            <a:avLst/>
          </a:prstGeom>
          <a:ln w="57150">
            <a:solidFill>
              <a:schemeClr val="accent1">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24" name="Gerade Verbindung mit Pfeil 23">
            <a:extLst>
              <a:ext uri="{FF2B5EF4-FFF2-40B4-BE49-F238E27FC236}">
                <a16:creationId xmlns:a16="http://schemas.microsoft.com/office/drawing/2014/main" id="{91F580A5-94FE-4663-B6C7-68381ABDF77F}"/>
              </a:ext>
            </a:extLst>
          </p:cNvPr>
          <p:cNvCxnSpPr>
            <a:endCxn id="10" idx="2"/>
          </p:cNvCxnSpPr>
          <p:nvPr/>
        </p:nvCxnSpPr>
        <p:spPr>
          <a:xfrm>
            <a:off x="2957513" y="2590402"/>
            <a:ext cx="1298101" cy="1"/>
          </a:xfrm>
          <a:prstGeom prst="straightConnector1">
            <a:avLst/>
          </a:prstGeom>
          <a:ln w="57150">
            <a:solidFill>
              <a:srgbClr val="FD726F"/>
            </a:solidFill>
            <a:tailEnd type="triangle"/>
          </a:ln>
        </p:spPr>
        <p:style>
          <a:lnRef idx="3">
            <a:schemeClr val="accent2"/>
          </a:lnRef>
          <a:fillRef idx="0">
            <a:schemeClr val="accent2"/>
          </a:fillRef>
          <a:effectRef idx="2">
            <a:schemeClr val="accent2"/>
          </a:effectRef>
          <a:fontRef idx="minor">
            <a:schemeClr val="tx1"/>
          </a:fontRef>
        </p:style>
      </p:cxnSp>
      <p:cxnSp>
        <p:nvCxnSpPr>
          <p:cNvPr id="28" name="Gerade Verbindung mit Pfeil 27">
            <a:extLst>
              <a:ext uri="{FF2B5EF4-FFF2-40B4-BE49-F238E27FC236}">
                <a16:creationId xmlns:a16="http://schemas.microsoft.com/office/drawing/2014/main" id="{F41A84D4-70B1-4862-8592-6A0A1B98F3F5}"/>
              </a:ext>
            </a:extLst>
          </p:cNvPr>
          <p:cNvCxnSpPr/>
          <p:nvPr/>
        </p:nvCxnSpPr>
        <p:spPr>
          <a:xfrm>
            <a:off x="7936388" y="4489252"/>
            <a:ext cx="1298101" cy="1"/>
          </a:xfrm>
          <a:prstGeom prst="straightConnector1">
            <a:avLst/>
          </a:prstGeom>
          <a:ln w="57150">
            <a:solidFill>
              <a:srgbClr val="FD726F"/>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8212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E1E98D8-8ADC-4615-8174-CC9C4231F03E}"/>
              </a:ext>
            </a:extLst>
          </p:cNvPr>
          <p:cNvSpPr>
            <a:spLocks noGrp="1"/>
          </p:cNvSpPr>
          <p:nvPr>
            <p:ph type="sldNum" sz="quarter" idx="12"/>
          </p:nvPr>
        </p:nvSpPr>
        <p:spPr/>
        <p:txBody>
          <a:bodyPr/>
          <a:lstStyle/>
          <a:p>
            <a:fld id="{C6E05448-C963-4910-96F2-13A1B15C893E}" type="slidenum">
              <a:rPr lang="en-GB" smtClean="0"/>
              <a:t>23</a:t>
            </a:fld>
            <a:endParaRPr lang="en-GB"/>
          </a:p>
        </p:txBody>
      </p:sp>
      <p:pic>
        <p:nvPicPr>
          <p:cNvPr id="3" name="Grafik 2">
            <a:extLst>
              <a:ext uri="{FF2B5EF4-FFF2-40B4-BE49-F238E27FC236}">
                <a16:creationId xmlns:a16="http://schemas.microsoft.com/office/drawing/2014/main" id="{53114567-C2E3-47CA-8170-222B3A1B2D68}"/>
              </a:ext>
            </a:extLst>
          </p:cNvPr>
          <p:cNvPicPr>
            <a:picLocks noChangeAspect="1"/>
          </p:cNvPicPr>
          <p:nvPr/>
        </p:nvPicPr>
        <p:blipFill>
          <a:blip r:embed="rId3"/>
          <a:stretch>
            <a:fillRect/>
          </a:stretch>
        </p:blipFill>
        <p:spPr>
          <a:xfrm>
            <a:off x="11146971" y="77409"/>
            <a:ext cx="962613" cy="1172161"/>
          </a:xfrm>
          <a:prstGeom prst="rect">
            <a:avLst/>
          </a:prstGeom>
        </p:spPr>
      </p:pic>
      <p:sp>
        <p:nvSpPr>
          <p:cNvPr id="4" name="Titel 1">
            <a:extLst>
              <a:ext uri="{FF2B5EF4-FFF2-40B4-BE49-F238E27FC236}">
                <a16:creationId xmlns:a16="http://schemas.microsoft.com/office/drawing/2014/main" id="{96789261-1655-46B3-83E9-6F2116C7C49E}"/>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Neue Ansätze zur </a:t>
            </a:r>
            <a:r>
              <a:rPr lang="de-DE" dirty="0" err="1"/>
              <a:t>Oxygenisierung</a:t>
            </a:r>
            <a:r>
              <a:rPr lang="de-DE" dirty="0"/>
              <a:t> – rechter Ventrikel zu linkem Vorhof</a:t>
            </a:r>
          </a:p>
        </p:txBody>
      </p:sp>
      <p:pic>
        <p:nvPicPr>
          <p:cNvPr id="5" name="Picture 2">
            <a:extLst>
              <a:ext uri="{FF2B5EF4-FFF2-40B4-BE49-F238E27FC236}">
                <a16:creationId xmlns:a16="http://schemas.microsoft.com/office/drawing/2014/main" id="{5FA26F5C-497D-4B43-8CF8-8FE824358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1693172"/>
            <a:ext cx="5524500" cy="4219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24693F8-3D35-4D9E-9F4D-39884BA7B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1693172"/>
            <a:ext cx="552450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8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24</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Protektive Beatmung</a:t>
            </a:r>
          </a:p>
        </p:txBody>
      </p:sp>
      <p:pic>
        <p:nvPicPr>
          <p:cNvPr id="3" name="Grafik 2">
            <a:extLst>
              <a:ext uri="{FF2B5EF4-FFF2-40B4-BE49-F238E27FC236}">
                <a16:creationId xmlns:a16="http://schemas.microsoft.com/office/drawing/2014/main" id="{411F86FC-A8C6-44A3-9AE7-0809DB45868D}"/>
              </a:ext>
            </a:extLst>
          </p:cNvPr>
          <p:cNvPicPr>
            <a:picLocks noChangeAspect="1"/>
          </p:cNvPicPr>
          <p:nvPr/>
        </p:nvPicPr>
        <p:blipFill>
          <a:blip r:embed="rId4"/>
          <a:stretch>
            <a:fillRect/>
          </a:stretch>
        </p:blipFill>
        <p:spPr>
          <a:xfrm>
            <a:off x="1384269" y="813060"/>
            <a:ext cx="8829113" cy="5786003"/>
          </a:xfrm>
          <a:prstGeom prst="rect">
            <a:avLst/>
          </a:prstGeom>
        </p:spPr>
      </p:pic>
    </p:spTree>
    <p:extLst>
      <p:ext uri="{BB962C8B-B14F-4D97-AF65-F5344CB8AC3E}">
        <p14:creationId xmlns:p14="http://schemas.microsoft.com/office/powerpoint/2010/main" val="2335791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25</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Protektive Beatmung</a:t>
            </a:r>
          </a:p>
        </p:txBody>
      </p:sp>
      <p:pic>
        <p:nvPicPr>
          <p:cNvPr id="16386" name="Picture 2" descr="Management of high-frequency ventilation - The Clinical ...">
            <a:extLst>
              <a:ext uri="{FF2B5EF4-FFF2-40B4-BE49-F238E27FC236}">
                <a16:creationId xmlns:a16="http://schemas.microsoft.com/office/drawing/2014/main" id="{5DEDBDF9-09A5-4304-933C-98E1AA85F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4525" y="810886"/>
            <a:ext cx="4674839" cy="1837054"/>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A81C63A8-198A-4827-B012-D54C56074512}"/>
              </a:ext>
            </a:extLst>
          </p:cNvPr>
          <p:cNvPicPr>
            <a:picLocks noChangeAspect="1"/>
          </p:cNvPicPr>
          <p:nvPr/>
        </p:nvPicPr>
        <p:blipFill>
          <a:blip r:embed="rId5"/>
          <a:stretch>
            <a:fillRect/>
          </a:stretch>
        </p:blipFill>
        <p:spPr>
          <a:xfrm>
            <a:off x="1407270" y="2808611"/>
            <a:ext cx="8869348" cy="3547739"/>
          </a:xfrm>
          <a:prstGeom prst="rect">
            <a:avLst/>
          </a:prstGeom>
        </p:spPr>
      </p:pic>
    </p:spTree>
    <p:extLst>
      <p:ext uri="{BB962C8B-B14F-4D97-AF65-F5344CB8AC3E}">
        <p14:creationId xmlns:p14="http://schemas.microsoft.com/office/powerpoint/2010/main" val="1175288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26</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Protektive Beatmung</a:t>
            </a:r>
          </a:p>
        </p:txBody>
      </p:sp>
      <p:pic>
        <p:nvPicPr>
          <p:cNvPr id="17410" name="Picture 2">
            <a:extLst>
              <a:ext uri="{FF2B5EF4-FFF2-40B4-BE49-F238E27FC236}">
                <a16:creationId xmlns:a16="http://schemas.microsoft.com/office/drawing/2014/main" id="{2F610560-1707-4211-941F-0ADA7272D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454" y="1440760"/>
            <a:ext cx="487680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D6CE080C-868C-4521-B017-66B7A12F06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171" y="1983685"/>
            <a:ext cx="4876800"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295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27</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t>Natürliche Niere </a:t>
            </a:r>
          </a:p>
        </p:txBody>
      </p:sp>
      <p:sp>
        <p:nvSpPr>
          <p:cNvPr id="9" name="Rectangle 4"/>
          <p:cNvSpPr>
            <a:spLocks noChangeArrowheads="1"/>
          </p:cNvSpPr>
          <p:nvPr/>
        </p:nvSpPr>
        <p:spPr bwMode="auto">
          <a:xfrm>
            <a:off x="2857499" y="1867375"/>
            <a:ext cx="146788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Textfeld 11"/>
          <p:cNvSpPr txBox="1"/>
          <p:nvPr/>
        </p:nvSpPr>
        <p:spPr>
          <a:xfrm>
            <a:off x="7158043" y="2863755"/>
            <a:ext cx="4529137" cy="461665"/>
          </a:xfrm>
          <a:prstGeom prst="rect">
            <a:avLst/>
          </a:prstGeom>
          <a:noFill/>
        </p:spPr>
        <p:txBody>
          <a:bodyPr wrap="square" rtlCol="0">
            <a:spAutoFit/>
          </a:bodyPr>
          <a:lstStyle/>
          <a:p>
            <a:r>
              <a:rPr lang="de-DE" sz="2400" b="1"/>
              <a:t>Funktionen der Niere</a:t>
            </a:r>
          </a:p>
        </p:txBody>
      </p:sp>
      <p:sp>
        <p:nvSpPr>
          <p:cNvPr id="13" name="Textfeld 12"/>
          <p:cNvSpPr txBox="1"/>
          <p:nvPr/>
        </p:nvSpPr>
        <p:spPr>
          <a:xfrm>
            <a:off x="7158043" y="3514730"/>
            <a:ext cx="5072062" cy="1477328"/>
          </a:xfrm>
          <a:prstGeom prst="rect">
            <a:avLst/>
          </a:prstGeom>
          <a:noFill/>
        </p:spPr>
        <p:txBody>
          <a:bodyPr wrap="square" rtlCol="0">
            <a:spAutoFit/>
          </a:bodyPr>
          <a:lstStyle/>
          <a:p>
            <a:pPr marL="285750" indent="-285750">
              <a:buFont typeface="Arial" panose="020B0604020202020204" pitchFamily="34" charset="0"/>
              <a:buChar char="•"/>
            </a:pPr>
            <a:r>
              <a:rPr lang="de-DE"/>
              <a:t>Entgiftungsorgan</a:t>
            </a:r>
          </a:p>
          <a:p>
            <a:pPr marL="285750" indent="-285750">
              <a:buFont typeface="Arial" panose="020B0604020202020204" pitchFamily="34" charset="0"/>
              <a:buChar char="•"/>
            </a:pPr>
            <a:r>
              <a:rPr lang="de-DE"/>
              <a:t>Regelung der Menge von Wasser und Salzen</a:t>
            </a:r>
          </a:p>
          <a:p>
            <a:pPr marL="285750" indent="-285750">
              <a:buFont typeface="Arial" panose="020B0604020202020204" pitchFamily="34" charset="0"/>
              <a:buChar char="•"/>
            </a:pPr>
            <a:r>
              <a:rPr lang="de-DE"/>
              <a:t>Regelung des Blutdrucks (über Hormone)</a:t>
            </a:r>
          </a:p>
          <a:p>
            <a:pPr marL="285750" indent="-285750">
              <a:buFont typeface="Arial" panose="020B0604020202020204" pitchFamily="34" charset="0"/>
              <a:buChar char="•"/>
            </a:pPr>
            <a:r>
              <a:rPr lang="de-DE"/>
              <a:t>Produktion von Hormonen</a:t>
            </a:r>
          </a:p>
          <a:p>
            <a:pPr marL="285750" indent="-285750">
              <a:buFont typeface="Arial" panose="020B0604020202020204" pitchFamily="34" charset="0"/>
              <a:buChar char="•"/>
            </a:pPr>
            <a:endParaRPr lang="de-DE"/>
          </a:p>
        </p:txBody>
      </p:sp>
      <p:grpSp>
        <p:nvGrpSpPr>
          <p:cNvPr id="8" name="Gruppieren 7">
            <a:extLst>
              <a:ext uri="{FF2B5EF4-FFF2-40B4-BE49-F238E27FC236}">
                <a16:creationId xmlns:a16="http://schemas.microsoft.com/office/drawing/2014/main" id="{48902E61-42DA-43F5-BC2A-59B7FAFAAE59}"/>
              </a:ext>
            </a:extLst>
          </p:cNvPr>
          <p:cNvGrpSpPr/>
          <p:nvPr/>
        </p:nvGrpSpPr>
        <p:grpSpPr>
          <a:xfrm>
            <a:off x="304952" y="622388"/>
            <a:ext cx="6224087" cy="6224088"/>
            <a:chOff x="304952" y="622388"/>
            <a:chExt cx="6224087" cy="6224088"/>
          </a:xfrm>
        </p:grpSpPr>
        <p:grpSp>
          <p:nvGrpSpPr>
            <p:cNvPr id="4" name="Gruppieren 3">
              <a:extLst>
                <a:ext uri="{FF2B5EF4-FFF2-40B4-BE49-F238E27FC236}">
                  <a16:creationId xmlns:a16="http://schemas.microsoft.com/office/drawing/2014/main" id="{27B062F2-C602-407E-A956-9381B41E0B76}"/>
                </a:ext>
              </a:extLst>
            </p:cNvPr>
            <p:cNvGrpSpPr/>
            <p:nvPr/>
          </p:nvGrpSpPr>
          <p:grpSpPr>
            <a:xfrm>
              <a:off x="304952" y="622388"/>
              <a:ext cx="6224087" cy="6224088"/>
              <a:chOff x="304952" y="622388"/>
              <a:chExt cx="6224087" cy="6224088"/>
            </a:xfrm>
          </p:grpSpPr>
          <p:pic>
            <p:nvPicPr>
              <p:cNvPr id="1047" name="Picture 23" descr="Ãhnliches F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52" y="622388"/>
                <a:ext cx="6224087" cy="622408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CDAB0FB7-EB7D-4DF0-B972-A12B86B8510D}"/>
                  </a:ext>
                </a:extLst>
              </p:cNvPr>
              <p:cNvSpPr/>
              <p:nvPr/>
            </p:nvSpPr>
            <p:spPr>
              <a:xfrm>
                <a:off x="1818569" y="693581"/>
                <a:ext cx="1478845" cy="289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400">
                    <a:solidFill>
                      <a:schemeClr val="tx1"/>
                    </a:solidFill>
                  </a:rPr>
                  <a:t>Untere Hohlvene</a:t>
                </a:r>
              </a:p>
            </p:txBody>
          </p:sp>
          <p:sp>
            <p:nvSpPr>
              <p:cNvPr id="11" name="Rechteck 10">
                <a:extLst>
                  <a:ext uri="{FF2B5EF4-FFF2-40B4-BE49-F238E27FC236}">
                    <a16:creationId xmlns:a16="http://schemas.microsoft.com/office/drawing/2014/main" id="{BEC6C001-3C01-4240-9693-A4690509ADD1}"/>
                  </a:ext>
                </a:extLst>
              </p:cNvPr>
              <p:cNvSpPr/>
              <p:nvPr/>
            </p:nvSpPr>
            <p:spPr>
              <a:xfrm>
                <a:off x="1674033" y="1164650"/>
                <a:ext cx="1478845" cy="289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Nebenniere</a:t>
                </a:r>
              </a:p>
            </p:txBody>
          </p:sp>
        </p:grpSp>
        <p:sp>
          <p:nvSpPr>
            <p:cNvPr id="14" name="Rechteck 13">
              <a:extLst>
                <a:ext uri="{FF2B5EF4-FFF2-40B4-BE49-F238E27FC236}">
                  <a16:creationId xmlns:a16="http://schemas.microsoft.com/office/drawing/2014/main" id="{EE15DD73-9C14-496C-ADF0-5BC2D31C8674}"/>
                </a:ext>
              </a:extLst>
            </p:cNvPr>
            <p:cNvSpPr/>
            <p:nvPr/>
          </p:nvSpPr>
          <p:spPr>
            <a:xfrm>
              <a:off x="3762376" y="1867375"/>
              <a:ext cx="647700" cy="517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a:solidFill>
                    <a:schemeClr val="tx1"/>
                  </a:solidFill>
                </a:rPr>
                <a:t>Nieren-</a:t>
              </a:r>
            </a:p>
            <a:p>
              <a:r>
                <a:rPr lang="de-DE" sz="1200" err="1">
                  <a:solidFill>
                    <a:schemeClr val="tx1"/>
                  </a:solidFill>
                </a:rPr>
                <a:t>arterie</a:t>
              </a:r>
              <a:endParaRPr lang="de-DE" sz="1200">
                <a:solidFill>
                  <a:schemeClr val="tx1"/>
                </a:solidFill>
              </a:endParaRPr>
            </a:p>
          </p:txBody>
        </p:sp>
        <p:sp>
          <p:nvSpPr>
            <p:cNvPr id="15" name="Rechteck 14">
              <a:extLst>
                <a:ext uri="{FF2B5EF4-FFF2-40B4-BE49-F238E27FC236}">
                  <a16:creationId xmlns:a16="http://schemas.microsoft.com/office/drawing/2014/main" id="{5DE48863-F972-4B29-AD93-CD8FB3A39C94}"/>
                </a:ext>
              </a:extLst>
            </p:cNvPr>
            <p:cNvSpPr/>
            <p:nvPr/>
          </p:nvSpPr>
          <p:spPr>
            <a:xfrm>
              <a:off x="3809999" y="3382570"/>
              <a:ext cx="476251" cy="517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de-DE" sz="1200">
                  <a:solidFill>
                    <a:schemeClr val="tx1"/>
                  </a:solidFill>
                </a:rPr>
                <a:t>Nieren-</a:t>
              </a:r>
            </a:p>
            <a:p>
              <a:r>
                <a:rPr lang="de-DE" sz="1200" err="1">
                  <a:solidFill>
                    <a:schemeClr val="tx1"/>
                  </a:solidFill>
                </a:rPr>
                <a:t>vene</a:t>
              </a:r>
              <a:endParaRPr lang="de-DE" sz="1200">
                <a:solidFill>
                  <a:schemeClr val="tx1"/>
                </a:solidFill>
              </a:endParaRPr>
            </a:p>
          </p:txBody>
        </p:sp>
        <p:sp>
          <p:nvSpPr>
            <p:cNvPr id="16" name="Rechteck 15">
              <a:extLst>
                <a:ext uri="{FF2B5EF4-FFF2-40B4-BE49-F238E27FC236}">
                  <a16:creationId xmlns:a16="http://schemas.microsoft.com/office/drawing/2014/main" id="{BB877F93-DCC8-440D-9571-1EDEDBDC5118}"/>
                </a:ext>
              </a:extLst>
            </p:cNvPr>
            <p:cNvSpPr/>
            <p:nvPr/>
          </p:nvSpPr>
          <p:spPr>
            <a:xfrm>
              <a:off x="1562100" y="3986513"/>
              <a:ext cx="851355" cy="289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Niere</a:t>
              </a:r>
            </a:p>
          </p:txBody>
        </p:sp>
        <p:sp>
          <p:nvSpPr>
            <p:cNvPr id="17" name="Rechteck 16">
              <a:extLst>
                <a:ext uri="{FF2B5EF4-FFF2-40B4-BE49-F238E27FC236}">
                  <a16:creationId xmlns:a16="http://schemas.microsoft.com/office/drawing/2014/main" id="{A804801E-B0E9-4A9B-A46C-D3B582CFFDDF}"/>
                </a:ext>
              </a:extLst>
            </p:cNvPr>
            <p:cNvSpPr/>
            <p:nvPr/>
          </p:nvSpPr>
          <p:spPr>
            <a:xfrm>
              <a:off x="1674033" y="4847520"/>
              <a:ext cx="964392" cy="289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Harnleiter</a:t>
              </a:r>
            </a:p>
          </p:txBody>
        </p:sp>
        <p:sp>
          <p:nvSpPr>
            <p:cNvPr id="18" name="Rechteck 17">
              <a:extLst>
                <a:ext uri="{FF2B5EF4-FFF2-40B4-BE49-F238E27FC236}">
                  <a16:creationId xmlns:a16="http://schemas.microsoft.com/office/drawing/2014/main" id="{031F13A4-B01B-4C7D-A454-501D7E6FEE74}"/>
                </a:ext>
              </a:extLst>
            </p:cNvPr>
            <p:cNvSpPr/>
            <p:nvPr/>
          </p:nvSpPr>
          <p:spPr>
            <a:xfrm>
              <a:off x="2857499" y="6449884"/>
              <a:ext cx="964392" cy="289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Harnröhre</a:t>
              </a:r>
            </a:p>
          </p:txBody>
        </p:sp>
        <p:sp>
          <p:nvSpPr>
            <p:cNvPr id="19" name="Rechteck 18">
              <a:extLst>
                <a:ext uri="{FF2B5EF4-FFF2-40B4-BE49-F238E27FC236}">
                  <a16:creationId xmlns:a16="http://schemas.microsoft.com/office/drawing/2014/main" id="{621A5972-C614-4599-9A1A-4817649C669E}"/>
                </a:ext>
              </a:extLst>
            </p:cNvPr>
            <p:cNvSpPr/>
            <p:nvPr/>
          </p:nvSpPr>
          <p:spPr>
            <a:xfrm>
              <a:off x="4048124" y="5840284"/>
              <a:ext cx="964392" cy="289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a:solidFill>
                    <a:schemeClr val="tx1"/>
                  </a:solidFill>
                </a:rPr>
                <a:t>Blase</a:t>
              </a:r>
            </a:p>
          </p:txBody>
        </p:sp>
      </p:grpSp>
    </p:spTree>
    <p:extLst>
      <p:ext uri="{BB962C8B-B14F-4D97-AF65-F5344CB8AC3E}">
        <p14:creationId xmlns:p14="http://schemas.microsoft.com/office/powerpoint/2010/main" val="279497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28</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t>Künstliche Niere: Grundprinzip Hämodialyse (Blutwäsche)</a:t>
            </a:r>
          </a:p>
        </p:txBody>
      </p:sp>
      <p:sp>
        <p:nvSpPr>
          <p:cNvPr id="9" name="Rectangle 4"/>
          <p:cNvSpPr>
            <a:spLocks noChangeArrowheads="1"/>
          </p:cNvSpPr>
          <p:nvPr/>
        </p:nvSpPr>
        <p:spPr bwMode="auto">
          <a:xfrm>
            <a:off x="2857499" y="1867375"/>
            <a:ext cx="146788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2064" name="Picture 16" descr="HÃ¤modialy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214" y="1028147"/>
            <a:ext cx="6594986" cy="569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729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F0E2D62-5935-4DC5-A3E8-FF023C84A272}"/>
              </a:ext>
            </a:extLst>
          </p:cNvPr>
          <p:cNvPicPr>
            <a:picLocks noChangeAspect="1"/>
          </p:cNvPicPr>
          <p:nvPr/>
        </p:nvPicPr>
        <p:blipFill>
          <a:blip r:embed="rId3"/>
          <a:stretch>
            <a:fillRect/>
          </a:stretch>
        </p:blipFill>
        <p:spPr>
          <a:xfrm>
            <a:off x="643467" y="2548752"/>
            <a:ext cx="5294716" cy="1760493"/>
          </a:xfrm>
          <a:prstGeom prst="rect">
            <a:avLst/>
          </a:prstGeom>
        </p:spPr>
      </p:pic>
      <p:pic>
        <p:nvPicPr>
          <p:cNvPr id="3" name="Grafik 2">
            <a:extLst>
              <a:ext uri="{FF2B5EF4-FFF2-40B4-BE49-F238E27FC236}">
                <a16:creationId xmlns:a16="http://schemas.microsoft.com/office/drawing/2014/main" id="{D06C60AC-0649-42EC-A4FD-73376745EE56}"/>
              </a:ext>
            </a:extLst>
          </p:cNvPr>
          <p:cNvPicPr>
            <a:picLocks noChangeAspect="1"/>
          </p:cNvPicPr>
          <p:nvPr/>
        </p:nvPicPr>
        <p:blipFill>
          <a:blip r:embed="rId4"/>
          <a:stretch>
            <a:fillRect/>
          </a:stretch>
        </p:blipFill>
        <p:spPr>
          <a:xfrm>
            <a:off x="6253817" y="2548754"/>
            <a:ext cx="5294715" cy="1760492"/>
          </a:xfrm>
          <a:prstGeom prst="rect">
            <a:avLst/>
          </a:prstGeom>
        </p:spPr>
      </p:pic>
      <p:sp>
        <p:nvSpPr>
          <p:cNvPr id="2" name="Foliennummernplatzhalter 1">
            <a:extLst>
              <a:ext uri="{FF2B5EF4-FFF2-40B4-BE49-F238E27FC236}">
                <a16:creationId xmlns:a16="http://schemas.microsoft.com/office/drawing/2014/main" id="{D209604B-FD09-435E-A182-07F719C8F86F}"/>
              </a:ext>
            </a:extLst>
          </p:cNvPr>
          <p:cNvSpPr>
            <a:spLocks noGrp="1"/>
          </p:cNvSpPr>
          <p:nvPr>
            <p:ph type="sldNum" sz="quarter" idx="12"/>
          </p:nvPr>
        </p:nvSpPr>
        <p:spPr>
          <a:xfrm>
            <a:off x="8610600" y="6356350"/>
            <a:ext cx="2743200" cy="365125"/>
          </a:xfrm>
        </p:spPr>
        <p:txBody>
          <a:bodyPr>
            <a:normAutofit/>
          </a:bodyPr>
          <a:lstStyle/>
          <a:p>
            <a:pPr>
              <a:spcAft>
                <a:spcPts val="600"/>
              </a:spcAft>
            </a:pPr>
            <a:fld id="{C6E05448-C963-4910-96F2-13A1B15C893E}" type="slidenum">
              <a:rPr lang="en-GB" smtClean="0"/>
              <a:pPr>
                <a:spcAft>
                  <a:spcPts val="600"/>
                </a:spcAft>
              </a:pPr>
              <a:t>29</a:t>
            </a:fld>
            <a:endParaRPr lang="en-GB"/>
          </a:p>
        </p:txBody>
      </p:sp>
      <p:sp>
        <p:nvSpPr>
          <p:cNvPr id="8" name="Titel 1">
            <a:extLst>
              <a:ext uri="{FF2B5EF4-FFF2-40B4-BE49-F238E27FC236}">
                <a16:creationId xmlns:a16="http://schemas.microsoft.com/office/drawing/2014/main" id="{6194C34E-4DFF-416B-8785-D78772A9D002}"/>
              </a:ext>
            </a:extLst>
          </p:cNvPr>
          <p:cNvSpPr txBox="1">
            <a:spLocks/>
          </p:cNvSpPr>
          <p:nvPr/>
        </p:nvSpPr>
        <p:spPr>
          <a:xfrm>
            <a:off x="477012" y="48005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t>Stofftransport bei der Dialyse</a:t>
            </a:r>
          </a:p>
        </p:txBody>
      </p:sp>
    </p:spTree>
    <p:extLst>
      <p:ext uri="{BB962C8B-B14F-4D97-AF65-F5344CB8AC3E}">
        <p14:creationId xmlns:p14="http://schemas.microsoft.com/office/powerpoint/2010/main" val="114562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VL 4 1. </a:t>
            </a:r>
            <a:r>
              <a:rPr lang="en-GB" sz="3600" b="1" dirty="0" err="1">
                <a:solidFill>
                  <a:schemeClr val="tx1">
                    <a:lumMod val="75000"/>
                    <a:lumOff val="25000"/>
                  </a:schemeClr>
                </a:solidFill>
              </a:rPr>
              <a:t>Teil</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1154801100"/>
              </p:ext>
            </p:extLst>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193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7E96C9C-654A-4D37-84F0-B4B9996A141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1C541381-2ABF-4AB1-B3E5-34233C076C4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EAC0B7CD-0E97-4C12-A6AA-432646E113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A5CF2D7B-4D72-48A8-8F62-5C3FA7A98C8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8AD50635-4978-4041-9F41-CD4A06B90A2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75D4D7D4-CB4F-4E35-9140-EDBE6EF663D1}"/>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D6DF7949-7924-4540-AEFD-11351CC73383}"/>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A4A41EFF-8E52-4686-BF60-8409992FD297}"/>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4299DD88-E61E-4E36-B90A-3786F001C6D2}"/>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C416C2CB-EE9B-4C36-9F3C-86A1EACD323F}"/>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graphicEl>
                                              <a:dgm id="{DBD344AB-00F8-4C55-8F70-7BA94C573A63}"/>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graphicEl>
                                              <a:dgm id="{D86D2074-3412-48D1-BBC4-39E0BA5098F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30</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t>Dialysatoren - Kapillardialysatoren</a:t>
            </a:r>
          </a:p>
        </p:txBody>
      </p:sp>
      <p:sp>
        <p:nvSpPr>
          <p:cNvPr id="3" name="Textfeld 2"/>
          <p:cNvSpPr txBox="1"/>
          <p:nvPr/>
        </p:nvSpPr>
        <p:spPr>
          <a:xfrm>
            <a:off x="6668181" y="3234543"/>
            <a:ext cx="5121047" cy="523220"/>
          </a:xfrm>
          <a:prstGeom prst="rect">
            <a:avLst/>
          </a:prstGeom>
          <a:noFill/>
        </p:spPr>
        <p:txBody>
          <a:bodyPr wrap="square" rtlCol="0">
            <a:spAutoFit/>
          </a:bodyPr>
          <a:lstStyle/>
          <a:p>
            <a:r>
              <a:rPr lang="de-DE" sz="2800"/>
              <a:t>Blut in Kapillaren oder außerhalb?</a:t>
            </a:r>
          </a:p>
        </p:txBody>
      </p:sp>
      <p:grpSp>
        <p:nvGrpSpPr>
          <p:cNvPr id="14" name="Gruppieren 13"/>
          <p:cNvGrpSpPr/>
          <p:nvPr/>
        </p:nvGrpSpPr>
        <p:grpSpPr>
          <a:xfrm>
            <a:off x="1459608" y="935469"/>
            <a:ext cx="5208573" cy="5482145"/>
            <a:chOff x="1459608" y="935469"/>
            <a:chExt cx="5208573" cy="5482145"/>
          </a:xfrm>
        </p:grpSpPr>
        <p:grpSp>
          <p:nvGrpSpPr>
            <p:cNvPr id="10" name="Gruppieren 9"/>
            <p:cNvGrpSpPr/>
            <p:nvPr/>
          </p:nvGrpSpPr>
          <p:grpSpPr>
            <a:xfrm>
              <a:off x="1459608" y="935469"/>
              <a:ext cx="5208573" cy="5482145"/>
              <a:chOff x="2635265" y="1053420"/>
              <a:chExt cx="5208573" cy="5482145"/>
            </a:xfrm>
          </p:grpSpPr>
          <p:pic>
            <p:nvPicPr>
              <p:cNvPr id="8" name="Grafik 7"/>
              <p:cNvPicPr>
                <a:picLocks noChangeAspect="1"/>
              </p:cNvPicPr>
              <p:nvPr/>
            </p:nvPicPr>
            <p:blipFill>
              <a:blip r:embed="rId4"/>
              <a:stretch>
                <a:fillRect/>
              </a:stretch>
            </p:blipFill>
            <p:spPr>
              <a:xfrm>
                <a:off x="2635265" y="1123532"/>
                <a:ext cx="5208573" cy="5412033"/>
              </a:xfrm>
              <a:prstGeom prst="rect">
                <a:avLst/>
              </a:prstGeom>
            </p:spPr>
          </p:pic>
          <p:sp>
            <p:nvSpPr>
              <p:cNvPr id="4" name="Textfeld 3"/>
              <p:cNvSpPr txBox="1"/>
              <p:nvPr/>
            </p:nvSpPr>
            <p:spPr>
              <a:xfrm>
                <a:off x="4767943" y="1053420"/>
                <a:ext cx="1328057" cy="544285"/>
              </a:xfrm>
              <a:prstGeom prst="rect">
                <a:avLst/>
              </a:prstGeom>
              <a:solidFill>
                <a:schemeClr val="bg1"/>
              </a:solidFill>
            </p:spPr>
            <p:txBody>
              <a:bodyPr wrap="square" rtlCol="0">
                <a:spAutoFit/>
              </a:bodyPr>
              <a:lstStyle/>
              <a:p>
                <a:endParaRPr lang="de-DE"/>
              </a:p>
            </p:txBody>
          </p:sp>
          <p:sp>
            <p:nvSpPr>
              <p:cNvPr id="9" name="Textfeld 8"/>
              <p:cNvSpPr txBox="1"/>
              <p:nvPr/>
            </p:nvSpPr>
            <p:spPr>
              <a:xfrm>
                <a:off x="5943600" y="2536571"/>
                <a:ext cx="1328057" cy="677108"/>
              </a:xfrm>
              <a:prstGeom prst="rect">
                <a:avLst/>
              </a:prstGeom>
              <a:solidFill>
                <a:schemeClr val="bg1"/>
              </a:solidFill>
            </p:spPr>
            <p:txBody>
              <a:bodyPr wrap="square" rtlCol="0">
                <a:spAutoFit/>
              </a:bodyPr>
              <a:lstStyle/>
              <a:p>
                <a:r>
                  <a:rPr lang="de-DE" sz="2400" b="1">
                    <a:cs typeface="Arial" panose="020B0604020202020204" pitchFamily="34" charset="0"/>
                  </a:rPr>
                  <a:t>Dialysat</a:t>
                </a:r>
              </a:p>
              <a:p>
                <a:endParaRPr lang="de-DE" sz="1400" b="1">
                  <a:cs typeface="Arial" panose="020B0604020202020204" pitchFamily="34" charset="0"/>
                </a:endParaRPr>
              </a:p>
            </p:txBody>
          </p:sp>
        </p:grpSp>
        <p:sp>
          <p:nvSpPr>
            <p:cNvPr id="11" name="Textfeld 10"/>
            <p:cNvSpPr txBox="1"/>
            <p:nvPr/>
          </p:nvSpPr>
          <p:spPr>
            <a:xfrm>
              <a:off x="1459608" y="5074734"/>
              <a:ext cx="1207392" cy="769441"/>
            </a:xfrm>
            <a:prstGeom prst="rect">
              <a:avLst/>
            </a:prstGeom>
            <a:solidFill>
              <a:schemeClr val="bg1"/>
            </a:solidFill>
          </p:spPr>
          <p:txBody>
            <a:bodyPr wrap="square" rtlCol="0">
              <a:spAutoFit/>
            </a:bodyPr>
            <a:lstStyle/>
            <a:p>
              <a:endParaRPr lang="de-DE" sz="2000" b="1">
                <a:cs typeface="Arial" panose="020B0604020202020204" pitchFamily="34" charset="0"/>
              </a:endParaRPr>
            </a:p>
            <a:p>
              <a:r>
                <a:rPr lang="de-DE" sz="2400" b="1">
                  <a:cs typeface="Arial" panose="020B0604020202020204" pitchFamily="34" charset="0"/>
                </a:rPr>
                <a:t>Dialysat</a:t>
              </a:r>
            </a:p>
          </p:txBody>
        </p:sp>
        <p:sp>
          <p:nvSpPr>
            <p:cNvPr id="12" name="Textfeld 11"/>
            <p:cNvSpPr txBox="1"/>
            <p:nvPr/>
          </p:nvSpPr>
          <p:spPr>
            <a:xfrm>
              <a:off x="4778829" y="3374571"/>
              <a:ext cx="740228" cy="366389"/>
            </a:xfrm>
            <a:prstGeom prst="rect">
              <a:avLst/>
            </a:prstGeom>
            <a:solidFill>
              <a:schemeClr val="bg1"/>
            </a:solidFill>
          </p:spPr>
          <p:txBody>
            <a:bodyPr wrap="square" rtlCol="0">
              <a:spAutoFit/>
            </a:bodyPr>
            <a:lstStyle/>
            <a:p>
              <a:endParaRPr lang="de-DE"/>
            </a:p>
          </p:txBody>
        </p:sp>
        <p:sp>
          <p:nvSpPr>
            <p:cNvPr id="13" name="Textfeld 12"/>
            <p:cNvSpPr txBox="1"/>
            <p:nvPr/>
          </p:nvSpPr>
          <p:spPr>
            <a:xfrm>
              <a:off x="1763486" y="5751842"/>
              <a:ext cx="740228" cy="366389"/>
            </a:xfrm>
            <a:prstGeom prst="rect">
              <a:avLst/>
            </a:prstGeom>
            <a:solidFill>
              <a:schemeClr val="bg1"/>
            </a:solidFill>
          </p:spPr>
          <p:txBody>
            <a:bodyPr wrap="square" rtlCol="0">
              <a:spAutoFit/>
            </a:bodyPr>
            <a:lstStyle/>
            <a:p>
              <a:endParaRPr lang="de-DE"/>
            </a:p>
          </p:txBody>
        </p:sp>
      </p:grpSp>
    </p:spTree>
    <p:extLst>
      <p:ext uri="{BB962C8B-B14F-4D97-AF65-F5344CB8AC3E}">
        <p14:creationId xmlns:p14="http://schemas.microsoft.com/office/powerpoint/2010/main" val="1530122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31</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t>Dialysatoren - Kapillardialysatoren</a:t>
            </a:r>
          </a:p>
        </p:txBody>
      </p:sp>
      <p:sp>
        <p:nvSpPr>
          <p:cNvPr id="4" name="Rectangle 2"/>
          <p:cNvSpPr>
            <a:spLocks noChangeArrowheads="1"/>
          </p:cNvSpPr>
          <p:nvPr/>
        </p:nvSpPr>
        <p:spPr bwMode="auto">
          <a:xfrm>
            <a:off x="3543300" y="1249569"/>
            <a:ext cx="239705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3" name="Grafik 2"/>
          <p:cNvPicPr>
            <a:picLocks noChangeAspect="1"/>
          </p:cNvPicPr>
          <p:nvPr/>
        </p:nvPicPr>
        <p:blipFill>
          <a:blip r:embed="rId4"/>
          <a:stretch>
            <a:fillRect/>
          </a:stretch>
        </p:blipFill>
        <p:spPr>
          <a:xfrm>
            <a:off x="298611" y="1773045"/>
            <a:ext cx="11810973" cy="3726132"/>
          </a:xfrm>
          <a:prstGeom prst="rect">
            <a:avLst/>
          </a:prstGeom>
        </p:spPr>
      </p:pic>
    </p:spTree>
    <p:extLst>
      <p:ext uri="{BB962C8B-B14F-4D97-AF65-F5344CB8AC3E}">
        <p14:creationId xmlns:p14="http://schemas.microsoft.com/office/powerpoint/2010/main" val="2074761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32</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t>Nachteile </a:t>
            </a:r>
            <a:r>
              <a:rPr lang="de-DE" err="1"/>
              <a:t>Hämodialyse</a:t>
            </a:r>
            <a:endParaRPr lang="de-DE"/>
          </a:p>
        </p:txBody>
      </p:sp>
      <p:sp>
        <p:nvSpPr>
          <p:cNvPr id="4" name="Textfeld 3"/>
          <p:cNvSpPr txBox="1"/>
          <p:nvPr/>
        </p:nvSpPr>
        <p:spPr>
          <a:xfrm>
            <a:off x="476245" y="1724706"/>
            <a:ext cx="6090557" cy="2862322"/>
          </a:xfrm>
          <a:prstGeom prst="rect">
            <a:avLst/>
          </a:prstGeom>
          <a:noFill/>
        </p:spPr>
        <p:txBody>
          <a:bodyPr wrap="square" rtlCol="0">
            <a:spAutoFit/>
          </a:bodyPr>
          <a:lstStyle/>
          <a:p>
            <a:pPr marL="342900" indent="-342900">
              <a:lnSpc>
                <a:spcPct val="150000"/>
              </a:lnSpc>
              <a:buFont typeface="Symbol" panose="05050102010706020507" pitchFamily="18" charset="2"/>
              <a:buChar char="-"/>
            </a:pPr>
            <a:r>
              <a:rPr lang="de-DE" sz="2000"/>
              <a:t>Antikoagulation nötig </a:t>
            </a:r>
          </a:p>
          <a:p>
            <a:pPr marL="342900" indent="-342900">
              <a:lnSpc>
                <a:spcPct val="150000"/>
              </a:lnSpc>
              <a:buFont typeface="Symbol" panose="05050102010706020507" pitchFamily="18" charset="2"/>
              <a:buChar char="-"/>
            </a:pPr>
            <a:r>
              <a:rPr lang="de-DE" sz="2000"/>
              <a:t>Starker Blutdruckabfall bei der Behandlung durch Volumenentzug</a:t>
            </a:r>
          </a:p>
          <a:p>
            <a:pPr marL="342900" indent="-342900">
              <a:lnSpc>
                <a:spcPct val="150000"/>
              </a:lnSpc>
              <a:buFont typeface="Symbol" panose="05050102010706020507" pitchFamily="18" charset="2"/>
              <a:buChar char="-"/>
            </a:pPr>
            <a:r>
              <a:rPr lang="de-DE" sz="2000"/>
              <a:t>Fehlende Stoffwechselfunktion und Hormonproduktion </a:t>
            </a:r>
          </a:p>
          <a:p>
            <a:pPr marL="342900" indent="-342900">
              <a:lnSpc>
                <a:spcPct val="150000"/>
              </a:lnSpc>
              <a:buFont typeface="Symbol" panose="05050102010706020507" pitchFamily="18" charset="2"/>
              <a:buChar char="-"/>
            </a:pPr>
            <a:r>
              <a:rPr lang="de-DE" sz="2000" err="1"/>
              <a:t>Unphysiologische</a:t>
            </a:r>
            <a:r>
              <a:rPr lang="de-DE" sz="2000"/>
              <a:t> Entgiftung (dreimal pro Woche) </a:t>
            </a:r>
          </a:p>
        </p:txBody>
      </p:sp>
      <p:cxnSp>
        <p:nvCxnSpPr>
          <p:cNvPr id="40" name="Gerader Verbinder 39"/>
          <p:cNvCxnSpPr/>
          <p:nvPr/>
        </p:nvCxnSpPr>
        <p:spPr>
          <a:xfrm flipV="1">
            <a:off x="7990113" y="3701144"/>
            <a:ext cx="2950030" cy="0"/>
          </a:xfrm>
          <a:prstGeom prst="line">
            <a:avLst/>
          </a:prstGeom>
          <a:ln>
            <a:prstDash val="lgDash"/>
          </a:ln>
        </p:spPr>
        <p:style>
          <a:lnRef idx="2">
            <a:schemeClr val="accent2"/>
          </a:lnRef>
          <a:fillRef idx="0">
            <a:schemeClr val="accent2"/>
          </a:fillRef>
          <a:effectRef idx="1">
            <a:schemeClr val="accent2"/>
          </a:effectRef>
          <a:fontRef idx="minor">
            <a:schemeClr val="tx1"/>
          </a:fontRef>
        </p:style>
      </p:cxnSp>
      <p:grpSp>
        <p:nvGrpSpPr>
          <p:cNvPr id="42" name="Gruppieren 41"/>
          <p:cNvGrpSpPr/>
          <p:nvPr/>
        </p:nvGrpSpPr>
        <p:grpSpPr>
          <a:xfrm>
            <a:off x="6781800" y="2181905"/>
            <a:ext cx="4365171" cy="2820567"/>
            <a:chOff x="6781800" y="2181905"/>
            <a:chExt cx="4365171" cy="2820567"/>
          </a:xfrm>
        </p:grpSpPr>
        <p:grpSp>
          <p:nvGrpSpPr>
            <p:cNvPr id="38" name="Gruppieren 37"/>
            <p:cNvGrpSpPr/>
            <p:nvPr/>
          </p:nvGrpSpPr>
          <p:grpSpPr>
            <a:xfrm>
              <a:off x="6781800" y="2181905"/>
              <a:ext cx="4365171" cy="2820567"/>
              <a:chOff x="6781800" y="2181905"/>
              <a:chExt cx="4365171" cy="2820567"/>
            </a:xfrm>
          </p:grpSpPr>
          <p:grpSp>
            <p:nvGrpSpPr>
              <p:cNvPr id="28" name="Gruppieren 27"/>
              <p:cNvGrpSpPr/>
              <p:nvPr/>
            </p:nvGrpSpPr>
            <p:grpSpPr>
              <a:xfrm>
                <a:off x="6781800" y="2181905"/>
                <a:ext cx="4365171" cy="2820567"/>
                <a:chOff x="6564086" y="1785256"/>
                <a:chExt cx="4365171" cy="2820567"/>
              </a:xfrm>
            </p:grpSpPr>
            <p:sp>
              <p:nvSpPr>
                <p:cNvPr id="8" name="Textfeld 7"/>
                <p:cNvSpPr txBox="1"/>
                <p:nvPr/>
              </p:nvSpPr>
              <p:spPr>
                <a:xfrm>
                  <a:off x="6564086" y="1785256"/>
                  <a:ext cx="1208314" cy="523220"/>
                </a:xfrm>
                <a:prstGeom prst="rect">
                  <a:avLst/>
                </a:prstGeom>
                <a:noFill/>
              </p:spPr>
              <p:txBody>
                <a:bodyPr wrap="square" rtlCol="0">
                  <a:spAutoFit/>
                </a:bodyPr>
                <a:lstStyle/>
                <a:p>
                  <a:r>
                    <a:rPr lang="de-DE" sz="1400"/>
                    <a:t>Schadstoff-konzentration</a:t>
                  </a:r>
                </a:p>
              </p:txBody>
            </p:sp>
            <p:cxnSp>
              <p:nvCxnSpPr>
                <p:cNvPr id="11" name="Gerade Verbindung mit Pfeil 10"/>
                <p:cNvCxnSpPr/>
                <p:nvPr/>
              </p:nvCxnSpPr>
              <p:spPr>
                <a:xfrm flipV="1">
                  <a:off x="7772400" y="1785257"/>
                  <a:ext cx="0" cy="240574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flipV="1">
                  <a:off x="7772400" y="4191000"/>
                  <a:ext cx="2950029"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4" name="Textfeld 13"/>
                <p:cNvSpPr txBox="1"/>
                <p:nvPr/>
              </p:nvSpPr>
              <p:spPr>
                <a:xfrm>
                  <a:off x="10331224" y="4298046"/>
                  <a:ext cx="598033" cy="307777"/>
                </a:xfrm>
                <a:prstGeom prst="rect">
                  <a:avLst/>
                </a:prstGeom>
                <a:noFill/>
              </p:spPr>
              <p:txBody>
                <a:bodyPr wrap="square" rtlCol="0">
                  <a:spAutoFit/>
                </a:bodyPr>
                <a:lstStyle/>
                <a:p>
                  <a:r>
                    <a:rPr lang="de-DE" sz="1400"/>
                    <a:t>Zeit</a:t>
                  </a:r>
                </a:p>
              </p:txBody>
            </p:sp>
            <p:cxnSp>
              <p:nvCxnSpPr>
                <p:cNvPr id="18" name="Gerader Verbinder 17"/>
                <p:cNvCxnSpPr/>
                <p:nvPr/>
              </p:nvCxnSpPr>
              <p:spPr>
                <a:xfrm flipH="1" flipV="1">
                  <a:off x="8479971" y="2590800"/>
                  <a:ext cx="0" cy="795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flipH="1">
                  <a:off x="8479971" y="2587971"/>
                  <a:ext cx="715742" cy="797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flipH="1" flipV="1">
                  <a:off x="9187541" y="2589857"/>
                  <a:ext cx="0" cy="7956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3" name="Gerader Verbinder 32"/>
              <p:cNvCxnSpPr/>
              <p:nvPr/>
            </p:nvCxnSpPr>
            <p:spPr>
              <a:xfrm flipH="1">
                <a:off x="7990113" y="2983677"/>
                <a:ext cx="715742" cy="797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flipH="1">
                <a:off x="9405255" y="2981791"/>
                <a:ext cx="715742" cy="797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r Verbinder 35"/>
              <p:cNvCxnSpPr/>
              <p:nvPr/>
            </p:nvCxnSpPr>
            <p:spPr>
              <a:xfrm flipH="1" flipV="1">
                <a:off x="10112825" y="2983677"/>
                <a:ext cx="0" cy="795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Gerader Verbinder 36"/>
              <p:cNvCxnSpPr/>
              <p:nvPr/>
            </p:nvCxnSpPr>
            <p:spPr>
              <a:xfrm flipH="1">
                <a:off x="10110109" y="2981791"/>
                <a:ext cx="715742" cy="797486"/>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Textfeld 40"/>
            <p:cNvSpPr txBox="1"/>
            <p:nvPr/>
          </p:nvSpPr>
          <p:spPr>
            <a:xfrm>
              <a:off x="6857997" y="3395990"/>
              <a:ext cx="1140288" cy="523220"/>
            </a:xfrm>
            <a:prstGeom prst="rect">
              <a:avLst/>
            </a:prstGeom>
            <a:noFill/>
          </p:spPr>
          <p:txBody>
            <a:bodyPr wrap="square" rtlCol="0">
              <a:spAutoFit/>
            </a:bodyPr>
            <a:lstStyle/>
            <a:p>
              <a:r>
                <a:rPr lang="de-DE" sz="1400"/>
                <a:t>Physiolog. Wert</a:t>
              </a:r>
            </a:p>
          </p:txBody>
        </p:sp>
      </p:grpSp>
    </p:spTree>
    <p:extLst>
      <p:ext uri="{BB962C8B-B14F-4D97-AF65-F5344CB8AC3E}">
        <p14:creationId xmlns:p14="http://schemas.microsoft.com/office/powerpoint/2010/main" val="4012120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5. VL 1. </a:t>
            </a:r>
            <a:r>
              <a:rPr lang="en-GB" sz="3600" b="1" dirty="0" err="1">
                <a:solidFill>
                  <a:schemeClr val="tx1">
                    <a:lumMod val="75000"/>
                    <a:lumOff val="25000"/>
                  </a:schemeClr>
                </a:solidFill>
              </a:rPr>
              <a:t>Teil</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524019794"/>
              </p:ext>
            </p:extLst>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141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7E96C9C-654A-4D37-84F0-B4B9996A141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1C541381-2ABF-4AB1-B3E5-34233C076C4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C0746494-ABF0-4BCD-A53A-338101A3B7DF}"/>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80CE2AB0-B305-4740-B896-FBA171D4AF3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EAC0B7CD-0E97-4C12-A6AA-432646E113FD}"/>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5D24D40D-19C1-4BB6-8B01-3681AA8E3A58}"/>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60350598-BE84-40E2-A41E-F8186FC20123}"/>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96DB912F-2962-4ED6-B4EC-C89A495439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4</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Natürliche Sauerstoffanreicherung  </a:t>
            </a:r>
          </a:p>
        </p:txBody>
      </p:sp>
      <p:sp>
        <p:nvSpPr>
          <p:cNvPr id="9" name="Rectangle 4"/>
          <p:cNvSpPr>
            <a:spLocks noChangeArrowheads="1"/>
          </p:cNvSpPr>
          <p:nvPr/>
        </p:nvSpPr>
        <p:spPr bwMode="auto">
          <a:xfrm>
            <a:off x="2857499" y="1867375"/>
            <a:ext cx="146788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1026" name="Picture 2">
            <a:extLst>
              <a:ext uri="{FF2B5EF4-FFF2-40B4-BE49-F238E27FC236}">
                <a16:creationId xmlns:a16="http://schemas.microsoft.com/office/drawing/2014/main" id="{A9F20C15-DB2D-462D-83D2-2451C85A8C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99" b="2334"/>
          <a:stretch/>
        </p:blipFill>
        <p:spPr bwMode="auto">
          <a:xfrm>
            <a:off x="747991" y="669639"/>
            <a:ext cx="4657396" cy="605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85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5</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Grundprinzip Herzlungenmaschine</a:t>
            </a:r>
          </a:p>
        </p:txBody>
      </p:sp>
      <p:sp>
        <p:nvSpPr>
          <p:cNvPr id="9" name="Rectangle 4"/>
          <p:cNvSpPr>
            <a:spLocks noChangeArrowheads="1"/>
          </p:cNvSpPr>
          <p:nvPr/>
        </p:nvSpPr>
        <p:spPr bwMode="auto">
          <a:xfrm>
            <a:off x="2857499" y="1867375"/>
            <a:ext cx="146788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2050" name="Picture 2"/>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l="58969" t="5020" b="49957"/>
          <a:stretch>
            <a:fillRect/>
          </a:stretch>
        </p:blipFill>
        <p:spPr bwMode="auto">
          <a:xfrm>
            <a:off x="915863" y="875213"/>
            <a:ext cx="3952044" cy="567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4F075FC4-A048-44F0-B1E1-4CE1BB4C4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911" y="875213"/>
            <a:ext cx="5469372" cy="546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795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a:xfrm>
            <a:off x="8610600" y="6356350"/>
            <a:ext cx="2743200" cy="365125"/>
          </a:xfrm>
        </p:spPr>
        <p:txBody>
          <a:bodyPr/>
          <a:lstStyle/>
          <a:p>
            <a:fld id="{4EBDC376-7662-4146-8B06-94719C032E56}" type="slidenum">
              <a:rPr lang="de-DE" smtClean="0"/>
              <a:t>6</a:t>
            </a:fld>
            <a:endParaRPr lang="de-DE" dirty="0"/>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0" y="0"/>
            <a:ext cx="10515600" cy="12495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t>Anforderungen an eine Herzlungenmaschine </a:t>
            </a:r>
            <a:endParaRPr lang="de-DE" dirty="0"/>
          </a:p>
        </p:txBody>
      </p:sp>
      <p:sp>
        <p:nvSpPr>
          <p:cNvPr id="9" name="Rectangle 4"/>
          <p:cNvSpPr>
            <a:spLocks noChangeArrowheads="1"/>
          </p:cNvSpPr>
          <p:nvPr/>
        </p:nvSpPr>
        <p:spPr bwMode="auto">
          <a:xfrm>
            <a:off x="2857499" y="1867375"/>
            <a:ext cx="146788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3" name="Rechteck 2"/>
          <p:cNvSpPr/>
          <p:nvPr/>
        </p:nvSpPr>
        <p:spPr>
          <a:xfrm>
            <a:off x="441435" y="1869679"/>
            <a:ext cx="11498318" cy="3892861"/>
          </a:xfrm>
          <a:prstGeom prst="rect">
            <a:avLst/>
          </a:prstGeom>
        </p:spPr>
        <p:txBody>
          <a:bodyPr wrap="square">
            <a:spAutoFit/>
          </a:bodyPr>
          <a:lstStyle/>
          <a:p>
            <a:pPr marL="285750" indent="-285750">
              <a:lnSpc>
                <a:spcPct val="150000"/>
              </a:lnSpc>
              <a:spcAft>
                <a:spcPts val="0"/>
              </a:spcAft>
              <a:buFont typeface="Arial" panose="020B0604020202020204" pitchFamily="34" charset="0"/>
              <a:buChar char="•"/>
            </a:pPr>
            <a:r>
              <a:rPr lang="de-DE" sz="2800" dirty="0">
                <a:latin typeface="Times New Roman" panose="02020603050405020304" pitchFamily="18" charset="0"/>
                <a:ea typeface="Times New Roman" panose="02020603050405020304" pitchFamily="18" charset="0"/>
              </a:rPr>
              <a:t>geringe </a:t>
            </a:r>
            <a:r>
              <a:rPr lang="de-DE" sz="2800" dirty="0" err="1">
                <a:latin typeface="Times New Roman" panose="02020603050405020304" pitchFamily="18" charset="0"/>
                <a:ea typeface="Times New Roman" panose="02020603050405020304" pitchFamily="18" charset="0"/>
              </a:rPr>
              <a:t>Hämolyserate</a:t>
            </a:r>
            <a:endParaRPr lang="de-DE" sz="2800" dirty="0">
              <a:latin typeface="Times New Roman" panose="02020603050405020304" pitchFamily="18" charset="0"/>
              <a:ea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de-DE" sz="2800" dirty="0">
                <a:latin typeface="Times New Roman" panose="02020603050405020304" pitchFamily="18" charset="0"/>
                <a:ea typeface="Times New Roman" panose="02020603050405020304" pitchFamily="18" charset="0"/>
              </a:rPr>
              <a:t>keine Thromben</a:t>
            </a:r>
            <a:endParaRPr lang="de-DE" sz="1600" dirty="0">
              <a:latin typeface="Times New Roman" panose="02020603050405020304" pitchFamily="18" charset="0"/>
              <a:ea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de-DE" sz="2800" dirty="0">
                <a:latin typeface="Times New Roman" panose="02020603050405020304" pitchFamily="18" charset="0"/>
                <a:ea typeface="Times New Roman" panose="02020603050405020304" pitchFamily="18" charset="0"/>
              </a:rPr>
              <a:t>Körpertemperatur regelbar</a:t>
            </a:r>
            <a:endParaRPr lang="de-DE" sz="1600" dirty="0">
              <a:latin typeface="Times New Roman" panose="02020603050405020304" pitchFamily="18" charset="0"/>
              <a:ea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de-DE" sz="2800" dirty="0">
                <a:latin typeface="Times New Roman" panose="02020603050405020304" pitchFamily="18" charset="0"/>
                <a:ea typeface="Times New Roman" panose="02020603050405020304" pitchFamily="18" charset="0"/>
              </a:rPr>
              <a:t>Blutdruck und Blutfluss regelbar</a:t>
            </a:r>
            <a:endParaRPr lang="de-DE" sz="1600" dirty="0">
              <a:latin typeface="Times New Roman" panose="02020603050405020304" pitchFamily="18" charset="0"/>
              <a:ea typeface="Times New Roman" panose="02020603050405020304" pitchFamily="18" charset="0"/>
            </a:endParaRPr>
          </a:p>
          <a:p>
            <a:pPr marL="285750" indent="-285750">
              <a:lnSpc>
                <a:spcPct val="150000"/>
              </a:lnSpc>
              <a:spcAft>
                <a:spcPts val="0"/>
              </a:spcAft>
              <a:buFont typeface="Arial" panose="020B0604020202020204" pitchFamily="34" charset="0"/>
              <a:buChar char="•"/>
            </a:pPr>
            <a:r>
              <a:rPr lang="de-DE" sz="2800" dirty="0">
                <a:latin typeface="Times New Roman" panose="02020603050405020304" pitchFamily="18" charset="0"/>
                <a:ea typeface="Times New Roman" panose="02020603050405020304" pitchFamily="18" charset="0"/>
              </a:rPr>
              <a:t>Austausch von O</a:t>
            </a:r>
            <a:r>
              <a:rPr lang="de-DE" sz="2800" baseline="-25000" dirty="0">
                <a:latin typeface="Times New Roman" panose="02020603050405020304" pitchFamily="18" charset="0"/>
                <a:ea typeface="Times New Roman" panose="02020603050405020304" pitchFamily="18" charset="0"/>
              </a:rPr>
              <a:t>2</a:t>
            </a:r>
            <a:r>
              <a:rPr lang="de-DE" sz="2800" dirty="0">
                <a:latin typeface="Times New Roman" panose="02020603050405020304" pitchFamily="18" charset="0"/>
                <a:ea typeface="Times New Roman" panose="02020603050405020304" pitchFamily="18" charset="0"/>
              </a:rPr>
              <a:t> und CO</a:t>
            </a:r>
            <a:r>
              <a:rPr lang="de-DE" sz="2800" baseline="-25000" dirty="0">
                <a:latin typeface="Times New Roman" panose="02020603050405020304" pitchFamily="18" charset="0"/>
                <a:ea typeface="Times New Roman" panose="02020603050405020304" pitchFamily="18" charset="0"/>
              </a:rPr>
              <a:t>2</a:t>
            </a:r>
            <a:r>
              <a:rPr lang="de-DE" sz="2800" dirty="0">
                <a:latin typeface="Times New Roman" panose="02020603050405020304" pitchFamily="18" charset="0"/>
                <a:ea typeface="Times New Roman" panose="02020603050405020304" pitchFamily="18" charset="0"/>
              </a:rPr>
              <a:t> möglich: </a:t>
            </a:r>
          </a:p>
          <a:p>
            <a:pPr>
              <a:lnSpc>
                <a:spcPct val="150000"/>
              </a:lnSpc>
              <a:spcAft>
                <a:spcPts val="0"/>
              </a:spcAft>
            </a:pPr>
            <a:r>
              <a:rPr lang="de-DE" sz="2800" dirty="0">
                <a:latin typeface="Times New Roman" panose="02020603050405020304" pitchFamily="18" charset="0"/>
                <a:ea typeface="Times New Roman" panose="02020603050405020304" pitchFamily="18" charset="0"/>
              </a:rPr>
              <a:t>	5l Blut pro Minute müssen mit 95% Sauerstoff gesättigt werden können</a:t>
            </a:r>
            <a:endParaRPr lang="de-DE" sz="1600" dirty="0">
              <a:effectLst/>
              <a:latin typeface="Times New Roman" panose="02020603050405020304" pitchFamily="18" charset="0"/>
              <a:ea typeface="Times New Roman" panose="02020603050405020304" pitchFamily="18" charset="0"/>
            </a:endParaRPr>
          </a:p>
        </p:txBody>
      </p:sp>
      <p:pic>
        <p:nvPicPr>
          <p:cNvPr id="3076" name="Picture 4">
            <a:extLst>
              <a:ext uri="{FF2B5EF4-FFF2-40B4-BE49-F238E27FC236}">
                <a16:creationId xmlns:a16="http://schemas.microsoft.com/office/drawing/2014/main" id="{DE34E98C-447B-4EB6-8989-1280B5435F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56368" y="1793686"/>
            <a:ext cx="4094197" cy="30578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11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7</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Oxygenatoren</a:t>
            </a:r>
            <a:r>
              <a:rPr lang="de-DE" dirty="0"/>
              <a:t> - </a:t>
            </a:r>
            <a:r>
              <a:rPr lang="de-DE" dirty="0" err="1"/>
              <a:t>Filmoxygenator</a:t>
            </a:r>
            <a:endParaRPr lang="de-DE" dirty="0"/>
          </a:p>
        </p:txBody>
      </p:sp>
      <p:pic>
        <p:nvPicPr>
          <p:cNvPr id="3" name="Picture 3">
            <a:extLst>
              <a:ext uri="{FF2B5EF4-FFF2-40B4-BE49-F238E27FC236}">
                <a16:creationId xmlns:a16="http://schemas.microsoft.com/office/drawing/2014/main" id="{986AB380-78D2-44FA-9A16-B18D42FF08D6}"/>
              </a:ext>
            </a:extLst>
          </p:cNvPr>
          <p:cNvPicPr>
            <a:picLocks noChangeAspect="1"/>
          </p:cNvPicPr>
          <p:nvPr/>
        </p:nvPicPr>
        <p:blipFill>
          <a:blip r:embed="rId4"/>
          <a:stretch>
            <a:fillRect/>
          </a:stretch>
        </p:blipFill>
        <p:spPr>
          <a:xfrm>
            <a:off x="3354859" y="1244791"/>
            <a:ext cx="5132172" cy="4656741"/>
          </a:xfrm>
          <a:prstGeom prst="rect">
            <a:avLst/>
          </a:prstGeom>
        </p:spPr>
      </p:pic>
    </p:spTree>
    <p:extLst>
      <p:ext uri="{BB962C8B-B14F-4D97-AF65-F5344CB8AC3E}">
        <p14:creationId xmlns:p14="http://schemas.microsoft.com/office/powerpoint/2010/main" val="3465749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8</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Oxygenatoren</a:t>
            </a:r>
            <a:endParaRPr lang="de-DE" dirty="0"/>
          </a:p>
        </p:txBody>
      </p:sp>
      <p:pic>
        <p:nvPicPr>
          <p:cNvPr id="3" name="Grafik 2"/>
          <p:cNvPicPr>
            <a:picLocks noChangeAspect="1"/>
          </p:cNvPicPr>
          <p:nvPr/>
        </p:nvPicPr>
        <p:blipFill>
          <a:blip r:embed="rId4"/>
          <a:stretch>
            <a:fillRect/>
          </a:stretch>
        </p:blipFill>
        <p:spPr>
          <a:xfrm>
            <a:off x="4078263" y="316984"/>
            <a:ext cx="3804670" cy="5575809"/>
          </a:xfrm>
          <a:prstGeom prst="rect">
            <a:avLst/>
          </a:prstGeom>
        </p:spPr>
      </p:pic>
      <p:sp>
        <p:nvSpPr>
          <p:cNvPr id="9" name="Rechteck 8"/>
          <p:cNvSpPr/>
          <p:nvPr/>
        </p:nvSpPr>
        <p:spPr>
          <a:xfrm>
            <a:off x="2514600" y="5894685"/>
            <a:ext cx="6096000" cy="646331"/>
          </a:xfrm>
          <a:prstGeom prst="rect">
            <a:avLst/>
          </a:prstGeom>
        </p:spPr>
        <p:txBody>
          <a:bodyPr>
            <a:spAutoFit/>
          </a:bodyPr>
          <a:lstStyle/>
          <a:p>
            <a:pPr algn="ctr"/>
            <a:r>
              <a:rPr lang="de-DE" b="1" dirty="0">
                <a:solidFill>
                  <a:srgbClr val="4B4B4B"/>
                </a:solidFill>
                <a:latin typeface="Candara,Bold"/>
              </a:rPr>
              <a:t>1953 Gibbon: erster Einsatz einer Herz-Lungen-Maschine beim Menschen</a:t>
            </a:r>
            <a:endParaRPr lang="de-DE" dirty="0"/>
          </a:p>
        </p:txBody>
      </p:sp>
    </p:spTree>
    <p:extLst>
      <p:ext uri="{BB962C8B-B14F-4D97-AF65-F5344CB8AC3E}">
        <p14:creationId xmlns:p14="http://schemas.microsoft.com/office/powerpoint/2010/main" val="2967358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9</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Oxygenatoren</a:t>
            </a:r>
            <a:r>
              <a:rPr lang="de-DE" dirty="0"/>
              <a:t> - </a:t>
            </a:r>
            <a:r>
              <a:rPr lang="de-DE" dirty="0" err="1"/>
              <a:t>Blasenoxygenator</a:t>
            </a:r>
            <a:endParaRPr lang="de-DE" dirty="0"/>
          </a:p>
        </p:txBody>
      </p:sp>
      <p:pic>
        <p:nvPicPr>
          <p:cNvPr id="5122" name="Picture 2" descr="Blasenoxygenatoren">
            <a:extLst>
              <a:ext uri="{FF2B5EF4-FFF2-40B4-BE49-F238E27FC236}">
                <a16:creationId xmlns:a16="http://schemas.microsoft.com/office/drawing/2014/main" id="{2860F596-4B0A-4091-A031-A03DD87B8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4444" y="2826749"/>
            <a:ext cx="2221966" cy="1204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land C. Clark and Frank Gollan: bubble oxygenators and perfusion  hypothermia - The Annals of Thoracic Surgery">
            <a:extLst>
              <a:ext uri="{FF2B5EF4-FFF2-40B4-BE49-F238E27FC236}">
                <a16:creationId xmlns:a16="http://schemas.microsoft.com/office/drawing/2014/main" id="{1DA18D5C-0D75-49D3-BC01-6BA1A54F0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2164" y="815126"/>
            <a:ext cx="4867671" cy="5227745"/>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C9251144-4ECC-4376-BB28-26E123D239F4}"/>
              </a:ext>
            </a:extLst>
          </p:cNvPr>
          <p:cNvSpPr txBox="1"/>
          <p:nvPr/>
        </p:nvSpPr>
        <p:spPr>
          <a:xfrm>
            <a:off x="3801922" y="6324621"/>
            <a:ext cx="5091355" cy="215444"/>
          </a:xfrm>
          <a:prstGeom prst="rect">
            <a:avLst/>
          </a:prstGeom>
          <a:noFill/>
        </p:spPr>
        <p:txBody>
          <a:bodyPr wrap="square">
            <a:spAutoFit/>
          </a:bodyPr>
          <a:lstStyle/>
          <a:p>
            <a:r>
              <a:rPr lang="de-DE" sz="800" dirty="0"/>
              <a:t>https://els-jbs-prod-cdn.jbs.elsevierhealth.com/cms/attachment/0053a917-4457-48fc-be95-2ad5d7febc99/gr1.gif</a:t>
            </a:r>
          </a:p>
        </p:txBody>
      </p:sp>
    </p:spTree>
    <p:extLst>
      <p:ext uri="{BB962C8B-B14F-4D97-AF65-F5344CB8AC3E}">
        <p14:creationId xmlns:p14="http://schemas.microsoft.com/office/powerpoint/2010/main" val="160096850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538</Words>
  <Application>Microsoft Office PowerPoint</Application>
  <PresentationFormat>Breitbild</PresentationFormat>
  <Paragraphs>199</Paragraphs>
  <Slides>33</Slides>
  <Notes>32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33</vt:i4>
      </vt:variant>
    </vt:vector>
  </HeadingPairs>
  <TitlesOfParts>
    <vt:vector size="42" baseType="lpstr">
      <vt:lpstr>Arial</vt:lpstr>
      <vt:lpstr>Calibri</vt:lpstr>
      <vt:lpstr>Calibri Light</vt:lpstr>
      <vt:lpstr>Candara,Bold</vt:lpstr>
      <vt:lpstr>Candara,BoldItalic</vt:lpstr>
      <vt:lpstr>Candara,Italic</vt:lpstr>
      <vt:lpstr>Symbol</vt:lpstr>
      <vt:lpstr>Times New Roman</vt:lpstr>
      <vt:lpstr>Office</vt:lpstr>
      <vt:lpstr>Strömungsmechanik in der Medizin</vt:lpstr>
      <vt:lpstr>Vorlesung 05 1. Teil</vt:lpstr>
      <vt:lpstr>Zusammenfassung VL 4 1. Teil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Zusammenfassung 5. VL 1. Teil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Strömungsmechanik in der Medizin I</dc:title>
  <dc:creator>Goubergrits, Leonid</dc:creator>
  <cp:lastModifiedBy>Leonid Goubergrits</cp:lastModifiedBy>
  <cp:revision>90</cp:revision>
  <dcterms:created xsi:type="dcterms:W3CDTF">2020-04-23T09:52:08Z</dcterms:created>
  <dcterms:modified xsi:type="dcterms:W3CDTF">2025-05-21T13:29:52Z</dcterms:modified>
</cp:coreProperties>
</file>