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6" r:id="rId5"/>
    <p:sldId id="257" r:id="rId6"/>
    <p:sldId id="392" r:id="rId7"/>
    <p:sldId id="343" r:id="rId8"/>
    <p:sldId id="344" r:id="rId9"/>
    <p:sldId id="359" r:id="rId10"/>
    <p:sldId id="345" r:id="rId11"/>
    <p:sldId id="346" r:id="rId12"/>
    <p:sldId id="347" r:id="rId13"/>
    <p:sldId id="348" r:id="rId14"/>
    <p:sldId id="349" r:id="rId15"/>
    <p:sldId id="350" r:id="rId16"/>
    <p:sldId id="358" r:id="rId17"/>
    <p:sldId id="357" r:id="rId18"/>
    <p:sldId id="351" r:id="rId19"/>
    <p:sldId id="352" r:id="rId20"/>
    <p:sldId id="275" r:id="rId21"/>
    <p:sldId id="449" r:id="rId22"/>
    <p:sldId id="284" r:id="rId23"/>
    <p:sldId id="285" r:id="rId24"/>
    <p:sldId id="260" r:id="rId25"/>
    <p:sldId id="311" r:id="rId26"/>
    <p:sldId id="264" r:id="rId27"/>
    <p:sldId id="289" r:id="rId28"/>
    <p:sldId id="281" r:id="rId29"/>
    <p:sldId id="288" r:id="rId30"/>
    <p:sldId id="283" r:id="rId31"/>
    <p:sldId id="265" r:id="rId32"/>
    <p:sldId id="266" r:id="rId33"/>
    <p:sldId id="291" r:id="rId34"/>
    <p:sldId id="269" r:id="rId35"/>
    <p:sldId id="290" r:id="rId36"/>
    <p:sldId id="267" r:id="rId37"/>
    <p:sldId id="286" r:id="rId38"/>
    <p:sldId id="287" r:id="rId39"/>
    <p:sldId id="278" r:id="rId40"/>
    <p:sldId id="268" r:id="rId41"/>
    <p:sldId id="312" r:id="rId42"/>
    <p:sldId id="273" r:id="rId43"/>
    <p:sldId id="294" r:id="rId44"/>
    <p:sldId id="298" r:id="rId45"/>
    <p:sldId id="305" r:id="rId46"/>
    <p:sldId id="306" r:id="rId47"/>
    <p:sldId id="308" r:id="rId48"/>
    <p:sldId id="309" r:id="rId49"/>
    <p:sldId id="450" r:id="rId50"/>
    <p:sldId id="394" r:id="rId5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tzscher, Ulrich" initials="KU" lastIdx="79" clrIdx="0">
    <p:extLst>
      <p:ext uri="{19B8F6BF-5375-455C-9EA6-DF929625EA0E}">
        <p15:presenceInfo xmlns:p15="http://schemas.microsoft.com/office/powerpoint/2012/main" userId="S-1-5-21-1057563376-1269908281-367356602-90174" providerId="AD"/>
      </p:ext>
    </p:extLst>
  </p:cmAuthor>
  <p:cmAuthor id="2" name="Krakowski, Sophia" initials="KS" lastIdx="30" clrIdx="1">
    <p:extLst>
      <p:ext uri="{19B8F6BF-5375-455C-9EA6-DF929625EA0E}">
        <p15:presenceInfo xmlns:p15="http://schemas.microsoft.com/office/powerpoint/2012/main" userId="S::sophia.krakowski@charite.de::cf9f74c8-33e5-4f7f-b2bb-2c69f9ab01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488" autoAdjust="0"/>
  </p:normalViewPr>
  <p:slideViewPr>
    <p:cSldViewPr snapToGrid="0">
      <p:cViewPr varScale="1">
        <p:scale>
          <a:sx n="78" d="100"/>
          <a:sy n="78" d="100"/>
        </p:scale>
        <p:origin x="14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11T16:02:59.957" idx="73">
    <p:pos x="5889" y="130"/>
    <p:text>Beispiel für Klappenstenose und Klappen Insuffizienz</p:text>
    <p:extLst>
      <p:ext uri="{C676402C-5697-4E1C-873F-D02D1690AC5C}">
        <p15:threadingInfo xmlns:p15="http://schemas.microsoft.com/office/powerpoint/2012/main" timeZoneBias="-60"/>
      </p:ext>
    </p:extLst>
  </p:cm>
  <p:cm authorId="1" dt="2021-02-11T16:04:00.549" idx="74">
    <p:pos x="5889" y="266"/>
    <p:text>Bilder erst später einblenden</p:text>
    <p:extLst>
      <p:ext uri="{C676402C-5697-4E1C-873F-D02D1690AC5C}">
        <p15:threadingInfo xmlns:p15="http://schemas.microsoft.com/office/powerpoint/2012/main" timeZoneBias="-60">
          <p15:parentCm authorId="1" idx="73"/>
        </p15:threadingInfo>
      </p:ext>
    </p:extLst>
  </p:cm>
  <p:cm authorId="2" dt="2021-02-15T11:44:59.119" idx="12">
    <p:pos x="5889" y="402"/>
    <p:text>https://www.mayoclinic.org/-/media/kcms/gbs/patient-consumer/images/2017/01/18/16/30/mcdc-7_aortic-valve-regurgitation-8col.jpg</p:text>
    <p:extLst>
      <p:ext uri="{C676402C-5697-4E1C-873F-D02D1690AC5C}">
        <p15:threadingInfo xmlns:p15="http://schemas.microsoft.com/office/powerpoint/2012/main" timeZoneBias="-60">
          <p15:parentCm authorId="1" idx="73"/>
        </p15:threadingInfo>
      </p:ext>
    </p:extLst>
  </p:cm>
  <p:cm authorId="2" dt="2021-02-15T11:56:28.247" idx="15">
    <p:pos x="5889" y="810"/>
    <p:text>https://louisville.edu/medicine/departments/medicine/divisions/cardiology/images/valves.jpg</p:text>
    <p:extLst>
      <p:ext uri="{C676402C-5697-4E1C-873F-D02D1690AC5C}">
        <p15:threadingInfo xmlns:p15="http://schemas.microsoft.com/office/powerpoint/2012/main" timeZoneBias="-60">
          <p15:parentCm authorId="1" idx="7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2-11T16:12:59.609" idx="75">
    <p:pos x="4550" y="864"/>
    <p:text>Antworten erst später einblenden</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C4BC03CB-39AA-4C6D-AA16-8C722D3B03B3}">
      <dgm:prSet phldrT="[Text]"/>
      <dgm:spPr/>
      <dgm:t>
        <a:bodyPr/>
        <a:lstStyle/>
        <a:p>
          <a:r>
            <a:rPr lang="de-DE" noProof="0" dirty="0"/>
            <a:t>Gefäßprothese (Anforderungen) </a:t>
          </a:r>
        </a:p>
      </dgm:t>
    </dgm:pt>
    <dgm:pt modelId="{277AEF6F-1CD3-4807-B0AC-7612517B4416}" type="parTrans" cxnId="{A3950CBC-3B0E-42D1-AC89-C9B5F325F1EE}">
      <dgm:prSet/>
      <dgm:spPr/>
      <dgm:t>
        <a:bodyPr/>
        <a:lstStyle/>
        <a:p>
          <a:endParaRPr lang="de-DE" noProof="0" dirty="0"/>
        </a:p>
      </dgm:t>
    </dgm:pt>
    <dgm:pt modelId="{B433D5E8-13B7-4D94-B603-174FCBF7BAEA}" type="sibTrans" cxnId="{A3950CBC-3B0E-42D1-AC89-C9B5F325F1EE}">
      <dgm:prSet/>
      <dgm:spPr/>
      <dgm:t>
        <a:bodyPr/>
        <a:lstStyle/>
        <a:p>
          <a:endParaRPr lang="de-DE" noProof="0" dirty="0"/>
        </a:p>
      </dgm:t>
    </dgm:pt>
    <dgm:pt modelId="{20CE9004-0EA9-4F93-85F2-50145A94B6A4}">
      <dgm:prSet phldrT="[Text]"/>
      <dgm:spPr/>
      <dgm:t>
        <a:bodyPr/>
        <a:lstStyle/>
        <a:p>
          <a:r>
            <a:rPr lang="de-DE" noProof="0" dirty="0"/>
            <a:t>Coils/Clips</a:t>
          </a:r>
        </a:p>
      </dgm:t>
    </dgm:pt>
    <dgm:pt modelId="{140B583E-D5D6-416B-87BA-C092D7ACDA1A}" type="parTrans" cxnId="{42EEA402-FB40-4160-B149-754B501CA66C}">
      <dgm:prSet/>
      <dgm:spPr/>
      <dgm:t>
        <a:bodyPr/>
        <a:lstStyle/>
        <a:p>
          <a:endParaRPr lang="de-DE" noProof="0" dirty="0"/>
        </a:p>
      </dgm:t>
    </dgm:pt>
    <dgm:pt modelId="{7B9C0DE6-434C-43DC-AF53-32291C3BEF64}" type="sibTrans" cxnId="{42EEA402-FB40-4160-B149-754B501CA66C}">
      <dgm:prSet/>
      <dgm:spPr/>
      <dgm:t>
        <a:bodyPr/>
        <a:lstStyle/>
        <a:p>
          <a:endParaRPr lang="de-DE" noProof="0" dirty="0"/>
        </a:p>
      </dgm:t>
    </dgm:pt>
    <dgm:pt modelId="{EE2AAB99-93D2-4BE7-8D5F-85C12CB65290}">
      <dgm:prSet phldrT="[Text]"/>
      <dgm:spPr/>
      <dgm:t>
        <a:bodyPr/>
        <a:lstStyle/>
        <a:p>
          <a:r>
            <a:rPr lang="de-DE" noProof="0" dirty="0"/>
            <a:t>Stents/Stentgrafts</a:t>
          </a:r>
        </a:p>
      </dgm:t>
    </dgm:pt>
    <dgm:pt modelId="{46285C93-0D10-42A4-8F9D-9C49EB4D873A}" type="parTrans" cxnId="{14998F90-BC91-48A5-B242-80ED6FBFF00F}">
      <dgm:prSet/>
      <dgm:spPr/>
      <dgm:t>
        <a:bodyPr/>
        <a:lstStyle/>
        <a:p>
          <a:endParaRPr lang="en-GB"/>
        </a:p>
      </dgm:t>
    </dgm:pt>
    <dgm:pt modelId="{D95B77D9-1A9D-450A-91E6-9174CCFA6324}" type="sibTrans" cxnId="{14998F90-BC91-48A5-B242-80ED6FBFF00F}">
      <dgm:prSet/>
      <dgm:spPr/>
      <dgm:t>
        <a:bodyPr/>
        <a:lstStyle/>
        <a:p>
          <a:endParaRPr lang="en-GB"/>
        </a:p>
      </dgm:t>
    </dgm:pt>
    <dgm:pt modelId="{FF72D81D-F101-4A54-82EF-F712C40DF977}">
      <dgm:prSet phldrT="[Text]"/>
      <dgm:spPr/>
      <dgm:t>
        <a:bodyPr/>
        <a:lstStyle/>
        <a:p>
          <a:r>
            <a:rPr lang="de-DE" noProof="0" dirty="0"/>
            <a:t>Gefäßerkrankungen (Erworbene oder angeborene Stenosen, Aneurysmen)</a:t>
          </a:r>
        </a:p>
      </dgm:t>
    </dgm:pt>
    <dgm:pt modelId="{2ABB6E0F-0164-4F39-976D-5397FB950A61}" type="parTrans" cxnId="{E91E36BC-5221-4D6F-AD9B-23A8FB47CAE7}">
      <dgm:prSet/>
      <dgm:spPr/>
      <dgm:t>
        <a:bodyPr/>
        <a:lstStyle/>
        <a:p>
          <a:endParaRPr lang="en-GB"/>
        </a:p>
      </dgm:t>
    </dgm:pt>
    <dgm:pt modelId="{AEEC151A-9151-4A4C-B0B9-9430B38E919A}" type="sibTrans" cxnId="{E91E36BC-5221-4D6F-AD9B-23A8FB47CAE7}">
      <dgm:prSet/>
      <dgm:spPr/>
      <dgm:t>
        <a:bodyPr/>
        <a:lstStyle/>
        <a:p>
          <a:endParaRPr lang="en-GB"/>
        </a:p>
      </dgm:t>
    </dgm:pt>
    <dgm:pt modelId="{16B7D4BF-EDC8-412B-99F2-AB9E313EA018}">
      <dgm:prSet phldrT="[Text]"/>
      <dgm:spPr/>
      <dgm:t>
        <a:bodyPr/>
        <a:lstStyle/>
        <a:p>
          <a:r>
            <a:rPr lang="de-DE" noProof="0" dirty="0"/>
            <a:t>Künstliche Organe sind noch alternativlos</a:t>
          </a:r>
        </a:p>
      </dgm:t>
    </dgm:pt>
    <dgm:pt modelId="{5B069ED2-E665-44EB-8D32-DB7F1E74C9F4}" type="parTrans" cxnId="{11E87A14-CA6B-4002-BB4E-4B129AEA5C82}">
      <dgm:prSet/>
      <dgm:spPr/>
    </dgm:pt>
    <dgm:pt modelId="{88E96F67-8621-48E4-81ED-2436B6DD250F}" type="sibTrans" cxnId="{11E87A14-CA6B-4002-BB4E-4B129AEA5C82}">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5"/>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5"/>
      <dgm:spPr/>
    </dgm:pt>
    <dgm:pt modelId="{38644FCB-323F-4B18-8A27-6DC9D38F10A5}" type="pres">
      <dgm:prSet presAssocID="{34D9ED83-E1B7-4943-8589-13BAE761BD83}" presName="dstNode" presStyleLbl="node1" presStyleIdx="0" presStyleCnt="5"/>
      <dgm:spPr/>
    </dgm:pt>
    <dgm:pt modelId="{314EA24C-9AA7-4AF3-833F-A991B7625961}" type="pres">
      <dgm:prSet presAssocID="{16B7D4BF-EDC8-412B-99F2-AB9E313EA018}" presName="text_1" presStyleLbl="node1" presStyleIdx="0" presStyleCnt="5">
        <dgm:presLayoutVars>
          <dgm:bulletEnabled val="1"/>
        </dgm:presLayoutVars>
      </dgm:prSet>
      <dgm:spPr/>
    </dgm:pt>
    <dgm:pt modelId="{6EEBC685-DB8B-4A8A-B493-060FDB139310}" type="pres">
      <dgm:prSet presAssocID="{16B7D4BF-EDC8-412B-99F2-AB9E313EA018}" presName="accent_1" presStyleCnt="0"/>
      <dgm:spPr/>
    </dgm:pt>
    <dgm:pt modelId="{C23D3A0C-6CD0-4AD1-8BD5-3F08550B5ED2}" type="pres">
      <dgm:prSet presAssocID="{16B7D4BF-EDC8-412B-99F2-AB9E313EA018}" presName="accentRepeatNode" presStyleLbl="solidFgAcc1" presStyleIdx="0" presStyleCnt="5"/>
      <dgm:spPr/>
    </dgm:pt>
    <dgm:pt modelId="{0DF2F52B-7DC5-4138-B6D0-1A9430664D65}" type="pres">
      <dgm:prSet presAssocID="{FF72D81D-F101-4A54-82EF-F712C40DF977}" presName="text_2" presStyleLbl="node1" presStyleIdx="1" presStyleCnt="5">
        <dgm:presLayoutVars>
          <dgm:bulletEnabled val="1"/>
        </dgm:presLayoutVars>
      </dgm:prSet>
      <dgm:spPr/>
    </dgm:pt>
    <dgm:pt modelId="{01F2A169-A8D0-4A71-9EA7-DA0744FA9AC9}" type="pres">
      <dgm:prSet presAssocID="{FF72D81D-F101-4A54-82EF-F712C40DF977}" presName="accent_2" presStyleCnt="0"/>
      <dgm:spPr/>
    </dgm:pt>
    <dgm:pt modelId="{5B45F8DC-04DA-4C24-BFF5-558746A13431}" type="pres">
      <dgm:prSet presAssocID="{FF72D81D-F101-4A54-82EF-F712C40DF977}" presName="accentRepeatNode" presStyleLbl="solidFgAcc1" presStyleIdx="1" presStyleCnt="5"/>
      <dgm:spPr/>
    </dgm:pt>
    <dgm:pt modelId="{B3B6C902-45CC-4B80-B5C6-CFDB5C575863}" type="pres">
      <dgm:prSet presAssocID="{C4BC03CB-39AA-4C6D-AA16-8C722D3B03B3}" presName="text_3" presStyleLbl="node1" presStyleIdx="2" presStyleCnt="5">
        <dgm:presLayoutVars>
          <dgm:bulletEnabled val="1"/>
        </dgm:presLayoutVars>
      </dgm:prSet>
      <dgm:spPr/>
    </dgm:pt>
    <dgm:pt modelId="{EFDEE4D1-4DFC-418F-87EA-6516BB45E145}" type="pres">
      <dgm:prSet presAssocID="{C4BC03CB-39AA-4C6D-AA16-8C722D3B03B3}" presName="accent_3" presStyleCnt="0"/>
      <dgm:spPr/>
    </dgm:pt>
    <dgm:pt modelId="{47E96C9C-654A-4D37-84F0-B4B9996A141B}" type="pres">
      <dgm:prSet presAssocID="{C4BC03CB-39AA-4C6D-AA16-8C722D3B03B3}" presName="accentRepeatNode" presStyleLbl="solidFgAcc1" presStyleIdx="2" presStyleCnt="5"/>
      <dgm:spPr/>
    </dgm:pt>
    <dgm:pt modelId="{5714EF67-9193-4F3A-BAC5-F73622A77534}" type="pres">
      <dgm:prSet presAssocID="{EE2AAB99-93D2-4BE7-8D5F-85C12CB65290}" presName="text_4" presStyleLbl="node1" presStyleIdx="3" presStyleCnt="5">
        <dgm:presLayoutVars>
          <dgm:bulletEnabled val="1"/>
        </dgm:presLayoutVars>
      </dgm:prSet>
      <dgm:spPr/>
    </dgm:pt>
    <dgm:pt modelId="{5C83498E-3075-4276-8407-0D07C053037A}" type="pres">
      <dgm:prSet presAssocID="{EE2AAB99-93D2-4BE7-8D5F-85C12CB65290}" presName="accent_4" presStyleCnt="0"/>
      <dgm:spPr/>
    </dgm:pt>
    <dgm:pt modelId="{C0746494-ABF0-4BCD-A53A-338101A3B7DF}" type="pres">
      <dgm:prSet presAssocID="{EE2AAB99-93D2-4BE7-8D5F-85C12CB65290}" presName="accentRepeatNode" presStyleLbl="solidFgAcc1" presStyleIdx="3" presStyleCnt="5"/>
      <dgm:spPr/>
    </dgm:pt>
    <dgm:pt modelId="{72674F3C-FCA3-46CE-8C26-4CD318F51BAA}" type="pres">
      <dgm:prSet presAssocID="{20CE9004-0EA9-4F93-85F2-50145A94B6A4}" presName="text_5" presStyleLbl="node1" presStyleIdx="4" presStyleCnt="5">
        <dgm:presLayoutVars>
          <dgm:bulletEnabled val="1"/>
        </dgm:presLayoutVars>
      </dgm:prSet>
      <dgm:spPr/>
    </dgm:pt>
    <dgm:pt modelId="{31EC3118-FDD6-43C0-A104-63C8E22E521A}" type="pres">
      <dgm:prSet presAssocID="{20CE9004-0EA9-4F93-85F2-50145A94B6A4}" presName="accent_5" presStyleCnt="0"/>
      <dgm:spPr/>
    </dgm:pt>
    <dgm:pt modelId="{EAC0B7CD-0E97-4C12-A6AA-432646E113FD}" type="pres">
      <dgm:prSet presAssocID="{20CE9004-0EA9-4F93-85F2-50145A94B6A4}" presName="accentRepeatNode" presStyleLbl="solidFgAcc1" presStyleIdx="4" presStyleCnt="5"/>
      <dgm:spPr/>
    </dgm:pt>
  </dgm:ptLst>
  <dgm:cxnLst>
    <dgm:cxn modelId="{42EEA402-FB40-4160-B149-754B501CA66C}" srcId="{34D9ED83-E1B7-4943-8589-13BAE761BD83}" destId="{20CE9004-0EA9-4F93-85F2-50145A94B6A4}" srcOrd="4" destOrd="0" parTransId="{140B583E-D5D6-416B-87BA-C092D7ACDA1A}" sibTransId="{7B9C0DE6-434C-43DC-AF53-32291C3BEF64}"/>
    <dgm:cxn modelId="{11E87A14-CA6B-4002-BB4E-4B129AEA5C82}" srcId="{34D9ED83-E1B7-4943-8589-13BAE761BD83}" destId="{16B7D4BF-EDC8-412B-99F2-AB9E313EA018}" srcOrd="0" destOrd="0" parTransId="{5B069ED2-E665-44EB-8D32-DB7F1E74C9F4}" sibTransId="{88E96F67-8621-48E4-81ED-2436B6DD250F}"/>
    <dgm:cxn modelId="{2227F41A-DA39-4987-864C-4B9CEF27FEF2}" type="presOf" srcId="{C4BC03CB-39AA-4C6D-AA16-8C722D3B03B3}" destId="{B3B6C902-45CC-4B80-B5C6-CFDB5C575863}" srcOrd="0" destOrd="0" presId="urn:microsoft.com/office/officeart/2008/layout/VerticalCurvedList"/>
    <dgm:cxn modelId="{9B16BB28-51A3-4E66-B86F-E50E8F1902B6}" type="presOf" srcId="{FF72D81D-F101-4A54-82EF-F712C40DF977}" destId="{0DF2F52B-7DC5-4138-B6D0-1A9430664D65}" srcOrd="0" destOrd="0" presId="urn:microsoft.com/office/officeart/2008/layout/VerticalCurvedList"/>
    <dgm:cxn modelId="{2E27BB2D-0522-4E52-9020-2F15EE8040A2}" type="presOf" srcId="{EE2AAB99-93D2-4BE7-8D5F-85C12CB65290}" destId="{5714EF67-9193-4F3A-BAC5-F73622A77534}" srcOrd="0" destOrd="0" presId="urn:microsoft.com/office/officeart/2008/layout/VerticalCurvedList"/>
    <dgm:cxn modelId="{018B982E-90C3-4A3E-86DF-E14374A15D7F}" type="presOf" srcId="{16B7D4BF-EDC8-412B-99F2-AB9E313EA018}" destId="{314EA24C-9AA7-4AF3-833F-A991B7625961}" srcOrd="0" destOrd="0" presId="urn:microsoft.com/office/officeart/2008/layout/VerticalCurvedList"/>
    <dgm:cxn modelId="{4C6EBF73-EB31-4015-B7AA-A9DD895DA58C}" type="presOf" srcId="{88E96F67-8621-48E4-81ED-2436B6DD250F}" destId="{BE18204D-F515-4C44-95E9-0E65785FB00F}" srcOrd="0" destOrd="0" presId="urn:microsoft.com/office/officeart/2008/layout/VerticalCurvedList"/>
    <dgm:cxn modelId="{14998F90-BC91-48A5-B242-80ED6FBFF00F}" srcId="{34D9ED83-E1B7-4943-8589-13BAE761BD83}" destId="{EE2AAB99-93D2-4BE7-8D5F-85C12CB65290}" srcOrd="3" destOrd="0" parTransId="{46285C93-0D10-42A4-8F9D-9C49EB4D873A}" sibTransId="{D95B77D9-1A9D-450A-91E6-9174CCFA6324}"/>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2" destOrd="0" parTransId="{277AEF6F-1CD3-4807-B0AC-7612517B4416}" sibTransId="{B433D5E8-13B7-4D94-B603-174FCBF7BAEA}"/>
    <dgm:cxn modelId="{E91E36BC-5221-4D6F-AD9B-23A8FB47CAE7}" srcId="{34D9ED83-E1B7-4943-8589-13BAE761BD83}" destId="{FF72D81D-F101-4A54-82EF-F712C40DF977}" srcOrd="1" destOrd="0" parTransId="{2ABB6E0F-0164-4F39-976D-5397FB950A61}" sibTransId="{AEEC151A-9151-4A4C-B0B9-9430B38E919A}"/>
    <dgm:cxn modelId="{860898C4-2316-4889-8166-CB7CCA94A90A}" type="presOf" srcId="{20CE9004-0EA9-4F93-85F2-50145A94B6A4}" destId="{72674F3C-FCA3-46CE-8C26-4CD318F51BAA}"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B47766A2-6FB8-436F-9CBE-A554B37E71CD}" type="presParOf" srcId="{300C104C-56BC-4622-A136-8289C74819BD}" destId="{314EA24C-9AA7-4AF3-833F-A991B7625961}" srcOrd="1" destOrd="0" presId="urn:microsoft.com/office/officeart/2008/layout/VerticalCurvedList"/>
    <dgm:cxn modelId="{3A2A1D91-A762-4347-BFB9-2171377CB706}" type="presParOf" srcId="{300C104C-56BC-4622-A136-8289C74819BD}" destId="{6EEBC685-DB8B-4A8A-B493-060FDB139310}" srcOrd="2" destOrd="0" presId="urn:microsoft.com/office/officeart/2008/layout/VerticalCurvedList"/>
    <dgm:cxn modelId="{B9F01A12-E48D-4D52-BA2F-E7CDE98C8954}" type="presParOf" srcId="{6EEBC685-DB8B-4A8A-B493-060FDB139310}" destId="{C23D3A0C-6CD0-4AD1-8BD5-3F08550B5ED2}" srcOrd="0" destOrd="0" presId="urn:microsoft.com/office/officeart/2008/layout/VerticalCurvedList"/>
    <dgm:cxn modelId="{F2DB6DD2-E1DF-4FB5-B9C3-A95E9D9458DE}" type="presParOf" srcId="{300C104C-56BC-4622-A136-8289C74819BD}" destId="{0DF2F52B-7DC5-4138-B6D0-1A9430664D65}" srcOrd="3" destOrd="0" presId="urn:microsoft.com/office/officeart/2008/layout/VerticalCurvedList"/>
    <dgm:cxn modelId="{D9099E76-9262-4527-920C-6D8803FA3742}" type="presParOf" srcId="{300C104C-56BC-4622-A136-8289C74819BD}" destId="{01F2A169-A8D0-4A71-9EA7-DA0744FA9AC9}" srcOrd="4" destOrd="0" presId="urn:microsoft.com/office/officeart/2008/layout/VerticalCurvedList"/>
    <dgm:cxn modelId="{1D0E586F-3A04-4BAC-9EC2-C6DF04BBBCA4}" type="presParOf" srcId="{01F2A169-A8D0-4A71-9EA7-DA0744FA9AC9}" destId="{5B45F8DC-04DA-4C24-BFF5-558746A13431}" srcOrd="0" destOrd="0" presId="urn:microsoft.com/office/officeart/2008/layout/VerticalCurvedList"/>
    <dgm:cxn modelId="{B7F46B08-F2EA-4301-BE7E-C9E13494F8B6}" type="presParOf" srcId="{300C104C-56BC-4622-A136-8289C74819BD}" destId="{B3B6C902-45CC-4B80-B5C6-CFDB5C575863}" srcOrd="5" destOrd="0" presId="urn:microsoft.com/office/officeart/2008/layout/VerticalCurvedList"/>
    <dgm:cxn modelId="{DCE136A4-9D31-4F3E-8DBE-D215C6058961}" type="presParOf" srcId="{300C104C-56BC-4622-A136-8289C74819BD}" destId="{EFDEE4D1-4DFC-418F-87EA-6516BB45E145}" srcOrd="6" destOrd="0" presId="urn:microsoft.com/office/officeart/2008/layout/VerticalCurvedList"/>
    <dgm:cxn modelId="{DF22EA50-36D1-40B3-8839-B47C3C48A1E1}" type="presParOf" srcId="{EFDEE4D1-4DFC-418F-87EA-6516BB45E145}" destId="{47E96C9C-654A-4D37-84F0-B4B9996A141B}" srcOrd="0" destOrd="0" presId="urn:microsoft.com/office/officeart/2008/layout/VerticalCurvedList"/>
    <dgm:cxn modelId="{FBC3DF73-15C2-456B-A234-D7365BC5496D}" type="presParOf" srcId="{300C104C-56BC-4622-A136-8289C74819BD}" destId="{5714EF67-9193-4F3A-BAC5-F73622A77534}" srcOrd="7" destOrd="0" presId="urn:microsoft.com/office/officeart/2008/layout/VerticalCurvedList"/>
    <dgm:cxn modelId="{A551D8F4-EC63-4587-8845-93EC63CB14FE}" type="presParOf" srcId="{300C104C-56BC-4622-A136-8289C74819BD}" destId="{5C83498E-3075-4276-8407-0D07C053037A}" srcOrd="8" destOrd="0" presId="urn:microsoft.com/office/officeart/2008/layout/VerticalCurvedList"/>
    <dgm:cxn modelId="{C281DEB0-AE99-41E9-87A4-295F5B6B5B69}" type="presParOf" srcId="{5C83498E-3075-4276-8407-0D07C053037A}" destId="{C0746494-ABF0-4BCD-A53A-338101A3B7DF}" srcOrd="0" destOrd="0" presId="urn:microsoft.com/office/officeart/2008/layout/VerticalCurvedList"/>
    <dgm:cxn modelId="{36B06621-400C-4C2A-AA1D-A7BE30E4C689}" type="presParOf" srcId="{300C104C-56BC-4622-A136-8289C74819BD}" destId="{72674F3C-FCA3-46CE-8C26-4CD318F51BAA}" srcOrd="9" destOrd="0" presId="urn:microsoft.com/office/officeart/2008/layout/VerticalCurvedList"/>
    <dgm:cxn modelId="{A52B5725-FEA1-458F-874F-F9F07A00D047}" type="presParOf" srcId="{300C104C-56BC-4622-A136-8289C74819BD}" destId="{31EC3118-FDD6-43C0-A104-63C8E22E521A}" srcOrd="10" destOrd="0" presId="urn:microsoft.com/office/officeart/2008/layout/VerticalCurvedList"/>
    <dgm:cxn modelId="{DDAE0F2A-60F6-4589-B3C3-7D45D342FDD8}" type="presParOf" srcId="{31EC3118-FDD6-43C0-A104-63C8E22E521A}" destId="{EAC0B7CD-0E97-4C12-A6AA-432646E113F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Anforderungen</a:t>
          </a:r>
          <a:r>
            <a:rPr lang="en-GB" dirty="0"/>
            <a:t> an </a:t>
          </a:r>
          <a:r>
            <a:rPr lang="en-GB" dirty="0" err="1"/>
            <a:t>künstliche</a:t>
          </a:r>
          <a:r>
            <a:rPr lang="en-GB" dirty="0"/>
            <a:t> </a:t>
          </a:r>
          <a:r>
            <a:rPr lang="en-GB" dirty="0" err="1"/>
            <a:t>Herzklappen</a:t>
          </a:r>
          <a:endParaRPr lang="en-GB" dirty="0"/>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2D4F279C-9FDC-429B-8259-78E402AEC252}">
      <dgm:prSet phldrT="[Text]"/>
      <dgm:spPr/>
      <dgm:t>
        <a:bodyPr/>
        <a:lstStyle/>
        <a:p>
          <a:r>
            <a:rPr lang="en-GB" dirty="0" err="1"/>
            <a:t>Künstliche</a:t>
          </a:r>
          <a:r>
            <a:rPr lang="en-GB" dirty="0"/>
            <a:t> </a:t>
          </a:r>
          <a:r>
            <a:rPr lang="en-GB" dirty="0" err="1"/>
            <a:t>Herzklappentypen</a:t>
          </a:r>
          <a:endParaRPr lang="en-GB" dirty="0"/>
        </a:p>
      </dgm:t>
    </dgm:pt>
    <dgm:pt modelId="{DC4C6FC9-59DB-4403-9307-C090E0FDD4B6}" type="parTrans" cxnId="{FB182324-926A-45BC-95B2-1E8C74CDCFA7}">
      <dgm:prSet/>
      <dgm:spPr/>
    </dgm:pt>
    <dgm:pt modelId="{135912E7-281A-40D0-84A2-C88686929A19}" type="sibTrans" cxnId="{FB182324-926A-45BC-95B2-1E8C74CDCFA7}">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2"/>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2"/>
      <dgm:spPr/>
    </dgm:pt>
    <dgm:pt modelId="{38644FCB-323F-4B18-8A27-6DC9D38F10A5}" type="pres">
      <dgm:prSet presAssocID="{34D9ED83-E1B7-4943-8589-13BAE761BD83}" presName="dstNode" presStyleLbl="node1" presStyleIdx="0" presStyleCnt="2"/>
      <dgm:spPr/>
    </dgm:pt>
    <dgm:pt modelId="{1B249531-A574-4E3F-AABB-0BC0D9AE5F77}" type="pres">
      <dgm:prSet presAssocID="{DD22FE04-8E29-42D2-A3CD-CDCA89EE9830}" presName="text_1" presStyleLbl="node1" presStyleIdx="0" presStyleCnt="2">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2"/>
      <dgm:spPr/>
    </dgm:pt>
    <dgm:pt modelId="{13C1E588-3B4C-4679-BB5F-649BEFBE7DC4}" type="pres">
      <dgm:prSet presAssocID="{2D4F279C-9FDC-429B-8259-78E402AEC252}" presName="text_2" presStyleLbl="node1" presStyleIdx="1" presStyleCnt="2">
        <dgm:presLayoutVars>
          <dgm:bulletEnabled val="1"/>
        </dgm:presLayoutVars>
      </dgm:prSet>
      <dgm:spPr/>
    </dgm:pt>
    <dgm:pt modelId="{18CA6BAC-91FF-4422-9077-15E87747011B}" type="pres">
      <dgm:prSet presAssocID="{2D4F279C-9FDC-429B-8259-78E402AEC252}" presName="accent_2" presStyleCnt="0"/>
      <dgm:spPr/>
    </dgm:pt>
    <dgm:pt modelId="{2054A3FF-F70C-4B56-886E-9AD3BA8927DF}" type="pres">
      <dgm:prSet presAssocID="{2D4F279C-9FDC-429B-8259-78E402AEC252}" presName="accentRepeatNode" presStyleLbl="solidFgAcc1" presStyleIdx="1" presStyleCnt="2"/>
      <dgm:spPr/>
    </dgm:pt>
  </dgm:ptLst>
  <dgm:cxnLst>
    <dgm:cxn modelId="{13E3BA09-C5A7-4D56-974B-9006BB730A86}" type="presOf" srcId="{DD22FE04-8E29-42D2-A3CD-CDCA89EE9830}" destId="{1B249531-A574-4E3F-AABB-0BC0D9AE5F77}" srcOrd="0" destOrd="0" presId="urn:microsoft.com/office/officeart/2008/layout/VerticalCurvedList"/>
    <dgm:cxn modelId="{FB182324-926A-45BC-95B2-1E8C74CDCFA7}" srcId="{34D9ED83-E1B7-4943-8589-13BAE761BD83}" destId="{2D4F279C-9FDC-429B-8259-78E402AEC252}" srcOrd="1" destOrd="0" parTransId="{DC4C6FC9-59DB-4403-9307-C090E0FDD4B6}" sibTransId="{135912E7-281A-40D0-84A2-C88686929A19}"/>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94E19B6B-82E3-4670-B549-20B0F4E88137}" type="presOf" srcId="{2D4F279C-9FDC-429B-8259-78E402AEC252}" destId="{13C1E588-3B4C-4679-BB5F-649BEFBE7DC4}"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926F0357-95B0-42E7-9082-0D91830F7B49}" type="presParOf" srcId="{300C104C-56BC-4622-A136-8289C74819BD}" destId="{13C1E588-3B4C-4679-BB5F-649BEFBE7DC4}" srcOrd="3" destOrd="0" presId="urn:microsoft.com/office/officeart/2008/layout/VerticalCurvedList"/>
    <dgm:cxn modelId="{85B4A04F-D3BF-46C4-A03F-9A6DE5D6EC15}" type="presParOf" srcId="{300C104C-56BC-4622-A136-8289C74819BD}" destId="{18CA6BAC-91FF-4422-9077-15E87747011B}" srcOrd="4" destOrd="0" presId="urn:microsoft.com/office/officeart/2008/layout/VerticalCurvedList"/>
    <dgm:cxn modelId="{70B5148F-73AB-41EF-ADC4-A0D3BBF91A28}" type="presParOf" srcId="{18CA6BAC-91FF-4422-9077-15E87747011B}" destId="{2054A3FF-F70C-4B56-886E-9AD3BA8927D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de-DE" noProof="0" dirty="0"/>
            <a:t>Vorlesung 01: Aufgabe des Blutkreislaufs (</a:t>
          </a:r>
          <a:r>
            <a:rPr lang="de-DE" noProof="0" dirty="0" err="1"/>
            <a:t>Diffusion&amp;Konvektion</a:t>
          </a:r>
          <a:r>
            <a:rPr lang="de-DE" noProof="0" dirty="0"/>
            <a:t>)</a:t>
          </a:r>
        </a:p>
      </dgm:t>
    </dgm:pt>
    <dgm:pt modelId="{F2DEB430-7B58-4F4F-8BA7-AFDEDB3D8190}" type="parTrans" cxnId="{BF53285E-03D3-4772-B2F2-47059A12F3D6}">
      <dgm:prSet/>
      <dgm:spPr/>
      <dgm:t>
        <a:bodyPr/>
        <a:lstStyle/>
        <a:p>
          <a:endParaRPr lang="de-DE" noProof="0" dirty="0"/>
        </a:p>
      </dgm:t>
    </dgm:pt>
    <dgm:pt modelId="{EA138A95-4D1F-4A9E-9D53-3750E3AAF3C2}" type="sibTrans" cxnId="{BF53285E-03D3-4772-B2F2-47059A12F3D6}">
      <dgm:prSet/>
      <dgm:spPr/>
      <dgm:t>
        <a:bodyPr/>
        <a:lstStyle/>
        <a:p>
          <a:endParaRPr lang="de-DE" noProof="0" dirty="0"/>
        </a:p>
      </dgm:t>
    </dgm:pt>
    <dgm:pt modelId="{11BFA84B-B4FB-4F14-B971-6BB457AA4807}">
      <dgm:prSet phldrT="[Text]"/>
      <dgm:spPr/>
      <dgm:t>
        <a:bodyPr/>
        <a:lstStyle/>
        <a:p>
          <a:r>
            <a:rPr lang="de-DE" noProof="0" dirty="0"/>
            <a:t>Vorlesung 02: Entwicklung des Blutkreislaufs (von Insekten bis Säugetiere)</a:t>
          </a:r>
        </a:p>
      </dgm:t>
    </dgm:pt>
    <dgm:pt modelId="{9FB6120D-53AA-4E0B-A91A-F2015CE4E989}" type="parTrans" cxnId="{EB80A6E1-8913-4354-A863-50FFF52BC537}">
      <dgm:prSet/>
      <dgm:spPr/>
      <dgm:t>
        <a:bodyPr/>
        <a:lstStyle/>
        <a:p>
          <a:endParaRPr lang="en-GB"/>
        </a:p>
      </dgm:t>
    </dgm:pt>
    <dgm:pt modelId="{8F507E82-A262-4FD4-B6A2-B89B70AEB90E}" type="sibTrans" cxnId="{EB80A6E1-8913-4354-A863-50FFF52BC537}">
      <dgm:prSet/>
      <dgm:spPr/>
      <dgm:t>
        <a:bodyPr/>
        <a:lstStyle/>
        <a:p>
          <a:endParaRPr lang="en-GB"/>
        </a:p>
      </dgm:t>
    </dgm:pt>
    <dgm:pt modelId="{C381C428-E892-4767-A3DD-22ACD5A41651}">
      <dgm:prSet phldrT="[Text]"/>
      <dgm:spPr/>
      <dgm:t>
        <a:bodyPr/>
        <a:lstStyle/>
        <a:p>
          <a:r>
            <a:rPr lang="de-DE" noProof="0" dirty="0"/>
            <a:t>Vorlesung 03: Gasaustausch mit der Umgebung (Lunge)</a:t>
          </a:r>
        </a:p>
      </dgm:t>
    </dgm:pt>
    <dgm:pt modelId="{4FC10277-5592-4AC5-B646-5FC538CE94A4}" type="parTrans" cxnId="{430B7308-51E6-4B08-ACF3-66089746CCF8}">
      <dgm:prSet/>
      <dgm:spPr/>
      <dgm:t>
        <a:bodyPr/>
        <a:lstStyle/>
        <a:p>
          <a:endParaRPr lang="en-GB"/>
        </a:p>
      </dgm:t>
    </dgm:pt>
    <dgm:pt modelId="{21D613DB-256F-4126-99FC-33B3AA11DB31}" type="sibTrans" cxnId="{430B7308-51E6-4B08-ACF3-66089746CCF8}">
      <dgm:prSet/>
      <dgm:spPr/>
      <dgm:t>
        <a:bodyPr/>
        <a:lstStyle/>
        <a:p>
          <a:endParaRPr lang="en-GB"/>
        </a:p>
      </dgm:t>
    </dgm:pt>
    <dgm:pt modelId="{C5640386-4AA6-4A36-A8C4-6BAD25D37AA0}">
      <dgm:prSet phldrT="[Text]"/>
      <dgm:spPr/>
      <dgm:t>
        <a:bodyPr/>
        <a:lstStyle/>
        <a:p>
          <a:r>
            <a:rPr lang="de-DE" noProof="0" dirty="0"/>
            <a:t>Vorlesung 05: Blut als Strömungsmedium – „… ein ganz besonderer Saft“</a:t>
          </a:r>
        </a:p>
      </dgm:t>
    </dgm:pt>
    <dgm:pt modelId="{BC4A2BDD-9EC8-41E1-BC25-791BECE33AF3}" type="parTrans" cxnId="{1B5F1C0F-80F4-4F57-9672-8D230F7BAB4A}">
      <dgm:prSet/>
      <dgm:spPr/>
      <dgm:t>
        <a:bodyPr/>
        <a:lstStyle/>
        <a:p>
          <a:endParaRPr lang="en-GB"/>
        </a:p>
      </dgm:t>
    </dgm:pt>
    <dgm:pt modelId="{24EFF7EE-83AC-42B3-BAD1-7A49C40ABBCC}" type="sibTrans" cxnId="{1B5F1C0F-80F4-4F57-9672-8D230F7BAB4A}">
      <dgm:prSet/>
      <dgm:spPr/>
      <dgm:t>
        <a:bodyPr/>
        <a:lstStyle/>
        <a:p>
          <a:endParaRPr lang="en-GB"/>
        </a:p>
      </dgm:t>
    </dgm:pt>
    <dgm:pt modelId="{26594427-C6C0-4FDF-81F7-48E68BE8D090}">
      <dgm:prSet phldrT="[Text]"/>
      <dgm:spPr/>
      <dgm:t>
        <a:bodyPr/>
        <a:lstStyle/>
        <a:p>
          <a:r>
            <a:rPr lang="de-DE" noProof="0" dirty="0"/>
            <a:t>Vorlesung 06: Form und Struktur des Blutkreislaufs</a:t>
          </a:r>
        </a:p>
      </dgm:t>
    </dgm:pt>
    <dgm:pt modelId="{953AD25E-BF9C-4CEA-9A3E-B6A7B68A1913}" type="parTrans" cxnId="{F3E41F32-2F56-44DF-BBAB-BF011BA6BB82}">
      <dgm:prSet/>
      <dgm:spPr/>
      <dgm:t>
        <a:bodyPr/>
        <a:lstStyle/>
        <a:p>
          <a:endParaRPr lang="en-GB"/>
        </a:p>
      </dgm:t>
    </dgm:pt>
    <dgm:pt modelId="{B47F1F70-A561-434E-BA7E-F80645162FD0}" type="sibTrans" cxnId="{F3E41F32-2F56-44DF-BBAB-BF011BA6BB82}">
      <dgm:prSet/>
      <dgm:spPr/>
      <dgm:t>
        <a:bodyPr/>
        <a:lstStyle/>
        <a:p>
          <a:endParaRPr lang="en-GB"/>
        </a:p>
      </dgm:t>
    </dgm:pt>
    <dgm:pt modelId="{4DDF980F-F8E5-40E8-89F0-3C79B1BB2E21}">
      <dgm:prSet phldrT="[Text]"/>
      <dgm:spPr/>
      <dgm:t>
        <a:bodyPr/>
        <a:lstStyle/>
        <a:p>
          <a:r>
            <a:rPr lang="de-DE" noProof="0" dirty="0"/>
            <a:t>Vorlesung 07: Funktionselemente (Herz, Herzklappen, Gefäße, Gefäßaufbau) </a:t>
          </a:r>
        </a:p>
      </dgm:t>
    </dgm:pt>
    <dgm:pt modelId="{58354990-D5F4-4296-BABC-CCD253A4354B}" type="parTrans" cxnId="{91EF35FB-F751-42CB-A2A4-FEC884BE56B5}">
      <dgm:prSet/>
      <dgm:spPr/>
    </dgm:pt>
    <dgm:pt modelId="{1FDB5FFF-84F7-4EC1-8B22-47CEE823BEAE}" type="sibTrans" cxnId="{91EF35FB-F751-42CB-A2A4-FEC884BE56B5}">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6"/>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6"/>
      <dgm:spPr/>
    </dgm:pt>
    <dgm:pt modelId="{38644FCB-323F-4B18-8A27-6DC9D38F10A5}" type="pres">
      <dgm:prSet presAssocID="{34D9ED83-E1B7-4943-8589-13BAE761BD83}" presName="dstNode" presStyleLbl="node1" presStyleIdx="0" presStyleCnt="6"/>
      <dgm:spPr/>
    </dgm:pt>
    <dgm:pt modelId="{1B249531-A574-4E3F-AABB-0BC0D9AE5F77}" type="pres">
      <dgm:prSet presAssocID="{DD22FE04-8E29-42D2-A3CD-CDCA89EE9830}" presName="text_1" presStyleLbl="node1" presStyleIdx="0" presStyleCnt="6">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6"/>
      <dgm:spPr/>
    </dgm:pt>
    <dgm:pt modelId="{5EC8A5CC-41B0-4199-AA8F-26F4245A0080}" type="pres">
      <dgm:prSet presAssocID="{11BFA84B-B4FB-4F14-B971-6BB457AA4807}" presName="text_2" presStyleLbl="node1" presStyleIdx="1" presStyleCnt="6">
        <dgm:presLayoutVars>
          <dgm:bulletEnabled val="1"/>
        </dgm:presLayoutVars>
      </dgm:prSet>
      <dgm:spPr/>
    </dgm:pt>
    <dgm:pt modelId="{BA91DFB1-038B-4C47-AEEE-5F047D6EB8FD}" type="pres">
      <dgm:prSet presAssocID="{11BFA84B-B4FB-4F14-B971-6BB457AA4807}" presName="accent_2" presStyleCnt="0"/>
      <dgm:spPr/>
    </dgm:pt>
    <dgm:pt modelId="{D1EFD2DC-4A80-418D-8BBF-DA2D57801C3F}" type="pres">
      <dgm:prSet presAssocID="{11BFA84B-B4FB-4F14-B971-6BB457AA4807}" presName="accentRepeatNode" presStyleLbl="solidFgAcc1" presStyleIdx="1" presStyleCnt="6"/>
      <dgm:spPr/>
    </dgm:pt>
    <dgm:pt modelId="{3D579C4B-D907-4435-A28C-EC01F8106233}" type="pres">
      <dgm:prSet presAssocID="{C381C428-E892-4767-A3DD-22ACD5A41651}" presName="text_3" presStyleLbl="node1" presStyleIdx="2" presStyleCnt="6">
        <dgm:presLayoutVars>
          <dgm:bulletEnabled val="1"/>
        </dgm:presLayoutVars>
      </dgm:prSet>
      <dgm:spPr/>
    </dgm:pt>
    <dgm:pt modelId="{8AABEDDA-2C4E-4EDB-8E1F-70091576AB98}" type="pres">
      <dgm:prSet presAssocID="{C381C428-E892-4767-A3DD-22ACD5A41651}" presName="accent_3" presStyleCnt="0"/>
      <dgm:spPr/>
    </dgm:pt>
    <dgm:pt modelId="{CAD69D4F-9ED4-4A4E-A745-3D77C24D3671}" type="pres">
      <dgm:prSet presAssocID="{C381C428-E892-4767-A3DD-22ACD5A41651}" presName="accentRepeatNode" presStyleLbl="solidFgAcc1" presStyleIdx="2" presStyleCnt="6"/>
      <dgm:spPr/>
    </dgm:pt>
    <dgm:pt modelId="{67A453B4-9E06-4982-AF5A-AA99E171F3C7}" type="pres">
      <dgm:prSet presAssocID="{C5640386-4AA6-4A36-A8C4-6BAD25D37AA0}" presName="text_4" presStyleLbl="node1" presStyleIdx="3" presStyleCnt="6">
        <dgm:presLayoutVars>
          <dgm:bulletEnabled val="1"/>
        </dgm:presLayoutVars>
      </dgm:prSet>
      <dgm:spPr/>
    </dgm:pt>
    <dgm:pt modelId="{FEC09570-B380-42EA-B414-6613371FD2E7}" type="pres">
      <dgm:prSet presAssocID="{C5640386-4AA6-4A36-A8C4-6BAD25D37AA0}" presName="accent_4" presStyleCnt="0"/>
      <dgm:spPr/>
    </dgm:pt>
    <dgm:pt modelId="{423EB256-11DB-4A69-A8CA-DA1114201A9A}" type="pres">
      <dgm:prSet presAssocID="{C5640386-4AA6-4A36-A8C4-6BAD25D37AA0}" presName="accentRepeatNode" presStyleLbl="solidFgAcc1" presStyleIdx="3" presStyleCnt="6"/>
      <dgm:spPr/>
    </dgm:pt>
    <dgm:pt modelId="{4B9834C0-87BA-432A-BAE5-7A0FF86563B9}" type="pres">
      <dgm:prSet presAssocID="{26594427-C6C0-4FDF-81F7-48E68BE8D090}" presName="text_5" presStyleLbl="node1" presStyleIdx="4" presStyleCnt="6">
        <dgm:presLayoutVars>
          <dgm:bulletEnabled val="1"/>
        </dgm:presLayoutVars>
      </dgm:prSet>
      <dgm:spPr/>
    </dgm:pt>
    <dgm:pt modelId="{A9E1D25C-4F55-4D80-A1D0-C4DE0EAB436E}" type="pres">
      <dgm:prSet presAssocID="{26594427-C6C0-4FDF-81F7-48E68BE8D090}" presName="accent_5" presStyleCnt="0"/>
      <dgm:spPr/>
    </dgm:pt>
    <dgm:pt modelId="{699F362D-07BC-42F4-8855-7CE654DEE6BB}" type="pres">
      <dgm:prSet presAssocID="{26594427-C6C0-4FDF-81F7-48E68BE8D090}" presName="accentRepeatNode" presStyleLbl="solidFgAcc1" presStyleIdx="4" presStyleCnt="6"/>
      <dgm:spPr/>
    </dgm:pt>
    <dgm:pt modelId="{D2B7E1C1-7B87-438E-B686-9F0287A0A9BE}" type="pres">
      <dgm:prSet presAssocID="{4DDF980F-F8E5-40E8-89F0-3C79B1BB2E21}" presName="text_6" presStyleLbl="node1" presStyleIdx="5" presStyleCnt="6">
        <dgm:presLayoutVars>
          <dgm:bulletEnabled val="1"/>
        </dgm:presLayoutVars>
      </dgm:prSet>
      <dgm:spPr/>
    </dgm:pt>
    <dgm:pt modelId="{3327B641-EFBE-4749-95A1-828AFD415E5E}" type="pres">
      <dgm:prSet presAssocID="{4DDF980F-F8E5-40E8-89F0-3C79B1BB2E21}" presName="accent_6" presStyleCnt="0"/>
      <dgm:spPr/>
    </dgm:pt>
    <dgm:pt modelId="{76AF2A8A-962D-4476-85E3-77918CCEDEB5}" type="pres">
      <dgm:prSet presAssocID="{4DDF980F-F8E5-40E8-89F0-3C79B1BB2E21}" presName="accentRepeatNode" presStyleLbl="solidFgAcc1" presStyleIdx="5" presStyleCnt="6"/>
      <dgm:spPr/>
    </dgm:pt>
  </dgm:ptLst>
  <dgm:cxnLst>
    <dgm:cxn modelId="{430B7308-51E6-4B08-ACF3-66089746CCF8}" srcId="{34D9ED83-E1B7-4943-8589-13BAE761BD83}" destId="{C381C428-E892-4767-A3DD-22ACD5A41651}" srcOrd="2" destOrd="0" parTransId="{4FC10277-5592-4AC5-B646-5FC538CE94A4}" sibTransId="{21D613DB-256F-4126-99FC-33B3AA11DB31}"/>
    <dgm:cxn modelId="{13E3BA09-C5A7-4D56-974B-9006BB730A86}" type="presOf" srcId="{DD22FE04-8E29-42D2-A3CD-CDCA89EE9830}" destId="{1B249531-A574-4E3F-AABB-0BC0D9AE5F77}" srcOrd="0" destOrd="0" presId="urn:microsoft.com/office/officeart/2008/layout/VerticalCurvedList"/>
    <dgm:cxn modelId="{1B5F1C0F-80F4-4F57-9672-8D230F7BAB4A}" srcId="{34D9ED83-E1B7-4943-8589-13BAE761BD83}" destId="{C5640386-4AA6-4A36-A8C4-6BAD25D37AA0}" srcOrd="3" destOrd="0" parTransId="{BC4A2BDD-9EC8-41E1-BC25-791BECE33AF3}" sibTransId="{24EFF7EE-83AC-42B3-BAD1-7A49C40ABBCC}"/>
    <dgm:cxn modelId="{F3E41F32-2F56-44DF-BBAB-BF011BA6BB82}" srcId="{34D9ED83-E1B7-4943-8589-13BAE761BD83}" destId="{26594427-C6C0-4FDF-81F7-48E68BE8D090}" srcOrd="4" destOrd="0" parTransId="{953AD25E-BF9C-4CEA-9A3E-B6A7B68A1913}" sibTransId="{B47F1F70-A561-434E-BA7E-F80645162FD0}"/>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1F44A852-EE66-4F18-9FF4-272C7EF1D4AB}" type="presOf" srcId="{C381C428-E892-4767-A3DD-22ACD5A41651}" destId="{3D579C4B-D907-4435-A28C-EC01F8106233}"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E3D202B7-39C2-4E00-8E28-3F7A92CDB117}" type="presOf" srcId="{C5640386-4AA6-4A36-A8C4-6BAD25D37AA0}" destId="{67A453B4-9E06-4982-AF5A-AA99E171F3C7}" srcOrd="0" destOrd="0" presId="urn:microsoft.com/office/officeart/2008/layout/VerticalCurvedList"/>
    <dgm:cxn modelId="{EBDAEADF-7E89-48C8-AE14-5DFE86367F71}" type="presOf" srcId="{11BFA84B-B4FB-4F14-B971-6BB457AA4807}" destId="{5EC8A5CC-41B0-4199-AA8F-26F4245A0080}" srcOrd="0" destOrd="0" presId="urn:microsoft.com/office/officeart/2008/layout/VerticalCurvedList"/>
    <dgm:cxn modelId="{EB80A6E1-8913-4354-A863-50FFF52BC537}" srcId="{34D9ED83-E1B7-4943-8589-13BAE761BD83}" destId="{11BFA84B-B4FB-4F14-B971-6BB457AA4807}" srcOrd="1" destOrd="0" parTransId="{9FB6120D-53AA-4E0B-A91A-F2015CE4E989}" sibTransId="{8F507E82-A262-4FD4-B6A2-B89B70AEB90E}"/>
    <dgm:cxn modelId="{27D2F4F0-B963-4108-A275-C145A95D5EC0}" type="presOf" srcId="{4DDF980F-F8E5-40E8-89F0-3C79B1BB2E21}" destId="{D2B7E1C1-7B87-438E-B686-9F0287A0A9BE}" srcOrd="0" destOrd="0" presId="urn:microsoft.com/office/officeart/2008/layout/VerticalCurvedList"/>
    <dgm:cxn modelId="{AB1698F9-8D43-4F2B-A64A-408D117849A8}" type="presOf" srcId="{26594427-C6C0-4FDF-81F7-48E68BE8D090}" destId="{4B9834C0-87BA-432A-BAE5-7A0FF86563B9}" srcOrd="0" destOrd="0" presId="urn:microsoft.com/office/officeart/2008/layout/VerticalCurvedList"/>
    <dgm:cxn modelId="{91EF35FB-F751-42CB-A2A4-FEC884BE56B5}" srcId="{34D9ED83-E1B7-4943-8589-13BAE761BD83}" destId="{4DDF980F-F8E5-40E8-89F0-3C79B1BB2E21}" srcOrd="5" destOrd="0" parTransId="{58354990-D5F4-4296-BABC-CCD253A4354B}" sibTransId="{1FDB5FFF-84F7-4EC1-8B22-47CEE823BEAE}"/>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B3FE8F1D-D562-4D7F-955C-55D4CAEEFF22}" type="presParOf" srcId="{300C104C-56BC-4622-A136-8289C74819BD}" destId="{5EC8A5CC-41B0-4199-AA8F-26F4245A0080}" srcOrd="3" destOrd="0" presId="urn:microsoft.com/office/officeart/2008/layout/VerticalCurvedList"/>
    <dgm:cxn modelId="{BF0C828F-EE39-4866-A6DC-8E994C5C03FE}" type="presParOf" srcId="{300C104C-56BC-4622-A136-8289C74819BD}" destId="{BA91DFB1-038B-4C47-AEEE-5F047D6EB8FD}" srcOrd="4" destOrd="0" presId="urn:microsoft.com/office/officeart/2008/layout/VerticalCurvedList"/>
    <dgm:cxn modelId="{EA40D357-21CA-46B1-8D8C-A24901AF60FB}" type="presParOf" srcId="{BA91DFB1-038B-4C47-AEEE-5F047D6EB8FD}" destId="{D1EFD2DC-4A80-418D-8BBF-DA2D57801C3F}" srcOrd="0" destOrd="0" presId="urn:microsoft.com/office/officeart/2008/layout/VerticalCurvedList"/>
    <dgm:cxn modelId="{FA668539-B233-46B5-A130-FDA16B08BD6A}" type="presParOf" srcId="{300C104C-56BC-4622-A136-8289C74819BD}" destId="{3D579C4B-D907-4435-A28C-EC01F8106233}" srcOrd="5" destOrd="0" presId="urn:microsoft.com/office/officeart/2008/layout/VerticalCurvedList"/>
    <dgm:cxn modelId="{6CD69BCC-6806-43D3-A441-9978D54F51E8}" type="presParOf" srcId="{300C104C-56BC-4622-A136-8289C74819BD}" destId="{8AABEDDA-2C4E-4EDB-8E1F-70091576AB98}" srcOrd="6" destOrd="0" presId="urn:microsoft.com/office/officeart/2008/layout/VerticalCurvedList"/>
    <dgm:cxn modelId="{6B722CE7-2BEC-443F-B566-8F6925E28CC4}" type="presParOf" srcId="{8AABEDDA-2C4E-4EDB-8E1F-70091576AB98}" destId="{CAD69D4F-9ED4-4A4E-A745-3D77C24D3671}" srcOrd="0" destOrd="0" presId="urn:microsoft.com/office/officeart/2008/layout/VerticalCurvedList"/>
    <dgm:cxn modelId="{6C05A4FC-19D7-473B-81D2-8657B611E9EB}" type="presParOf" srcId="{300C104C-56BC-4622-A136-8289C74819BD}" destId="{67A453B4-9E06-4982-AF5A-AA99E171F3C7}" srcOrd="7" destOrd="0" presId="urn:microsoft.com/office/officeart/2008/layout/VerticalCurvedList"/>
    <dgm:cxn modelId="{4572DFF7-D28C-4AD6-BEB1-9DE1ED2F0B21}" type="presParOf" srcId="{300C104C-56BC-4622-A136-8289C74819BD}" destId="{FEC09570-B380-42EA-B414-6613371FD2E7}" srcOrd="8" destOrd="0" presId="urn:microsoft.com/office/officeart/2008/layout/VerticalCurvedList"/>
    <dgm:cxn modelId="{CA4ACFC5-7F35-4163-B77B-1ED6E4AD9C5F}" type="presParOf" srcId="{FEC09570-B380-42EA-B414-6613371FD2E7}" destId="{423EB256-11DB-4A69-A8CA-DA1114201A9A}" srcOrd="0" destOrd="0" presId="urn:microsoft.com/office/officeart/2008/layout/VerticalCurvedList"/>
    <dgm:cxn modelId="{DD25DE00-CB40-4B0C-A148-B567C07430C5}" type="presParOf" srcId="{300C104C-56BC-4622-A136-8289C74819BD}" destId="{4B9834C0-87BA-432A-BAE5-7A0FF86563B9}" srcOrd="9" destOrd="0" presId="urn:microsoft.com/office/officeart/2008/layout/VerticalCurvedList"/>
    <dgm:cxn modelId="{63CB4753-BF59-4F79-99DC-7A0B3BA0E4E0}" type="presParOf" srcId="{300C104C-56BC-4622-A136-8289C74819BD}" destId="{A9E1D25C-4F55-4D80-A1D0-C4DE0EAB436E}" srcOrd="10" destOrd="0" presId="urn:microsoft.com/office/officeart/2008/layout/VerticalCurvedList"/>
    <dgm:cxn modelId="{45A3DE9C-9697-4446-9BEF-B14C71300C45}" type="presParOf" srcId="{A9E1D25C-4F55-4D80-A1D0-C4DE0EAB436E}" destId="{699F362D-07BC-42F4-8855-7CE654DEE6BB}" srcOrd="0" destOrd="0" presId="urn:microsoft.com/office/officeart/2008/layout/VerticalCurvedList"/>
    <dgm:cxn modelId="{E89694D7-0AD2-4FF2-9280-C9AA96DE2132}" type="presParOf" srcId="{300C104C-56BC-4622-A136-8289C74819BD}" destId="{D2B7E1C1-7B87-438E-B686-9F0287A0A9BE}" srcOrd="11" destOrd="0" presId="urn:microsoft.com/office/officeart/2008/layout/VerticalCurvedList"/>
    <dgm:cxn modelId="{09ADF45E-E245-4585-9CAC-8AB5FCC51E7E}" type="presParOf" srcId="{300C104C-56BC-4622-A136-8289C74819BD}" destId="{3327B641-EFBE-4749-95A1-828AFD415E5E}" srcOrd="12" destOrd="0" presId="urn:microsoft.com/office/officeart/2008/layout/VerticalCurvedList"/>
    <dgm:cxn modelId="{17C21D54-2037-4F14-A87B-57F365A536E8}" type="presParOf" srcId="{3327B641-EFBE-4749-95A1-828AFD415E5E}" destId="{76AF2A8A-962D-4476-85E3-77918CCEDEB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de-DE" noProof="0" dirty="0"/>
            <a:t>Vorlesung 08: Blutdruckverlauf im Blutkreislauf</a:t>
          </a:r>
        </a:p>
      </dgm:t>
    </dgm:pt>
    <dgm:pt modelId="{F2DEB430-7B58-4F4F-8BA7-AFDEDB3D8190}" type="parTrans" cxnId="{BF53285E-03D3-4772-B2F2-47059A12F3D6}">
      <dgm:prSet/>
      <dgm:spPr/>
      <dgm:t>
        <a:bodyPr/>
        <a:lstStyle/>
        <a:p>
          <a:endParaRPr lang="de-DE" noProof="0" dirty="0"/>
        </a:p>
      </dgm:t>
    </dgm:pt>
    <dgm:pt modelId="{EA138A95-4D1F-4A9E-9D53-3750E3AAF3C2}" type="sibTrans" cxnId="{BF53285E-03D3-4772-B2F2-47059A12F3D6}">
      <dgm:prSet/>
      <dgm:spPr/>
      <dgm:t>
        <a:bodyPr/>
        <a:lstStyle/>
        <a:p>
          <a:endParaRPr lang="de-DE" noProof="0" dirty="0"/>
        </a:p>
      </dgm:t>
    </dgm:pt>
    <dgm:pt modelId="{11BFA84B-B4FB-4F14-B971-6BB457AA4807}">
      <dgm:prSet phldrT="[Text]"/>
      <dgm:spPr/>
      <dgm:t>
        <a:bodyPr/>
        <a:lstStyle/>
        <a:p>
          <a:r>
            <a:rPr lang="de-DE" noProof="0" dirty="0"/>
            <a:t>Vorlesung 09: Gefäßprothese, Stents, </a:t>
          </a:r>
          <a:r>
            <a:rPr lang="de-DE" noProof="0" dirty="0" err="1"/>
            <a:t>Stentgrafts</a:t>
          </a:r>
          <a:endParaRPr lang="de-DE" noProof="0" dirty="0"/>
        </a:p>
      </dgm:t>
    </dgm:pt>
    <dgm:pt modelId="{9FB6120D-53AA-4E0B-A91A-F2015CE4E989}" type="parTrans" cxnId="{EB80A6E1-8913-4354-A863-50FFF52BC537}">
      <dgm:prSet/>
      <dgm:spPr/>
      <dgm:t>
        <a:bodyPr/>
        <a:lstStyle/>
        <a:p>
          <a:endParaRPr lang="en-GB"/>
        </a:p>
      </dgm:t>
    </dgm:pt>
    <dgm:pt modelId="{8F507E82-A262-4FD4-B6A2-B89B70AEB90E}" type="sibTrans" cxnId="{EB80A6E1-8913-4354-A863-50FFF52BC537}">
      <dgm:prSet/>
      <dgm:spPr/>
      <dgm:t>
        <a:bodyPr/>
        <a:lstStyle/>
        <a:p>
          <a:endParaRPr lang="en-GB"/>
        </a:p>
      </dgm:t>
    </dgm:pt>
    <dgm:pt modelId="{C381C428-E892-4767-A3DD-22ACD5A41651}">
      <dgm:prSet phldrT="[Text]"/>
      <dgm:spPr/>
      <dgm:t>
        <a:bodyPr/>
        <a:lstStyle/>
        <a:p>
          <a:r>
            <a:rPr lang="de-DE" noProof="0" dirty="0"/>
            <a:t>Vorlesung 10: Künstliche Herzklappen</a:t>
          </a:r>
        </a:p>
      </dgm:t>
    </dgm:pt>
    <dgm:pt modelId="{4FC10277-5592-4AC5-B646-5FC538CE94A4}" type="parTrans" cxnId="{430B7308-51E6-4B08-ACF3-66089746CCF8}">
      <dgm:prSet/>
      <dgm:spPr/>
      <dgm:t>
        <a:bodyPr/>
        <a:lstStyle/>
        <a:p>
          <a:endParaRPr lang="en-GB"/>
        </a:p>
      </dgm:t>
    </dgm:pt>
    <dgm:pt modelId="{21D613DB-256F-4126-99FC-33B3AA11DB31}" type="sibTrans" cxnId="{430B7308-51E6-4B08-ACF3-66089746CCF8}">
      <dgm:prSet/>
      <dgm:spPr/>
      <dgm:t>
        <a:bodyPr/>
        <a:lstStyle/>
        <a:p>
          <a:endParaRPr lang="en-GB"/>
        </a:p>
      </dgm:t>
    </dgm:pt>
    <dgm:pt modelId="{C5640386-4AA6-4A36-A8C4-6BAD25D37AA0}">
      <dgm:prSet phldrT="[Text]"/>
      <dgm:spPr/>
      <dgm:t>
        <a:bodyPr/>
        <a:lstStyle/>
        <a:p>
          <a:r>
            <a:rPr lang="de-DE" noProof="0" dirty="0"/>
            <a:t>Vorlesung 11: Künstliche Lunge, ECMO, protektive Beatmung</a:t>
          </a:r>
        </a:p>
      </dgm:t>
    </dgm:pt>
    <dgm:pt modelId="{BC4A2BDD-9EC8-41E1-BC25-791BECE33AF3}" type="parTrans" cxnId="{1B5F1C0F-80F4-4F57-9672-8D230F7BAB4A}">
      <dgm:prSet/>
      <dgm:spPr/>
      <dgm:t>
        <a:bodyPr/>
        <a:lstStyle/>
        <a:p>
          <a:endParaRPr lang="en-GB"/>
        </a:p>
      </dgm:t>
    </dgm:pt>
    <dgm:pt modelId="{24EFF7EE-83AC-42B3-BAD1-7A49C40ABBCC}" type="sibTrans" cxnId="{1B5F1C0F-80F4-4F57-9672-8D230F7BAB4A}">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4"/>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4"/>
      <dgm:spPr/>
    </dgm:pt>
    <dgm:pt modelId="{38644FCB-323F-4B18-8A27-6DC9D38F10A5}" type="pres">
      <dgm:prSet presAssocID="{34D9ED83-E1B7-4943-8589-13BAE761BD83}" presName="dstNode" presStyleLbl="node1" presStyleIdx="0" presStyleCnt="4"/>
      <dgm:spPr/>
    </dgm:pt>
    <dgm:pt modelId="{1B249531-A574-4E3F-AABB-0BC0D9AE5F77}" type="pres">
      <dgm:prSet presAssocID="{DD22FE04-8E29-42D2-A3CD-CDCA89EE9830}" presName="text_1" presStyleLbl="node1" presStyleIdx="0" presStyleCnt="4">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4"/>
      <dgm:spPr/>
    </dgm:pt>
    <dgm:pt modelId="{5EC8A5CC-41B0-4199-AA8F-26F4245A0080}" type="pres">
      <dgm:prSet presAssocID="{11BFA84B-B4FB-4F14-B971-6BB457AA4807}" presName="text_2" presStyleLbl="node1" presStyleIdx="1" presStyleCnt="4">
        <dgm:presLayoutVars>
          <dgm:bulletEnabled val="1"/>
        </dgm:presLayoutVars>
      </dgm:prSet>
      <dgm:spPr/>
    </dgm:pt>
    <dgm:pt modelId="{BA91DFB1-038B-4C47-AEEE-5F047D6EB8FD}" type="pres">
      <dgm:prSet presAssocID="{11BFA84B-B4FB-4F14-B971-6BB457AA4807}" presName="accent_2" presStyleCnt="0"/>
      <dgm:spPr/>
    </dgm:pt>
    <dgm:pt modelId="{D1EFD2DC-4A80-418D-8BBF-DA2D57801C3F}" type="pres">
      <dgm:prSet presAssocID="{11BFA84B-B4FB-4F14-B971-6BB457AA4807}" presName="accentRepeatNode" presStyleLbl="solidFgAcc1" presStyleIdx="1" presStyleCnt="4"/>
      <dgm:spPr/>
    </dgm:pt>
    <dgm:pt modelId="{3D579C4B-D907-4435-A28C-EC01F8106233}" type="pres">
      <dgm:prSet presAssocID="{C381C428-E892-4767-A3DD-22ACD5A41651}" presName="text_3" presStyleLbl="node1" presStyleIdx="2" presStyleCnt="4">
        <dgm:presLayoutVars>
          <dgm:bulletEnabled val="1"/>
        </dgm:presLayoutVars>
      </dgm:prSet>
      <dgm:spPr/>
    </dgm:pt>
    <dgm:pt modelId="{8AABEDDA-2C4E-4EDB-8E1F-70091576AB98}" type="pres">
      <dgm:prSet presAssocID="{C381C428-E892-4767-A3DD-22ACD5A41651}" presName="accent_3" presStyleCnt="0"/>
      <dgm:spPr/>
    </dgm:pt>
    <dgm:pt modelId="{CAD69D4F-9ED4-4A4E-A745-3D77C24D3671}" type="pres">
      <dgm:prSet presAssocID="{C381C428-E892-4767-A3DD-22ACD5A41651}" presName="accentRepeatNode" presStyleLbl="solidFgAcc1" presStyleIdx="2" presStyleCnt="4"/>
      <dgm:spPr/>
    </dgm:pt>
    <dgm:pt modelId="{67A453B4-9E06-4982-AF5A-AA99E171F3C7}" type="pres">
      <dgm:prSet presAssocID="{C5640386-4AA6-4A36-A8C4-6BAD25D37AA0}" presName="text_4" presStyleLbl="node1" presStyleIdx="3" presStyleCnt="4">
        <dgm:presLayoutVars>
          <dgm:bulletEnabled val="1"/>
        </dgm:presLayoutVars>
      </dgm:prSet>
      <dgm:spPr/>
    </dgm:pt>
    <dgm:pt modelId="{FEC09570-B380-42EA-B414-6613371FD2E7}" type="pres">
      <dgm:prSet presAssocID="{C5640386-4AA6-4A36-A8C4-6BAD25D37AA0}" presName="accent_4" presStyleCnt="0"/>
      <dgm:spPr/>
    </dgm:pt>
    <dgm:pt modelId="{423EB256-11DB-4A69-A8CA-DA1114201A9A}" type="pres">
      <dgm:prSet presAssocID="{C5640386-4AA6-4A36-A8C4-6BAD25D37AA0}" presName="accentRepeatNode" presStyleLbl="solidFgAcc1" presStyleIdx="3" presStyleCnt="4"/>
      <dgm:spPr/>
    </dgm:pt>
  </dgm:ptLst>
  <dgm:cxnLst>
    <dgm:cxn modelId="{430B7308-51E6-4B08-ACF3-66089746CCF8}" srcId="{34D9ED83-E1B7-4943-8589-13BAE761BD83}" destId="{C381C428-E892-4767-A3DD-22ACD5A41651}" srcOrd="2" destOrd="0" parTransId="{4FC10277-5592-4AC5-B646-5FC538CE94A4}" sibTransId="{21D613DB-256F-4126-99FC-33B3AA11DB31}"/>
    <dgm:cxn modelId="{13E3BA09-C5A7-4D56-974B-9006BB730A86}" type="presOf" srcId="{DD22FE04-8E29-42D2-A3CD-CDCA89EE9830}" destId="{1B249531-A574-4E3F-AABB-0BC0D9AE5F77}" srcOrd="0" destOrd="0" presId="urn:microsoft.com/office/officeart/2008/layout/VerticalCurvedList"/>
    <dgm:cxn modelId="{1B5F1C0F-80F4-4F57-9672-8D230F7BAB4A}" srcId="{34D9ED83-E1B7-4943-8589-13BAE761BD83}" destId="{C5640386-4AA6-4A36-A8C4-6BAD25D37AA0}" srcOrd="3" destOrd="0" parTransId="{BC4A2BDD-9EC8-41E1-BC25-791BECE33AF3}" sibTransId="{24EFF7EE-83AC-42B3-BAD1-7A49C40ABBCC}"/>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1F44A852-EE66-4F18-9FF4-272C7EF1D4AB}" type="presOf" srcId="{C381C428-E892-4767-A3DD-22ACD5A41651}" destId="{3D579C4B-D907-4435-A28C-EC01F8106233}"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E3D202B7-39C2-4E00-8E28-3F7A92CDB117}" type="presOf" srcId="{C5640386-4AA6-4A36-A8C4-6BAD25D37AA0}" destId="{67A453B4-9E06-4982-AF5A-AA99E171F3C7}" srcOrd="0" destOrd="0" presId="urn:microsoft.com/office/officeart/2008/layout/VerticalCurvedList"/>
    <dgm:cxn modelId="{EBDAEADF-7E89-48C8-AE14-5DFE86367F71}" type="presOf" srcId="{11BFA84B-B4FB-4F14-B971-6BB457AA4807}" destId="{5EC8A5CC-41B0-4199-AA8F-26F4245A0080}" srcOrd="0" destOrd="0" presId="urn:microsoft.com/office/officeart/2008/layout/VerticalCurvedList"/>
    <dgm:cxn modelId="{EB80A6E1-8913-4354-A863-50FFF52BC537}" srcId="{34D9ED83-E1B7-4943-8589-13BAE761BD83}" destId="{11BFA84B-B4FB-4F14-B971-6BB457AA4807}" srcOrd="1" destOrd="0" parTransId="{9FB6120D-53AA-4E0B-A91A-F2015CE4E989}" sibTransId="{8F507E82-A262-4FD4-B6A2-B89B70AEB90E}"/>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B3FE8F1D-D562-4D7F-955C-55D4CAEEFF22}" type="presParOf" srcId="{300C104C-56BC-4622-A136-8289C74819BD}" destId="{5EC8A5CC-41B0-4199-AA8F-26F4245A0080}" srcOrd="3" destOrd="0" presId="urn:microsoft.com/office/officeart/2008/layout/VerticalCurvedList"/>
    <dgm:cxn modelId="{BF0C828F-EE39-4866-A6DC-8E994C5C03FE}" type="presParOf" srcId="{300C104C-56BC-4622-A136-8289C74819BD}" destId="{BA91DFB1-038B-4C47-AEEE-5F047D6EB8FD}" srcOrd="4" destOrd="0" presId="urn:microsoft.com/office/officeart/2008/layout/VerticalCurvedList"/>
    <dgm:cxn modelId="{EA40D357-21CA-46B1-8D8C-A24901AF60FB}" type="presParOf" srcId="{BA91DFB1-038B-4C47-AEEE-5F047D6EB8FD}" destId="{D1EFD2DC-4A80-418D-8BBF-DA2D57801C3F}" srcOrd="0" destOrd="0" presId="urn:microsoft.com/office/officeart/2008/layout/VerticalCurvedList"/>
    <dgm:cxn modelId="{FA668539-B233-46B5-A130-FDA16B08BD6A}" type="presParOf" srcId="{300C104C-56BC-4622-A136-8289C74819BD}" destId="{3D579C4B-D907-4435-A28C-EC01F8106233}" srcOrd="5" destOrd="0" presId="urn:microsoft.com/office/officeart/2008/layout/VerticalCurvedList"/>
    <dgm:cxn modelId="{6CD69BCC-6806-43D3-A441-9978D54F51E8}" type="presParOf" srcId="{300C104C-56BC-4622-A136-8289C74819BD}" destId="{8AABEDDA-2C4E-4EDB-8E1F-70091576AB98}" srcOrd="6" destOrd="0" presId="urn:microsoft.com/office/officeart/2008/layout/VerticalCurvedList"/>
    <dgm:cxn modelId="{6B722CE7-2BEC-443F-B566-8F6925E28CC4}" type="presParOf" srcId="{8AABEDDA-2C4E-4EDB-8E1F-70091576AB98}" destId="{CAD69D4F-9ED4-4A4E-A745-3D77C24D3671}" srcOrd="0" destOrd="0" presId="urn:microsoft.com/office/officeart/2008/layout/VerticalCurvedList"/>
    <dgm:cxn modelId="{6C05A4FC-19D7-473B-81D2-8657B611E9EB}" type="presParOf" srcId="{300C104C-56BC-4622-A136-8289C74819BD}" destId="{67A453B4-9E06-4982-AF5A-AA99E171F3C7}" srcOrd="7" destOrd="0" presId="urn:microsoft.com/office/officeart/2008/layout/VerticalCurvedList"/>
    <dgm:cxn modelId="{4572DFF7-D28C-4AD6-BEB1-9DE1ED2F0B21}" type="presParOf" srcId="{300C104C-56BC-4622-A136-8289C74819BD}" destId="{FEC09570-B380-42EA-B414-6613371FD2E7}" srcOrd="8" destOrd="0" presId="urn:microsoft.com/office/officeart/2008/layout/VerticalCurvedList"/>
    <dgm:cxn modelId="{CA4ACFC5-7F35-4163-B77B-1ED6E4AD9C5F}" type="presParOf" srcId="{FEC09570-B380-42EA-B414-6613371FD2E7}" destId="{423EB256-11DB-4A69-A8CA-DA1114201A9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Erste</a:t>
          </a:r>
          <a:r>
            <a:rPr lang="en-GB" dirty="0"/>
            <a:t> </a:t>
          </a:r>
          <a:r>
            <a:rPr lang="en-GB" dirty="0" err="1"/>
            <a:t>Konzepte</a:t>
          </a:r>
          <a:r>
            <a:rPr lang="en-GB" dirty="0"/>
            <a:t> </a:t>
          </a:r>
          <a:r>
            <a:rPr lang="en-GB" dirty="0" err="1"/>
            <a:t>vor</a:t>
          </a:r>
          <a:r>
            <a:rPr lang="en-GB" dirty="0"/>
            <a:t> 5000 </a:t>
          </a:r>
          <a:r>
            <a:rPr lang="en-GB" dirty="0" err="1"/>
            <a:t>Jahren</a:t>
          </a:r>
          <a:r>
            <a:rPr lang="en-GB" dirty="0"/>
            <a:t> in China</a:t>
          </a:r>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a:t>Aristoteles: </a:t>
          </a:r>
          <a:r>
            <a:rPr lang="en-GB" dirty="0" err="1"/>
            <a:t>Herz</a:t>
          </a:r>
          <a:r>
            <a:rPr lang="en-GB" dirty="0"/>
            <a:t> </a:t>
          </a:r>
          <a:r>
            <a:rPr lang="en-GB" dirty="0" err="1"/>
            <a:t>ist</a:t>
          </a:r>
          <a:r>
            <a:rPr lang="en-GB" dirty="0"/>
            <a:t> </a:t>
          </a:r>
          <a:r>
            <a:rPr lang="en-GB" dirty="0" err="1"/>
            <a:t>Zentrum</a:t>
          </a:r>
          <a:r>
            <a:rPr lang="en-GB" dirty="0"/>
            <a:t> von </a:t>
          </a:r>
          <a:r>
            <a:rPr lang="en-GB" dirty="0" err="1"/>
            <a:t>Blutkreislauf</a:t>
          </a:r>
          <a:r>
            <a:rPr lang="en-GB" dirty="0"/>
            <a:t> und </a:t>
          </a:r>
          <a:r>
            <a:rPr lang="en-GB" dirty="0" err="1"/>
            <a:t>Atemsystem</a:t>
          </a:r>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r>
            <a:rPr lang="en-GB" dirty="0" err="1"/>
            <a:t>Praxogoras</a:t>
          </a:r>
          <a:r>
            <a:rPr lang="en-GB" dirty="0"/>
            <a:t>: </a:t>
          </a:r>
          <a:r>
            <a:rPr lang="en-GB" dirty="0" err="1"/>
            <a:t>Zwei</a:t>
          </a:r>
          <a:r>
            <a:rPr lang="en-GB" dirty="0"/>
            <a:t> </a:t>
          </a:r>
          <a:r>
            <a:rPr lang="en-GB" dirty="0" err="1"/>
            <a:t>Sorten</a:t>
          </a:r>
          <a:r>
            <a:rPr lang="en-GB" dirty="0"/>
            <a:t> </a:t>
          </a:r>
          <a:r>
            <a:rPr lang="en-GB" dirty="0" err="1"/>
            <a:t>Blutgefäße</a:t>
          </a:r>
          <a:r>
            <a:rPr lang="en-GB" dirty="0"/>
            <a:t> </a:t>
          </a:r>
          <a:r>
            <a:rPr lang="en-GB" dirty="0" err="1"/>
            <a:t>mit</a:t>
          </a:r>
          <a:r>
            <a:rPr lang="en-GB" dirty="0"/>
            <a:t> </a:t>
          </a:r>
          <a:r>
            <a:rPr lang="en-GB" dirty="0" err="1"/>
            <a:t>unterschiedlicher</a:t>
          </a:r>
          <a:r>
            <a:rPr lang="en-GB" dirty="0"/>
            <a:t> </a:t>
          </a:r>
          <a:r>
            <a:rPr lang="en-GB" dirty="0" err="1"/>
            <a:t>Wanddicke</a:t>
          </a:r>
          <a:endParaRPr lang="en-GB" dirty="0"/>
        </a:p>
      </dgm:t>
    </dgm:pt>
    <dgm:pt modelId="{7B9C0DE6-434C-43DC-AF53-32291C3BEF64}" type="sibTrans" cxnId="{42EEA402-FB40-4160-B149-754B501CA66C}">
      <dgm:prSet/>
      <dgm:spPr/>
      <dgm:t>
        <a:bodyPr/>
        <a:lstStyle/>
        <a:p>
          <a:endParaRPr lang="en-GB"/>
        </a:p>
      </dgm:t>
    </dgm:pt>
    <dgm:pt modelId="{140B583E-D5D6-416B-87BA-C092D7ACDA1A}" type="parTrans" cxnId="{42EEA402-FB40-4160-B149-754B501CA66C}">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3"/>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3"/>
      <dgm:spPr/>
    </dgm:pt>
    <dgm:pt modelId="{38644FCB-323F-4B18-8A27-6DC9D38F10A5}" type="pres">
      <dgm:prSet presAssocID="{34D9ED83-E1B7-4943-8589-13BAE761BD83}" presName="dstNode" presStyleLbl="node1" presStyleIdx="0" presStyleCnt="3"/>
      <dgm:spPr/>
    </dgm:pt>
    <dgm:pt modelId="{1B249531-A574-4E3F-AABB-0BC0D9AE5F77}" type="pres">
      <dgm:prSet presAssocID="{DD22FE04-8E29-42D2-A3CD-CDCA89EE9830}" presName="text_1" presStyleLbl="node1" presStyleIdx="0" presStyleCnt="3">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3"/>
      <dgm:spPr/>
    </dgm:pt>
    <dgm:pt modelId="{1C541381-2ABF-4AB1-B3E5-34233C076C41}" type="pres">
      <dgm:prSet presAssocID="{C4BC03CB-39AA-4C6D-AA16-8C722D3B03B3}" presName="text_2" presStyleLbl="node1" presStyleIdx="1" presStyleCnt="3">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3"/>
      <dgm:spPr/>
    </dgm:pt>
    <dgm:pt modelId="{70CEBDB0-6C2F-4F2F-BD90-E9E52D5B87C6}" type="pres">
      <dgm:prSet presAssocID="{20CE9004-0EA9-4F93-85F2-50145A94B6A4}" presName="text_3" presStyleLbl="node1" presStyleIdx="2" presStyleCnt="3">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3"/>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Erste</a:t>
          </a:r>
          <a:r>
            <a:rPr lang="en-GB" dirty="0"/>
            <a:t> </a:t>
          </a:r>
          <a:r>
            <a:rPr lang="en-GB" dirty="0" err="1"/>
            <a:t>Konzepte</a:t>
          </a:r>
          <a:r>
            <a:rPr lang="en-GB" dirty="0"/>
            <a:t> </a:t>
          </a:r>
          <a:r>
            <a:rPr lang="en-GB" dirty="0" err="1"/>
            <a:t>vor</a:t>
          </a:r>
          <a:r>
            <a:rPr lang="en-GB" dirty="0"/>
            <a:t> 5000 </a:t>
          </a:r>
          <a:r>
            <a:rPr lang="en-GB" dirty="0" err="1"/>
            <a:t>Jahren</a:t>
          </a:r>
          <a:r>
            <a:rPr lang="en-GB" dirty="0"/>
            <a:t> in China</a:t>
          </a:r>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a:t>Aristoteles: </a:t>
          </a:r>
          <a:r>
            <a:rPr lang="en-GB" dirty="0" err="1"/>
            <a:t>Herz</a:t>
          </a:r>
          <a:r>
            <a:rPr lang="en-GB" dirty="0"/>
            <a:t> </a:t>
          </a:r>
          <a:r>
            <a:rPr lang="en-GB" dirty="0" err="1"/>
            <a:t>ist</a:t>
          </a:r>
          <a:r>
            <a:rPr lang="en-GB" dirty="0"/>
            <a:t> </a:t>
          </a:r>
          <a:r>
            <a:rPr lang="en-GB" dirty="0" err="1"/>
            <a:t>Zentrum</a:t>
          </a:r>
          <a:r>
            <a:rPr lang="en-GB" dirty="0"/>
            <a:t> von BKL und </a:t>
          </a:r>
          <a:r>
            <a:rPr lang="en-GB" dirty="0" err="1"/>
            <a:t>Atemsystem</a:t>
          </a:r>
          <a:endParaRPr lang="en-GB" dirty="0"/>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r>
            <a:rPr lang="en-GB" dirty="0" err="1"/>
            <a:t>Praxogoras</a:t>
          </a:r>
          <a:r>
            <a:rPr lang="en-GB" dirty="0"/>
            <a:t>: </a:t>
          </a:r>
          <a:r>
            <a:rPr lang="en-GB" dirty="0" err="1"/>
            <a:t>Zwei</a:t>
          </a:r>
          <a:r>
            <a:rPr lang="en-GB" dirty="0"/>
            <a:t> </a:t>
          </a:r>
          <a:r>
            <a:rPr lang="en-GB" dirty="0" err="1"/>
            <a:t>Sorten</a:t>
          </a:r>
          <a:r>
            <a:rPr lang="en-GB" dirty="0"/>
            <a:t> </a:t>
          </a:r>
          <a:r>
            <a:rPr lang="en-GB" dirty="0" err="1"/>
            <a:t>Blutgefäße</a:t>
          </a:r>
          <a:r>
            <a:rPr lang="en-GB" dirty="0"/>
            <a:t> </a:t>
          </a:r>
          <a:r>
            <a:rPr lang="en-GB" dirty="0" err="1"/>
            <a:t>mit</a:t>
          </a:r>
          <a:r>
            <a:rPr lang="en-GB" dirty="0"/>
            <a:t> </a:t>
          </a:r>
          <a:r>
            <a:rPr lang="en-GB" dirty="0" err="1"/>
            <a:t>unterschiedlicher</a:t>
          </a:r>
          <a:r>
            <a:rPr lang="en-GB" dirty="0"/>
            <a:t> </a:t>
          </a:r>
          <a:r>
            <a:rPr lang="en-GB" dirty="0" err="1"/>
            <a:t>Wanddicke</a:t>
          </a:r>
          <a:endParaRPr lang="en-GB" dirty="0"/>
        </a:p>
      </dgm:t>
    </dgm:pt>
    <dgm:pt modelId="{7B9C0DE6-434C-43DC-AF53-32291C3BEF64}" type="sibTrans" cxnId="{42EEA402-FB40-4160-B149-754B501CA66C}">
      <dgm:prSet/>
      <dgm:spPr/>
      <dgm:t>
        <a:bodyPr/>
        <a:lstStyle/>
        <a:p>
          <a:endParaRPr lang="en-GB"/>
        </a:p>
      </dgm:t>
    </dgm:pt>
    <dgm:pt modelId="{140B583E-D5D6-416B-87BA-C092D7ACDA1A}" type="parTrans" cxnId="{42EEA402-FB40-4160-B149-754B501CA66C}">
      <dgm:prSet/>
      <dgm:spPr/>
      <dgm:t>
        <a:bodyPr/>
        <a:lstStyle/>
        <a:p>
          <a:endParaRPr lang="en-GB"/>
        </a:p>
      </dgm:t>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3"/>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3"/>
      <dgm:spPr/>
    </dgm:pt>
    <dgm:pt modelId="{38644FCB-323F-4B18-8A27-6DC9D38F10A5}" type="pres">
      <dgm:prSet presAssocID="{34D9ED83-E1B7-4943-8589-13BAE761BD83}" presName="dstNode" presStyleLbl="node1" presStyleIdx="0" presStyleCnt="3"/>
      <dgm:spPr/>
    </dgm:pt>
    <dgm:pt modelId="{1B249531-A574-4E3F-AABB-0BC0D9AE5F77}" type="pres">
      <dgm:prSet presAssocID="{DD22FE04-8E29-42D2-A3CD-CDCA89EE9830}" presName="text_1" presStyleLbl="node1" presStyleIdx="0" presStyleCnt="3">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3"/>
      <dgm:spPr/>
    </dgm:pt>
    <dgm:pt modelId="{1C541381-2ABF-4AB1-B3E5-34233C076C41}" type="pres">
      <dgm:prSet presAssocID="{C4BC03CB-39AA-4C6D-AA16-8C722D3B03B3}" presName="text_2" presStyleLbl="node1" presStyleIdx="1" presStyleCnt="3">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3"/>
      <dgm:spPr/>
    </dgm:pt>
    <dgm:pt modelId="{70CEBDB0-6C2F-4F2F-BD90-E9E52D5B87C6}" type="pres">
      <dgm:prSet presAssocID="{20CE9004-0EA9-4F93-85F2-50145A94B6A4}" presName="text_3" presStyleLbl="node1" presStyleIdx="2" presStyleCnt="3">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3"/>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6DBA361F-51C4-4AC2-8A4A-CF8618380ECD}" type="presOf" srcId="{20CE9004-0EA9-4F93-85F2-50145A94B6A4}" destId="{70CEBDB0-6C2F-4F2F-BD90-E9E52D5B87C6}"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D9ED83-E1B7-4943-8589-13BAE761BD8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DD22FE04-8E29-42D2-A3CD-CDCA89EE9830}">
      <dgm:prSet phldrT="[Text]"/>
      <dgm:spPr/>
      <dgm:t>
        <a:bodyPr/>
        <a:lstStyle/>
        <a:p>
          <a:r>
            <a:rPr lang="en-GB" dirty="0" err="1"/>
            <a:t>Rückblick</a:t>
          </a:r>
          <a:r>
            <a:rPr lang="en-GB" dirty="0"/>
            <a:t> 1. Semester</a:t>
          </a:r>
        </a:p>
      </dgm:t>
    </dgm:pt>
    <dgm:pt modelId="{F2DEB430-7B58-4F4F-8BA7-AFDEDB3D8190}" type="parTrans" cxnId="{BF53285E-03D3-4772-B2F2-47059A12F3D6}">
      <dgm:prSet/>
      <dgm:spPr/>
      <dgm:t>
        <a:bodyPr/>
        <a:lstStyle/>
        <a:p>
          <a:endParaRPr lang="en-GB"/>
        </a:p>
      </dgm:t>
    </dgm:pt>
    <dgm:pt modelId="{EA138A95-4D1F-4A9E-9D53-3750E3AAF3C2}" type="sibTrans" cxnId="{BF53285E-03D3-4772-B2F2-47059A12F3D6}">
      <dgm:prSet/>
      <dgm:spPr/>
      <dgm:t>
        <a:bodyPr/>
        <a:lstStyle/>
        <a:p>
          <a:endParaRPr lang="en-GB"/>
        </a:p>
      </dgm:t>
    </dgm:pt>
    <dgm:pt modelId="{C4BC03CB-39AA-4C6D-AA16-8C722D3B03B3}">
      <dgm:prSet phldrT="[Text]"/>
      <dgm:spPr/>
      <dgm:t>
        <a:bodyPr/>
        <a:lstStyle/>
        <a:p>
          <a:r>
            <a:rPr lang="en-GB" dirty="0" err="1"/>
            <a:t>Übersicht</a:t>
          </a:r>
          <a:r>
            <a:rPr lang="en-GB" dirty="0"/>
            <a:t> 2. Semester</a:t>
          </a:r>
        </a:p>
      </dgm:t>
    </dgm:pt>
    <dgm:pt modelId="{277AEF6F-1CD3-4807-B0AC-7612517B4416}" type="parTrans" cxnId="{A3950CBC-3B0E-42D1-AC89-C9B5F325F1EE}">
      <dgm:prSet/>
      <dgm:spPr/>
      <dgm:t>
        <a:bodyPr/>
        <a:lstStyle/>
        <a:p>
          <a:endParaRPr lang="en-GB"/>
        </a:p>
      </dgm:t>
    </dgm:pt>
    <dgm:pt modelId="{B433D5E8-13B7-4D94-B603-174FCBF7BAEA}" type="sibTrans" cxnId="{A3950CBC-3B0E-42D1-AC89-C9B5F325F1EE}">
      <dgm:prSet/>
      <dgm:spPr/>
      <dgm:t>
        <a:bodyPr/>
        <a:lstStyle/>
        <a:p>
          <a:endParaRPr lang="en-GB"/>
        </a:p>
      </dgm:t>
    </dgm:pt>
    <dgm:pt modelId="{20CE9004-0EA9-4F93-85F2-50145A94B6A4}">
      <dgm:prSet phldrT="[Text]"/>
      <dgm:spPr/>
      <dgm:t>
        <a:bodyPr/>
        <a:lstStyle/>
        <a:p>
          <a:r>
            <a:rPr lang="en-GB" dirty="0" err="1"/>
            <a:t>Entdeckung</a:t>
          </a:r>
          <a:r>
            <a:rPr lang="en-GB" dirty="0"/>
            <a:t> des </a:t>
          </a:r>
          <a:r>
            <a:rPr lang="en-GB" dirty="0" err="1"/>
            <a:t>Blutkreislaufs</a:t>
          </a:r>
          <a:endParaRPr lang="en-GB" dirty="0"/>
        </a:p>
      </dgm:t>
    </dgm:pt>
    <dgm:pt modelId="{140B583E-D5D6-416B-87BA-C092D7ACDA1A}" type="parTrans" cxnId="{42EEA402-FB40-4160-B149-754B501CA66C}">
      <dgm:prSet/>
      <dgm:spPr/>
      <dgm:t>
        <a:bodyPr/>
        <a:lstStyle/>
        <a:p>
          <a:endParaRPr lang="en-GB"/>
        </a:p>
      </dgm:t>
    </dgm:pt>
    <dgm:pt modelId="{7B9C0DE6-434C-43DC-AF53-32291C3BEF64}" type="sibTrans" cxnId="{42EEA402-FB40-4160-B149-754B501CA66C}">
      <dgm:prSet/>
      <dgm:spPr/>
      <dgm:t>
        <a:bodyPr/>
        <a:lstStyle/>
        <a:p>
          <a:endParaRPr lang="en-GB"/>
        </a:p>
      </dgm:t>
    </dgm:pt>
    <dgm:pt modelId="{36B29141-17E3-4AE7-AFA7-4F95CA735491}">
      <dgm:prSet phldrT="[Text]"/>
      <dgm:spPr/>
      <dgm:t>
        <a:bodyPr/>
        <a:lstStyle/>
        <a:p>
          <a:r>
            <a:rPr lang="en-GB" dirty="0" err="1"/>
            <a:t>Erste</a:t>
          </a:r>
          <a:r>
            <a:rPr lang="en-GB" dirty="0"/>
            <a:t> </a:t>
          </a:r>
          <a:r>
            <a:rPr lang="en-GB" dirty="0" err="1"/>
            <a:t>Messungen</a:t>
          </a:r>
          <a:r>
            <a:rPr lang="en-GB" dirty="0"/>
            <a:t> des </a:t>
          </a:r>
          <a:r>
            <a:rPr lang="en-GB" dirty="0" err="1"/>
            <a:t>Blutdruckes</a:t>
          </a:r>
          <a:endParaRPr lang="en-GB" dirty="0"/>
        </a:p>
      </dgm:t>
    </dgm:pt>
    <dgm:pt modelId="{6DAF7CBE-F368-4B24-9A03-2D5D1DEE112A}" type="parTrans" cxnId="{E7C4DB82-0D4A-4E36-9D1D-151D2FD45BA8}">
      <dgm:prSet/>
      <dgm:spPr/>
      <dgm:t>
        <a:bodyPr/>
        <a:lstStyle/>
        <a:p>
          <a:endParaRPr lang="en-GB"/>
        </a:p>
      </dgm:t>
    </dgm:pt>
    <dgm:pt modelId="{2C5C57A0-34E2-4B15-8C21-2D23FBC41511}" type="sibTrans" cxnId="{E7C4DB82-0D4A-4E36-9D1D-151D2FD45BA8}">
      <dgm:prSet/>
      <dgm:spPr/>
      <dgm:t>
        <a:bodyPr/>
        <a:lstStyle/>
        <a:p>
          <a:endParaRPr lang="en-GB"/>
        </a:p>
      </dgm:t>
    </dgm:pt>
    <dgm:pt modelId="{A6539F82-A4A9-4A00-8413-52EBBB480F9A}">
      <dgm:prSet phldrT="[Text]"/>
      <dgm:spPr/>
      <dgm:t>
        <a:bodyPr/>
        <a:lstStyle/>
        <a:p>
          <a:r>
            <a:rPr lang="en-GB" dirty="0" err="1"/>
            <a:t>Dynamik</a:t>
          </a:r>
          <a:r>
            <a:rPr lang="en-GB" dirty="0"/>
            <a:t> des </a:t>
          </a:r>
          <a:r>
            <a:rPr lang="en-GB" dirty="0" err="1"/>
            <a:t>Blutdruckes</a:t>
          </a:r>
          <a:endParaRPr lang="en-GB" dirty="0"/>
        </a:p>
      </dgm:t>
    </dgm:pt>
    <dgm:pt modelId="{BAE4DF34-D26F-4865-A651-D796AA73F686}" type="parTrans" cxnId="{07E57A4B-4AAB-4B98-A577-43C11FF56849}">
      <dgm:prSet/>
      <dgm:spPr/>
      <dgm:t>
        <a:bodyPr/>
        <a:lstStyle/>
        <a:p>
          <a:endParaRPr lang="en-GB"/>
        </a:p>
      </dgm:t>
    </dgm:pt>
    <dgm:pt modelId="{BA0147EF-70DF-40D0-BCCD-C4C3A2A63517}" type="sibTrans" cxnId="{07E57A4B-4AAB-4B98-A577-43C11FF56849}">
      <dgm:prSet/>
      <dgm:spPr/>
      <dgm:t>
        <a:bodyPr/>
        <a:lstStyle/>
        <a:p>
          <a:endParaRPr lang="en-GB"/>
        </a:p>
      </dgm:t>
    </dgm:pt>
    <dgm:pt modelId="{2805FD64-E7A1-49FE-9F52-C7BF6779D43C}">
      <dgm:prSet phldrT="[Text]"/>
      <dgm:spPr/>
      <dgm:t>
        <a:bodyPr/>
        <a:lstStyle/>
        <a:p>
          <a:r>
            <a:rPr lang="en-GB" dirty="0" err="1"/>
            <a:t>Blutdruckverlauf</a:t>
          </a:r>
          <a:r>
            <a:rPr lang="en-GB" dirty="0"/>
            <a:t> (</a:t>
          </a:r>
          <a:r>
            <a:rPr lang="en-GB" dirty="0" err="1"/>
            <a:t>Wiederholung</a:t>
          </a:r>
          <a:r>
            <a:rPr lang="en-GB" dirty="0"/>
            <a:t>)</a:t>
          </a:r>
        </a:p>
      </dgm:t>
    </dgm:pt>
    <dgm:pt modelId="{DB09CCCB-65CD-4293-A346-37745ACA39D5}" type="parTrans" cxnId="{2B833529-81A1-4F68-AD95-BA1BC895EFC6}">
      <dgm:prSet/>
      <dgm:spPr/>
      <dgm:t>
        <a:bodyPr/>
        <a:lstStyle/>
        <a:p>
          <a:endParaRPr lang="en-GB"/>
        </a:p>
      </dgm:t>
    </dgm:pt>
    <dgm:pt modelId="{3148D3E2-6DB7-4FC4-BB03-B501AAF99FE3}" type="sibTrans" cxnId="{2B833529-81A1-4F68-AD95-BA1BC895EFC6}">
      <dgm:prSet/>
      <dgm:spPr/>
      <dgm:t>
        <a:bodyPr/>
        <a:lstStyle/>
        <a:p>
          <a:endParaRPr lang="en-GB"/>
        </a:p>
      </dgm:t>
    </dgm:pt>
    <dgm:pt modelId="{9AE4460C-F214-4660-AF98-31B8E3EAEB11}">
      <dgm:prSet phldrT="[Text]"/>
      <dgm:spPr/>
      <dgm:t>
        <a:bodyPr/>
        <a:lstStyle/>
        <a:p>
          <a:r>
            <a:rPr lang="en-GB" dirty="0" err="1"/>
            <a:t>Katheter-Druckwandlersystem</a:t>
          </a:r>
          <a:r>
            <a:rPr lang="en-GB" dirty="0"/>
            <a:t> (</a:t>
          </a:r>
          <a:r>
            <a:rPr lang="en-GB" dirty="0" err="1"/>
            <a:t>Beginn</a:t>
          </a:r>
          <a:r>
            <a:rPr lang="en-GB" dirty="0"/>
            <a:t>)</a:t>
          </a:r>
        </a:p>
      </dgm:t>
    </dgm:pt>
    <dgm:pt modelId="{A80DAED4-99D7-41D0-A8F0-C2F28CFBEA67}" type="parTrans" cxnId="{9A900E17-A1C6-415C-9A5A-D4C438072FDB}">
      <dgm:prSet/>
      <dgm:spPr/>
    </dgm:pt>
    <dgm:pt modelId="{DE90F5DB-C6A7-41C0-8FDC-447DA3443FBE}" type="sibTrans" cxnId="{9A900E17-A1C6-415C-9A5A-D4C438072FDB}">
      <dgm:prSet/>
      <dgm:spPr/>
    </dgm:pt>
    <dgm:pt modelId="{A676786C-29B4-44C4-99AA-82885F928D4A}" type="pres">
      <dgm:prSet presAssocID="{34D9ED83-E1B7-4943-8589-13BAE761BD83}" presName="Name0" presStyleCnt="0">
        <dgm:presLayoutVars>
          <dgm:chMax val="7"/>
          <dgm:chPref val="7"/>
          <dgm:dir/>
        </dgm:presLayoutVars>
      </dgm:prSet>
      <dgm:spPr/>
    </dgm:pt>
    <dgm:pt modelId="{300C104C-56BC-4622-A136-8289C74819BD}" type="pres">
      <dgm:prSet presAssocID="{34D9ED83-E1B7-4943-8589-13BAE761BD83}" presName="Name1" presStyleCnt="0"/>
      <dgm:spPr/>
    </dgm:pt>
    <dgm:pt modelId="{24D8690E-B6DE-43F6-A1F8-D06CF2663640}" type="pres">
      <dgm:prSet presAssocID="{34D9ED83-E1B7-4943-8589-13BAE761BD83}" presName="cycle" presStyleCnt="0"/>
      <dgm:spPr/>
    </dgm:pt>
    <dgm:pt modelId="{71ADA0E0-934D-45FA-91B4-7DCA3BA6ACE0}" type="pres">
      <dgm:prSet presAssocID="{34D9ED83-E1B7-4943-8589-13BAE761BD83}" presName="srcNode" presStyleLbl="node1" presStyleIdx="0" presStyleCnt="7"/>
      <dgm:spPr/>
    </dgm:pt>
    <dgm:pt modelId="{BE18204D-F515-4C44-95E9-0E65785FB00F}" type="pres">
      <dgm:prSet presAssocID="{34D9ED83-E1B7-4943-8589-13BAE761BD83}" presName="conn" presStyleLbl="parChTrans1D2" presStyleIdx="0" presStyleCnt="1"/>
      <dgm:spPr/>
    </dgm:pt>
    <dgm:pt modelId="{E63DABE7-9962-41C6-BA61-2BA7762726CA}" type="pres">
      <dgm:prSet presAssocID="{34D9ED83-E1B7-4943-8589-13BAE761BD83}" presName="extraNode" presStyleLbl="node1" presStyleIdx="0" presStyleCnt="7"/>
      <dgm:spPr/>
    </dgm:pt>
    <dgm:pt modelId="{38644FCB-323F-4B18-8A27-6DC9D38F10A5}" type="pres">
      <dgm:prSet presAssocID="{34D9ED83-E1B7-4943-8589-13BAE761BD83}" presName="dstNode" presStyleLbl="node1" presStyleIdx="0" presStyleCnt="7"/>
      <dgm:spPr/>
    </dgm:pt>
    <dgm:pt modelId="{1B249531-A574-4E3F-AABB-0BC0D9AE5F77}" type="pres">
      <dgm:prSet presAssocID="{DD22FE04-8E29-42D2-A3CD-CDCA89EE9830}" presName="text_1" presStyleLbl="node1" presStyleIdx="0" presStyleCnt="7">
        <dgm:presLayoutVars>
          <dgm:bulletEnabled val="1"/>
        </dgm:presLayoutVars>
      </dgm:prSet>
      <dgm:spPr/>
    </dgm:pt>
    <dgm:pt modelId="{84B2C597-C2DA-4DDA-B290-1FE83714631B}" type="pres">
      <dgm:prSet presAssocID="{DD22FE04-8E29-42D2-A3CD-CDCA89EE9830}" presName="accent_1" presStyleCnt="0"/>
      <dgm:spPr/>
    </dgm:pt>
    <dgm:pt modelId="{08D83F4F-1159-4D4E-9A73-1E75C6777144}" type="pres">
      <dgm:prSet presAssocID="{DD22FE04-8E29-42D2-A3CD-CDCA89EE9830}" presName="accentRepeatNode" presStyleLbl="solidFgAcc1" presStyleIdx="0" presStyleCnt="7"/>
      <dgm:spPr/>
    </dgm:pt>
    <dgm:pt modelId="{1C541381-2ABF-4AB1-B3E5-34233C076C41}" type="pres">
      <dgm:prSet presAssocID="{C4BC03CB-39AA-4C6D-AA16-8C722D3B03B3}" presName="text_2" presStyleLbl="node1" presStyleIdx="1" presStyleCnt="7">
        <dgm:presLayoutVars>
          <dgm:bulletEnabled val="1"/>
        </dgm:presLayoutVars>
      </dgm:prSet>
      <dgm:spPr/>
    </dgm:pt>
    <dgm:pt modelId="{35AFA5E9-E88A-44D8-A827-BA3E33215CAF}" type="pres">
      <dgm:prSet presAssocID="{C4BC03CB-39AA-4C6D-AA16-8C722D3B03B3}" presName="accent_2" presStyleCnt="0"/>
      <dgm:spPr/>
    </dgm:pt>
    <dgm:pt modelId="{47E96C9C-654A-4D37-84F0-B4B9996A141B}" type="pres">
      <dgm:prSet presAssocID="{C4BC03CB-39AA-4C6D-AA16-8C722D3B03B3}" presName="accentRepeatNode" presStyleLbl="solidFgAcc1" presStyleIdx="1" presStyleCnt="7"/>
      <dgm:spPr/>
    </dgm:pt>
    <dgm:pt modelId="{70CEBDB0-6C2F-4F2F-BD90-E9E52D5B87C6}" type="pres">
      <dgm:prSet presAssocID="{20CE9004-0EA9-4F93-85F2-50145A94B6A4}" presName="text_3" presStyleLbl="node1" presStyleIdx="2" presStyleCnt="7">
        <dgm:presLayoutVars>
          <dgm:bulletEnabled val="1"/>
        </dgm:presLayoutVars>
      </dgm:prSet>
      <dgm:spPr/>
    </dgm:pt>
    <dgm:pt modelId="{763910B9-E4B2-4B1D-AC4D-32B8871B36EE}" type="pres">
      <dgm:prSet presAssocID="{20CE9004-0EA9-4F93-85F2-50145A94B6A4}" presName="accent_3" presStyleCnt="0"/>
      <dgm:spPr/>
    </dgm:pt>
    <dgm:pt modelId="{EAC0B7CD-0E97-4C12-A6AA-432646E113FD}" type="pres">
      <dgm:prSet presAssocID="{20CE9004-0EA9-4F93-85F2-50145A94B6A4}" presName="accentRepeatNode" presStyleLbl="solidFgAcc1" presStyleIdx="2" presStyleCnt="7"/>
      <dgm:spPr/>
    </dgm:pt>
    <dgm:pt modelId="{3C1DC982-5D34-475B-B044-60413D13DF51}" type="pres">
      <dgm:prSet presAssocID="{36B29141-17E3-4AE7-AFA7-4F95CA735491}" presName="text_4" presStyleLbl="node1" presStyleIdx="3" presStyleCnt="7">
        <dgm:presLayoutVars>
          <dgm:bulletEnabled val="1"/>
        </dgm:presLayoutVars>
      </dgm:prSet>
      <dgm:spPr/>
    </dgm:pt>
    <dgm:pt modelId="{FC9D8505-C408-4657-A6A5-3719800D1F34}" type="pres">
      <dgm:prSet presAssocID="{36B29141-17E3-4AE7-AFA7-4F95CA735491}" presName="accent_4" presStyleCnt="0"/>
      <dgm:spPr/>
    </dgm:pt>
    <dgm:pt modelId="{5E341AE6-E5B6-4CDB-BD58-EC3E0770D2F9}" type="pres">
      <dgm:prSet presAssocID="{36B29141-17E3-4AE7-AFA7-4F95CA735491}" presName="accentRepeatNode" presStyleLbl="solidFgAcc1" presStyleIdx="3" presStyleCnt="7"/>
      <dgm:spPr/>
    </dgm:pt>
    <dgm:pt modelId="{536ACAE9-9246-4564-9CAD-3FA6D5AE7824}" type="pres">
      <dgm:prSet presAssocID="{A6539F82-A4A9-4A00-8413-52EBBB480F9A}" presName="text_5" presStyleLbl="node1" presStyleIdx="4" presStyleCnt="7">
        <dgm:presLayoutVars>
          <dgm:bulletEnabled val="1"/>
        </dgm:presLayoutVars>
      </dgm:prSet>
      <dgm:spPr/>
    </dgm:pt>
    <dgm:pt modelId="{38DBD8EE-B271-4A71-B7E3-2D6D3E0B2278}" type="pres">
      <dgm:prSet presAssocID="{A6539F82-A4A9-4A00-8413-52EBBB480F9A}" presName="accent_5" presStyleCnt="0"/>
      <dgm:spPr/>
    </dgm:pt>
    <dgm:pt modelId="{08557206-5BA9-4D5C-9BD8-B2941F46EA9A}" type="pres">
      <dgm:prSet presAssocID="{A6539F82-A4A9-4A00-8413-52EBBB480F9A}" presName="accentRepeatNode" presStyleLbl="solidFgAcc1" presStyleIdx="4" presStyleCnt="7"/>
      <dgm:spPr/>
    </dgm:pt>
    <dgm:pt modelId="{3FA52958-5B03-47E5-BAAF-11091ECD1B66}" type="pres">
      <dgm:prSet presAssocID="{2805FD64-E7A1-49FE-9F52-C7BF6779D43C}" presName="text_6" presStyleLbl="node1" presStyleIdx="5" presStyleCnt="7">
        <dgm:presLayoutVars>
          <dgm:bulletEnabled val="1"/>
        </dgm:presLayoutVars>
      </dgm:prSet>
      <dgm:spPr/>
    </dgm:pt>
    <dgm:pt modelId="{11EF0E11-18A3-4937-8EC8-071407CAA77C}" type="pres">
      <dgm:prSet presAssocID="{2805FD64-E7A1-49FE-9F52-C7BF6779D43C}" presName="accent_6" presStyleCnt="0"/>
      <dgm:spPr/>
    </dgm:pt>
    <dgm:pt modelId="{5A641DEA-F37A-4D37-AC31-A55CB420CDC7}" type="pres">
      <dgm:prSet presAssocID="{2805FD64-E7A1-49FE-9F52-C7BF6779D43C}" presName="accentRepeatNode" presStyleLbl="solidFgAcc1" presStyleIdx="5" presStyleCnt="7"/>
      <dgm:spPr/>
    </dgm:pt>
    <dgm:pt modelId="{24CA3366-8524-40A9-B1FF-74088A718E01}" type="pres">
      <dgm:prSet presAssocID="{9AE4460C-F214-4660-AF98-31B8E3EAEB11}" presName="text_7" presStyleLbl="node1" presStyleIdx="6" presStyleCnt="7">
        <dgm:presLayoutVars>
          <dgm:bulletEnabled val="1"/>
        </dgm:presLayoutVars>
      </dgm:prSet>
      <dgm:spPr/>
    </dgm:pt>
    <dgm:pt modelId="{4529C4CB-D8CA-4490-B057-EF096705B169}" type="pres">
      <dgm:prSet presAssocID="{9AE4460C-F214-4660-AF98-31B8E3EAEB11}" presName="accent_7" presStyleCnt="0"/>
      <dgm:spPr/>
    </dgm:pt>
    <dgm:pt modelId="{763A5D97-F3F9-48F9-A9C1-293C65A2D74A}" type="pres">
      <dgm:prSet presAssocID="{9AE4460C-F214-4660-AF98-31B8E3EAEB11}" presName="accentRepeatNode" presStyleLbl="solidFgAcc1" presStyleIdx="6" presStyleCnt="7"/>
      <dgm:spPr/>
    </dgm:pt>
  </dgm:ptLst>
  <dgm:cxnLst>
    <dgm:cxn modelId="{42EEA402-FB40-4160-B149-754B501CA66C}" srcId="{34D9ED83-E1B7-4943-8589-13BAE761BD83}" destId="{20CE9004-0EA9-4F93-85F2-50145A94B6A4}" srcOrd="2" destOrd="0" parTransId="{140B583E-D5D6-416B-87BA-C092D7ACDA1A}" sibTransId="{7B9C0DE6-434C-43DC-AF53-32291C3BEF64}"/>
    <dgm:cxn modelId="{13E3BA09-C5A7-4D56-974B-9006BB730A86}" type="presOf" srcId="{DD22FE04-8E29-42D2-A3CD-CDCA89EE9830}" destId="{1B249531-A574-4E3F-AABB-0BC0D9AE5F77}" srcOrd="0" destOrd="0" presId="urn:microsoft.com/office/officeart/2008/layout/VerticalCurvedList"/>
    <dgm:cxn modelId="{F0880F10-C176-43C1-8196-F6E3B559AE12}" type="presOf" srcId="{A6539F82-A4A9-4A00-8413-52EBBB480F9A}" destId="{536ACAE9-9246-4564-9CAD-3FA6D5AE7824}" srcOrd="0" destOrd="0" presId="urn:microsoft.com/office/officeart/2008/layout/VerticalCurvedList"/>
    <dgm:cxn modelId="{9A900E17-A1C6-415C-9A5A-D4C438072FDB}" srcId="{34D9ED83-E1B7-4943-8589-13BAE761BD83}" destId="{9AE4460C-F214-4660-AF98-31B8E3EAEB11}" srcOrd="6" destOrd="0" parTransId="{A80DAED4-99D7-41D0-A8F0-C2F28CFBEA67}" sibTransId="{DE90F5DB-C6A7-41C0-8FDC-447DA3443FBE}"/>
    <dgm:cxn modelId="{6DBA361F-51C4-4AC2-8A4A-CF8618380ECD}" type="presOf" srcId="{20CE9004-0EA9-4F93-85F2-50145A94B6A4}" destId="{70CEBDB0-6C2F-4F2F-BD90-E9E52D5B87C6}" srcOrd="0" destOrd="0" presId="urn:microsoft.com/office/officeart/2008/layout/VerticalCurvedList"/>
    <dgm:cxn modelId="{9E3BBD20-2B30-4EE3-9807-60354FE4438C}" type="presOf" srcId="{36B29141-17E3-4AE7-AFA7-4F95CA735491}" destId="{3C1DC982-5D34-475B-B044-60413D13DF51}" srcOrd="0" destOrd="0" presId="urn:microsoft.com/office/officeart/2008/layout/VerticalCurvedList"/>
    <dgm:cxn modelId="{2B833529-81A1-4F68-AD95-BA1BC895EFC6}" srcId="{34D9ED83-E1B7-4943-8589-13BAE761BD83}" destId="{2805FD64-E7A1-49FE-9F52-C7BF6779D43C}" srcOrd="5" destOrd="0" parTransId="{DB09CCCB-65CD-4293-A346-37745ACA39D5}" sibTransId="{3148D3E2-6DB7-4FC4-BB03-B501AAF99FE3}"/>
    <dgm:cxn modelId="{11A0802C-85C1-4405-A4B3-64A3E0D64E68}" type="presOf" srcId="{9AE4460C-F214-4660-AF98-31B8E3EAEB11}" destId="{24CA3366-8524-40A9-B1FF-74088A718E01}" srcOrd="0" destOrd="0" presId="urn:microsoft.com/office/officeart/2008/layout/VerticalCurvedList"/>
    <dgm:cxn modelId="{BCCEB733-25A3-499B-9FE6-6E92F8847D9D}" type="presOf" srcId="{EA138A95-4D1F-4A9E-9D53-3750E3AAF3C2}" destId="{BE18204D-F515-4C44-95E9-0E65785FB00F}" srcOrd="0" destOrd="0" presId="urn:microsoft.com/office/officeart/2008/layout/VerticalCurvedList"/>
    <dgm:cxn modelId="{BF53285E-03D3-4772-B2F2-47059A12F3D6}" srcId="{34D9ED83-E1B7-4943-8589-13BAE761BD83}" destId="{DD22FE04-8E29-42D2-A3CD-CDCA89EE9830}" srcOrd="0" destOrd="0" parTransId="{F2DEB430-7B58-4F4F-8BA7-AFDEDB3D8190}" sibTransId="{EA138A95-4D1F-4A9E-9D53-3750E3AAF3C2}"/>
    <dgm:cxn modelId="{07E57A4B-4AAB-4B98-A577-43C11FF56849}" srcId="{34D9ED83-E1B7-4943-8589-13BAE761BD83}" destId="{A6539F82-A4A9-4A00-8413-52EBBB480F9A}" srcOrd="4" destOrd="0" parTransId="{BAE4DF34-D26F-4865-A651-D796AA73F686}" sibTransId="{BA0147EF-70DF-40D0-BCCD-C4C3A2A63517}"/>
    <dgm:cxn modelId="{E7C4DB82-0D4A-4E36-9D1D-151D2FD45BA8}" srcId="{34D9ED83-E1B7-4943-8589-13BAE761BD83}" destId="{36B29141-17E3-4AE7-AFA7-4F95CA735491}" srcOrd="3" destOrd="0" parTransId="{6DAF7CBE-F368-4B24-9A03-2D5D1DEE112A}" sibTransId="{2C5C57A0-34E2-4B15-8C21-2D23FBC41511}"/>
    <dgm:cxn modelId="{A1F26B92-2AD3-48DA-8304-3AD606DAA76F}" type="presOf" srcId="{C4BC03CB-39AA-4C6D-AA16-8C722D3B03B3}" destId="{1C541381-2ABF-4AB1-B3E5-34233C076C41}" srcOrd="0" destOrd="0" presId="urn:microsoft.com/office/officeart/2008/layout/VerticalCurvedList"/>
    <dgm:cxn modelId="{AB8050B3-EC0C-485B-BD71-2A338B6309E8}" type="presOf" srcId="{34D9ED83-E1B7-4943-8589-13BAE761BD83}" destId="{A676786C-29B4-44C4-99AA-82885F928D4A}" srcOrd="0" destOrd="0" presId="urn:microsoft.com/office/officeart/2008/layout/VerticalCurvedList"/>
    <dgm:cxn modelId="{A3950CBC-3B0E-42D1-AC89-C9B5F325F1EE}" srcId="{34D9ED83-E1B7-4943-8589-13BAE761BD83}" destId="{C4BC03CB-39AA-4C6D-AA16-8C722D3B03B3}" srcOrd="1" destOrd="0" parTransId="{277AEF6F-1CD3-4807-B0AC-7612517B4416}" sibTransId="{B433D5E8-13B7-4D94-B603-174FCBF7BAEA}"/>
    <dgm:cxn modelId="{91728AE1-EE5D-4DFB-A599-0CD158B896D7}" type="presOf" srcId="{2805FD64-E7A1-49FE-9F52-C7BF6779D43C}" destId="{3FA52958-5B03-47E5-BAAF-11091ECD1B66}" srcOrd="0" destOrd="0" presId="urn:microsoft.com/office/officeart/2008/layout/VerticalCurvedList"/>
    <dgm:cxn modelId="{05C48F40-51E0-49BD-9E42-F3123223E008}" type="presParOf" srcId="{A676786C-29B4-44C4-99AA-82885F928D4A}" destId="{300C104C-56BC-4622-A136-8289C74819BD}" srcOrd="0" destOrd="0" presId="urn:microsoft.com/office/officeart/2008/layout/VerticalCurvedList"/>
    <dgm:cxn modelId="{F0D92BCD-5411-43C0-8E47-416B874F1AB8}" type="presParOf" srcId="{300C104C-56BC-4622-A136-8289C74819BD}" destId="{24D8690E-B6DE-43F6-A1F8-D06CF2663640}" srcOrd="0" destOrd="0" presId="urn:microsoft.com/office/officeart/2008/layout/VerticalCurvedList"/>
    <dgm:cxn modelId="{370422C4-9820-439C-981F-F8B91E2C02D4}" type="presParOf" srcId="{24D8690E-B6DE-43F6-A1F8-D06CF2663640}" destId="{71ADA0E0-934D-45FA-91B4-7DCA3BA6ACE0}" srcOrd="0" destOrd="0" presId="urn:microsoft.com/office/officeart/2008/layout/VerticalCurvedList"/>
    <dgm:cxn modelId="{5CC523F2-1DBB-495C-B477-5D7EB15E494E}" type="presParOf" srcId="{24D8690E-B6DE-43F6-A1F8-D06CF2663640}" destId="{BE18204D-F515-4C44-95E9-0E65785FB00F}" srcOrd="1" destOrd="0" presId="urn:microsoft.com/office/officeart/2008/layout/VerticalCurvedList"/>
    <dgm:cxn modelId="{AA6E0E31-DBF1-4DF3-B8F1-113CDC65F911}" type="presParOf" srcId="{24D8690E-B6DE-43F6-A1F8-D06CF2663640}" destId="{E63DABE7-9962-41C6-BA61-2BA7762726CA}" srcOrd="2" destOrd="0" presId="urn:microsoft.com/office/officeart/2008/layout/VerticalCurvedList"/>
    <dgm:cxn modelId="{57A0E198-8F69-49BF-8598-FC30D25923A7}" type="presParOf" srcId="{24D8690E-B6DE-43F6-A1F8-D06CF2663640}" destId="{38644FCB-323F-4B18-8A27-6DC9D38F10A5}" srcOrd="3" destOrd="0" presId="urn:microsoft.com/office/officeart/2008/layout/VerticalCurvedList"/>
    <dgm:cxn modelId="{4B3073FD-4C76-4199-958E-3880B6B28B71}" type="presParOf" srcId="{300C104C-56BC-4622-A136-8289C74819BD}" destId="{1B249531-A574-4E3F-AABB-0BC0D9AE5F77}" srcOrd="1" destOrd="0" presId="urn:microsoft.com/office/officeart/2008/layout/VerticalCurvedList"/>
    <dgm:cxn modelId="{6696B4F6-531B-4980-A18F-D1D9655AE072}" type="presParOf" srcId="{300C104C-56BC-4622-A136-8289C74819BD}" destId="{84B2C597-C2DA-4DDA-B290-1FE83714631B}" srcOrd="2" destOrd="0" presId="urn:microsoft.com/office/officeart/2008/layout/VerticalCurvedList"/>
    <dgm:cxn modelId="{25F2C4B8-38A7-42D9-8D0A-350E3FB84F47}" type="presParOf" srcId="{84B2C597-C2DA-4DDA-B290-1FE83714631B}" destId="{08D83F4F-1159-4D4E-9A73-1E75C6777144}" srcOrd="0" destOrd="0" presId="urn:microsoft.com/office/officeart/2008/layout/VerticalCurvedList"/>
    <dgm:cxn modelId="{6940FAA2-6248-44C2-829A-E5F31C39DB98}" type="presParOf" srcId="{300C104C-56BC-4622-A136-8289C74819BD}" destId="{1C541381-2ABF-4AB1-B3E5-34233C076C41}" srcOrd="3" destOrd="0" presId="urn:microsoft.com/office/officeart/2008/layout/VerticalCurvedList"/>
    <dgm:cxn modelId="{D57C4004-40DC-4F89-ADD2-EC1100005E12}" type="presParOf" srcId="{300C104C-56BC-4622-A136-8289C74819BD}" destId="{35AFA5E9-E88A-44D8-A827-BA3E33215CAF}" srcOrd="4" destOrd="0" presId="urn:microsoft.com/office/officeart/2008/layout/VerticalCurvedList"/>
    <dgm:cxn modelId="{6B76682C-60E9-4F92-AC75-518C32C29C70}" type="presParOf" srcId="{35AFA5E9-E88A-44D8-A827-BA3E33215CAF}" destId="{47E96C9C-654A-4D37-84F0-B4B9996A141B}" srcOrd="0" destOrd="0" presId="urn:microsoft.com/office/officeart/2008/layout/VerticalCurvedList"/>
    <dgm:cxn modelId="{65912556-DBA2-40B0-B13E-519A28EC9906}" type="presParOf" srcId="{300C104C-56BC-4622-A136-8289C74819BD}" destId="{70CEBDB0-6C2F-4F2F-BD90-E9E52D5B87C6}" srcOrd="5" destOrd="0" presId="urn:microsoft.com/office/officeart/2008/layout/VerticalCurvedList"/>
    <dgm:cxn modelId="{DC5D3908-EC1A-4A66-AAD5-0AFF544F0111}" type="presParOf" srcId="{300C104C-56BC-4622-A136-8289C74819BD}" destId="{763910B9-E4B2-4B1D-AC4D-32B8871B36EE}" srcOrd="6" destOrd="0" presId="urn:microsoft.com/office/officeart/2008/layout/VerticalCurvedList"/>
    <dgm:cxn modelId="{2DAA0B09-7F7D-44C8-8EB3-F9D765684219}" type="presParOf" srcId="{763910B9-E4B2-4B1D-AC4D-32B8871B36EE}" destId="{EAC0B7CD-0E97-4C12-A6AA-432646E113FD}" srcOrd="0" destOrd="0" presId="urn:microsoft.com/office/officeart/2008/layout/VerticalCurvedList"/>
    <dgm:cxn modelId="{B24AE98A-E16E-481D-8494-9212E01D6534}" type="presParOf" srcId="{300C104C-56BC-4622-A136-8289C74819BD}" destId="{3C1DC982-5D34-475B-B044-60413D13DF51}" srcOrd="7" destOrd="0" presId="urn:microsoft.com/office/officeart/2008/layout/VerticalCurvedList"/>
    <dgm:cxn modelId="{4CCDB0D1-5469-478B-BF0C-AEA6E0679305}" type="presParOf" srcId="{300C104C-56BC-4622-A136-8289C74819BD}" destId="{FC9D8505-C408-4657-A6A5-3719800D1F34}" srcOrd="8" destOrd="0" presId="urn:microsoft.com/office/officeart/2008/layout/VerticalCurvedList"/>
    <dgm:cxn modelId="{AD330054-7DFD-4FDE-8C05-5EE7A28F114E}" type="presParOf" srcId="{FC9D8505-C408-4657-A6A5-3719800D1F34}" destId="{5E341AE6-E5B6-4CDB-BD58-EC3E0770D2F9}" srcOrd="0" destOrd="0" presId="urn:microsoft.com/office/officeart/2008/layout/VerticalCurvedList"/>
    <dgm:cxn modelId="{323BE7C2-5200-43F5-B9B0-9780AD7BB9E6}" type="presParOf" srcId="{300C104C-56BC-4622-A136-8289C74819BD}" destId="{536ACAE9-9246-4564-9CAD-3FA6D5AE7824}" srcOrd="9" destOrd="0" presId="urn:microsoft.com/office/officeart/2008/layout/VerticalCurvedList"/>
    <dgm:cxn modelId="{09EFF762-7B45-40D9-872A-170E66ABA08C}" type="presParOf" srcId="{300C104C-56BC-4622-A136-8289C74819BD}" destId="{38DBD8EE-B271-4A71-B7E3-2D6D3E0B2278}" srcOrd="10" destOrd="0" presId="urn:microsoft.com/office/officeart/2008/layout/VerticalCurvedList"/>
    <dgm:cxn modelId="{38E5FFC5-77F3-4E2A-B3C1-E20D0C125EE0}" type="presParOf" srcId="{38DBD8EE-B271-4A71-B7E3-2D6D3E0B2278}" destId="{08557206-5BA9-4D5C-9BD8-B2941F46EA9A}" srcOrd="0" destOrd="0" presId="urn:microsoft.com/office/officeart/2008/layout/VerticalCurvedList"/>
    <dgm:cxn modelId="{91640A0C-9E9D-402B-8F32-1C4F91B26531}" type="presParOf" srcId="{300C104C-56BC-4622-A136-8289C74819BD}" destId="{3FA52958-5B03-47E5-BAAF-11091ECD1B66}" srcOrd="11" destOrd="0" presId="urn:microsoft.com/office/officeart/2008/layout/VerticalCurvedList"/>
    <dgm:cxn modelId="{490B24EA-AB2D-40E7-9D1E-2C29FAE8A247}" type="presParOf" srcId="{300C104C-56BC-4622-A136-8289C74819BD}" destId="{11EF0E11-18A3-4937-8EC8-071407CAA77C}" srcOrd="12" destOrd="0" presId="urn:microsoft.com/office/officeart/2008/layout/VerticalCurvedList"/>
    <dgm:cxn modelId="{E6A2C7C0-0C37-45F1-AEBB-947AF6F7D765}" type="presParOf" srcId="{11EF0E11-18A3-4937-8EC8-071407CAA77C}" destId="{5A641DEA-F37A-4D37-AC31-A55CB420CDC7}" srcOrd="0" destOrd="0" presId="urn:microsoft.com/office/officeart/2008/layout/VerticalCurvedList"/>
    <dgm:cxn modelId="{F2D01A84-42F8-45E1-90FB-E108A978843E}" type="presParOf" srcId="{300C104C-56BC-4622-A136-8289C74819BD}" destId="{24CA3366-8524-40A9-B1FF-74088A718E01}" srcOrd="13" destOrd="0" presId="urn:microsoft.com/office/officeart/2008/layout/VerticalCurvedList"/>
    <dgm:cxn modelId="{81E9A7CD-0FB4-4950-B8A6-C16914F52256}" type="presParOf" srcId="{300C104C-56BC-4622-A136-8289C74819BD}" destId="{4529C4CB-D8CA-4490-B057-EF096705B169}" srcOrd="14" destOrd="0" presId="urn:microsoft.com/office/officeart/2008/layout/VerticalCurvedList"/>
    <dgm:cxn modelId="{D09AD2E8-5FA9-4180-A3C2-09E7B0D57543}" type="presParOf" srcId="{4529C4CB-D8CA-4490-B057-EF096705B169}" destId="{763A5D97-F3F9-48F9-A9C1-293C65A2D74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4EA24C-9AA7-4AF3-833F-A991B7625961}">
      <dsp:nvSpPr>
        <dsp:cNvPr id="0" name=""/>
        <dsp:cNvSpPr/>
      </dsp:nvSpPr>
      <dsp:spPr>
        <a:xfrm>
          <a:off x="509717" y="338558"/>
          <a:ext cx="10607447" cy="67755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t>Künstliche Organe sind noch alternativlos</a:t>
          </a:r>
        </a:p>
      </dsp:txBody>
      <dsp:txXfrm>
        <a:off x="509717" y="338558"/>
        <a:ext cx="10607447" cy="677550"/>
      </dsp:txXfrm>
    </dsp:sp>
    <dsp:sp modelId="{C23D3A0C-6CD0-4AD1-8BD5-3F08550B5ED2}">
      <dsp:nvSpPr>
        <dsp:cNvPr id="0" name=""/>
        <dsp:cNvSpPr/>
      </dsp:nvSpPr>
      <dsp:spPr>
        <a:xfrm>
          <a:off x="86248" y="253864"/>
          <a:ext cx="846937" cy="84693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F2F52B-7DC5-4138-B6D0-1A9430664D65}">
      <dsp:nvSpPr>
        <dsp:cNvPr id="0" name=""/>
        <dsp:cNvSpPr/>
      </dsp:nvSpPr>
      <dsp:spPr>
        <a:xfrm>
          <a:off x="995230" y="1354558"/>
          <a:ext cx="10121934" cy="677550"/>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t>Gefäßerkrankungen (Erworbene oder angeborene Stenosen, Aneurysmen)</a:t>
          </a:r>
        </a:p>
      </dsp:txBody>
      <dsp:txXfrm>
        <a:off x="995230" y="1354558"/>
        <a:ext cx="10121934" cy="677550"/>
      </dsp:txXfrm>
    </dsp:sp>
    <dsp:sp modelId="{5B45F8DC-04DA-4C24-BFF5-558746A13431}">
      <dsp:nvSpPr>
        <dsp:cNvPr id="0" name=""/>
        <dsp:cNvSpPr/>
      </dsp:nvSpPr>
      <dsp:spPr>
        <a:xfrm>
          <a:off x="571761" y="1269864"/>
          <a:ext cx="846937" cy="846937"/>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B6C902-45CC-4B80-B5C6-CFDB5C575863}">
      <dsp:nvSpPr>
        <dsp:cNvPr id="0" name=""/>
        <dsp:cNvSpPr/>
      </dsp:nvSpPr>
      <dsp:spPr>
        <a:xfrm>
          <a:off x="1144243" y="2370558"/>
          <a:ext cx="9972921" cy="67755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t>Gefäßprothese (Anforderungen) </a:t>
          </a:r>
        </a:p>
      </dsp:txBody>
      <dsp:txXfrm>
        <a:off x="1144243" y="2370558"/>
        <a:ext cx="9972921" cy="677550"/>
      </dsp:txXfrm>
    </dsp:sp>
    <dsp:sp modelId="{47E96C9C-654A-4D37-84F0-B4B9996A141B}">
      <dsp:nvSpPr>
        <dsp:cNvPr id="0" name=""/>
        <dsp:cNvSpPr/>
      </dsp:nvSpPr>
      <dsp:spPr>
        <a:xfrm>
          <a:off x="720774" y="2285864"/>
          <a:ext cx="846937" cy="846937"/>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14EF67-9193-4F3A-BAC5-F73622A77534}">
      <dsp:nvSpPr>
        <dsp:cNvPr id="0" name=""/>
        <dsp:cNvSpPr/>
      </dsp:nvSpPr>
      <dsp:spPr>
        <a:xfrm>
          <a:off x="995230" y="3386558"/>
          <a:ext cx="10121934" cy="677550"/>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t>Stents/Stentgrafts</a:t>
          </a:r>
        </a:p>
      </dsp:txBody>
      <dsp:txXfrm>
        <a:off x="995230" y="3386558"/>
        <a:ext cx="10121934" cy="677550"/>
      </dsp:txXfrm>
    </dsp:sp>
    <dsp:sp modelId="{C0746494-ABF0-4BCD-A53A-338101A3B7DF}">
      <dsp:nvSpPr>
        <dsp:cNvPr id="0" name=""/>
        <dsp:cNvSpPr/>
      </dsp:nvSpPr>
      <dsp:spPr>
        <a:xfrm>
          <a:off x="571761" y="3301864"/>
          <a:ext cx="846937" cy="846937"/>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74F3C-FCA3-46CE-8C26-4CD318F51BAA}">
      <dsp:nvSpPr>
        <dsp:cNvPr id="0" name=""/>
        <dsp:cNvSpPr/>
      </dsp:nvSpPr>
      <dsp:spPr>
        <a:xfrm>
          <a:off x="509717" y="4402558"/>
          <a:ext cx="10607447" cy="67755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60960" rIns="60960" bIns="60960" numCol="1" spcCol="1270" anchor="ctr" anchorCtr="0">
          <a:noAutofit/>
        </a:bodyPr>
        <a:lstStyle/>
        <a:p>
          <a:pPr marL="0" lvl="0" indent="0" algn="l" defTabSz="1066800">
            <a:lnSpc>
              <a:spcPct val="90000"/>
            </a:lnSpc>
            <a:spcBef>
              <a:spcPct val="0"/>
            </a:spcBef>
            <a:spcAft>
              <a:spcPct val="35000"/>
            </a:spcAft>
            <a:buNone/>
          </a:pPr>
          <a:r>
            <a:rPr lang="de-DE" sz="2400" kern="1200" noProof="0" dirty="0"/>
            <a:t>Coils/Clips</a:t>
          </a:r>
        </a:p>
      </dsp:txBody>
      <dsp:txXfrm>
        <a:off x="509717" y="4402558"/>
        <a:ext cx="10607447" cy="677550"/>
      </dsp:txXfrm>
    </dsp:sp>
    <dsp:sp modelId="{EAC0B7CD-0E97-4C12-A6AA-432646E113FD}">
      <dsp:nvSpPr>
        <dsp:cNvPr id="0" name=""/>
        <dsp:cNvSpPr/>
      </dsp:nvSpPr>
      <dsp:spPr>
        <a:xfrm>
          <a:off x="86248" y="4317864"/>
          <a:ext cx="846937" cy="846937"/>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078982"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996086" y="774110"/>
          <a:ext cx="8086469" cy="154800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116840" rIns="116840" bIns="116840" numCol="1" spcCol="1270" anchor="ctr" anchorCtr="0">
          <a:noAutofit/>
        </a:bodyPr>
        <a:lstStyle/>
        <a:p>
          <a:pPr marL="0" lvl="0" indent="0" algn="l" defTabSz="2044700">
            <a:lnSpc>
              <a:spcPct val="90000"/>
            </a:lnSpc>
            <a:spcBef>
              <a:spcPct val="0"/>
            </a:spcBef>
            <a:spcAft>
              <a:spcPct val="35000"/>
            </a:spcAft>
            <a:buNone/>
          </a:pPr>
          <a:r>
            <a:rPr lang="en-GB" sz="4600" kern="1200" dirty="0" err="1"/>
            <a:t>Anforderungen</a:t>
          </a:r>
          <a:r>
            <a:rPr lang="en-GB" sz="4600" kern="1200" dirty="0"/>
            <a:t> an </a:t>
          </a:r>
          <a:r>
            <a:rPr lang="en-GB" sz="4600" kern="1200" dirty="0" err="1"/>
            <a:t>künstliche</a:t>
          </a:r>
          <a:r>
            <a:rPr lang="en-GB" sz="4600" kern="1200" dirty="0"/>
            <a:t> </a:t>
          </a:r>
          <a:r>
            <a:rPr lang="en-GB" sz="4600" kern="1200" dirty="0" err="1"/>
            <a:t>Herzklappen</a:t>
          </a:r>
          <a:endParaRPr lang="en-GB" sz="4600" kern="1200" dirty="0"/>
        </a:p>
      </dsp:txBody>
      <dsp:txXfrm>
        <a:off x="996086" y="774110"/>
        <a:ext cx="8086469" cy="1548004"/>
      </dsp:txXfrm>
    </dsp:sp>
    <dsp:sp modelId="{08D83F4F-1159-4D4E-9A73-1E75C6777144}">
      <dsp:nvSpPr>
        <dsp:cNvPr id="0" name=""/>
        <dsp:cNvSpPr/>
      </dsp:nvSpPr>
      <dsp:spPr>
        <a:xfrm>
          <a:off x="28583" y="580610"/>
          <a:ext cx="1935005" cy="1935005"/>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C1E588-3B4C-4679-BB5F-649BEFBE7DC4}">
      <dsp:nvSpPr>
        <dsp:cNvPr id="0" name=""/>
        <dsp:cNvSpPr/>
      </dsp:nvSpPr>
      <dsp:spPr>
        <a:xfrm>
          <a:off x="996086" y="3096551"/>
          <a:ext cx="8086469" cy="1548004"/>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116840" rIns="116840" bIns="116840" numCol="1" spcCol="1270" anchor="ctr" anchorCtr="0">
          <a:noAutofit/>
        </a:bodyPr>
        <a:lstStyle/>
        <a:p>
          <a:pPr marL="0" lvl="0" indent="0" algn="l" defTabSz="2044700">
            <a:lnSpc>
              <a:spcPct val="90000"/>
            </a:lnSpc>
            <a:spcBef>
              <a:spcPct val="0"/>
            </a:spcBef>
            <a:spcAft>
              <a:spcPct val="35000"/>
            </a:spcAft>
            <a:buNone/>
          </a:pPr>
          <a:r>
            <a:rPr lang="en-GB" sz="4600" kern="1200" dirty="0" err="1"/>
            <a:t>Künstliche</a:t>
          </a:r>
          <a:r>
            <a:rPr lang="en-GB" sz="4600" kern="1200" dirty="0"/>
            <a:t> </a:t>
          </a:r>
          <a:r>
            <a:rPr lang="en-GB" sz="4600" kern="1200" dirty="0" err="1"/>
            <a:t>Herzklappentypen</a:t>
          </a:r>
          <a:endParaRPr lang="en-GB" sz="4600" kern="1200" dirty="0"/>
        </a:p>
      </dsp:txBody>
      <dsp:txXfrm>
        <a:off x="996086" y="3096551"/>
        <a:ext cx="8086469" cy="1548004"/>
      </dsp:txXfrm>
    </dsp:sp>
    <dsp:sp modelId="{2054A3FF-F70C-4B56-886E-9AD3BA8927DF}">
      <dsp:nvSpPr>
        <dsp:cNvPr id="0" name=""/>
        <dsp:cNvSpPr/>
      </dsp:nvSpPr>
      <dsp:spPr>
        <a:xfrm>
          <a:off x="28583" y="2903050"/>
          <a:ext cx="1935005" cy="1935005"/>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434398" y="285347"/>
          <a:ext cx="10565808" cy="57047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01: Aufgabe des Blutkreislaufs (</a:t>
          </a:r>
          <a:r>
            <a:rPr lang="de-DE" sz="2500" kern="1200" noProof="0" dirty="0" err="1"/>
            <a:t>Diffusion&amp;Konvektion</a:t>
          </a:r>
          <a:r>
            <a:rPr lang="de-DE" sz="2500" kern="1200" noProof="0" dirty="0"/>
            <a:t>)</a:t>
          </a:r>
        </a:p>
      </dsp:txBody>
      <dsp:txXfrm>
        <a:off x="434398" y="285347"/>
        <a:ext cx="10565808" cy="570477"/>
      </dsp:txXfrm>
    </dsp:sp>
    <dsp:sp modelId="{08D83F4F-1159-4D4E-9A73-1E75C6777144}">
      <dsp:nvSpPr>
        <dsp:cNvPr id="0" name=""/>
        <dsp:cNvSpPr/>
      </dsp:nvSpPr>
      <dsp:spPr>
        <a:xfrm>
          <a:off x="77849" y="214037"/>
          <a:ext cx="713096" cy="71309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C8A5CC-41B0-4199-AA8F-26F4245A0080}">
      <dsp:nvSpPr>
        <dsp:cNvPr id="0" name=""/>
        <dsp:cNvSpPr/>
      </dsp:nvSpPr>
      <dsp:spPr>
        <a:xfrm>
          <a:off x="903654" y="1140954"/>
          <a:ext cx="10096552" cy="570477"/>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02: Entwicklung des Blutkreislaufs (von Insekten bis Säugetiere)</a:t>
          </a:r>
        </a:p>
      </dsp:txBody>
      <dsp:txXfrm>
        <a:off x="903654" y="1140954"/>
        <a:ext cx="10096552" cy="570477"/>
      </dsp:txXfrm>
    </dsp:sp>
    <dsp:sp modelId="{D1EFD2DC-4A80-418D-8BBF-DA2D57801C3F}">
      <dsp:nvSpPr>
        <dsp:cNvPr id="0" name=""/>
        <dsp:cNvSpPr/>
      </dsp:nvSpPr>
      <dsp:spPr>
        <a:xfrm>
          <a:off x="547106" y="1069644"/>
          <a:ext cx="713096" cy="713096"/>
        </a:xfrm>
        <a:prstGeom prst="ellipse">
          <a:avLst/>
        </a:prstGeom>
        <a:solidFill>
          <a:schemeClr val="lt1">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579C4B-D907-4435-A28C-EC01F8106233}">
      <dsp:nvSpPr>
        <dsp:cNvPr id="0" name=""/>
        <dsp:cNvSpPr/>
      </dsp:nvSpPr>
      <dsp:spPr>
        <a:xfrm>
          <a:off x="1118233" y="1996562"/>
          <a:ext cx="9881972" cy="570477"/>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03: Gasaustausch mit der Umgebung (Lunge)</a:t>
          </a:r>
        </a:p>
      </dsp:txBody>
      <dsp:txXfrm>
        <a:off x="1118233" y="1996562"/>
        <a:ext cx="9881972" cy="570477"/>
      </dsp:txXfrm>
    </dsp:sp>
    <dsp:sp modelId="{CAD69D4F-9ED4-4A4E-A745-3D77C24D3671}">
      <dsp:nvSpPr>
        <dsp:cNvPr id="0" name=""/>
        <dsp:cNvSpPr/>
      </dsp:nvSpPr>
      <dsp:spPr>
        <a:xfrm>
          <a:off x="761685" y="1925252"/>
          <a:ext cx="713096" cy="713096"/>
        </a:xfrm>
        <a:prstGeom prst="ellipse">
          <a:avLst/>
        </a:prstGeom>
        <a:solidFill>
          <a:schemeClr val="lt1">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453B4-9E06-4982-AF5A-AA99E171F3C7}">
      <dsp:nvSpPr>
        <dsp:cNvPr id="0" name=""/>
        <dsp:cNvSpPr/>
      </dsp:nvSpPr>
      <dsp:spPr>
        <a:xfrm>
          <a:off x="1118233" y="2851627"/>
          <a:ext cx="9881972" cy="570477"/>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05: Blut als Strömungsmedium – „… ein ganz besonderer Saft“</a:t>
          </a:r>
        </a:p>
      </dsp:txBody>
      <dsp:txXfrm>
        <a:off x="1118233" y="2851627"/>
        <a:ext cx="9881972" cy="570477"/>
      </dsp:txXfrm>
    </dsp:sp>
    <dsp:sp modelId="{423EB256-11DB-4A69-A8CA-DA1114201A9A}">
      <dsp:nvSpPr>
        <dsp:cNvPr id="0" name=""/>
        <dsp:cNvSpPr/>
      </dsp:nvSpPr>
      <dsp:spPr>
        <a:xfrm>
          <a:off x="761685" y="2780318"/>
          <a:ext cx="713096" cy="713096"/>
        </a:xfrm>
        <a:prstGeom prst="ellipse">
          <a:avLst/>
        </a:prstGeom>
        <a:solidFill>
          <a:schemeClr val="lt1">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9834C0-87BA-432A-BAE5-7A0FF86563B9}">
      <dsp:nvSpPr>
        <dsp:cNvPr id="0" name=""/>
        <dsp:cNvSpPr/>
      </dsp:nvSpPr>
      <dsp:spPr>
        <a:xfrm>
          <a:off x="903654" y="3707235"/>
          <a:ext cx="10096552" cy="570477"/>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06: Form und Struktur des Blutkreislaufs</a:t>
          </a:r>
        </a:p>
      </dsp:txBody>
      <dsp:txXfrm>
        <a:off x="903654" y="3707235"/>
        <a:ext cx="10096552" cy="570477"/>
      </dsp:txXfrm>
    </dsp:sp>
    <dsp:sp modelId="{699F362D-07BC-42F4-8855-7CE654DEE6BB}">
      <dsp:nvSpPr>
        <dsp:cNvPr id="0" name=""/>
        <dsp:cNvSpPr/>
      </dsp:nvSpPr>
      <dsp:spPr>
        <a:xfrm>
          <a:off x="547106" y="3635925"/>
          <a:ext cx="713096" cy="713096"/>
        </a:xfrm>
        <a:prstGeom prst="ellipse">
          <a:avLst/>
        </a:prstGeom>
        <a:solidFill>
          <a:schemeClr val="lt1">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B7E1C1-7B87-438E-B686-9F0287A0A9BE}">
      <dsp:nvSpPr>
        <dsp:cNvPr id="0" name=""/>
        <dsp:cNvSpPr/>
      </dsp:nvSpPr>
      <dsp:spPr>
        <a:xfrm>
          <a:off x="434398" y="4562842"/>
          <a:ext cx="10565808" cy="57047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3500" rIns="63500" bIns="63500" numCol="1" spcCol="1270" anchor="ctr" anchorCtr="0">
          <a:noAutofit/>
        </a:bodyPr>
        <a:lstStyle/>
        <a:p>
          <a:pPr marL="0" lvl="0" indent="0" algn="l" defTabSz="1111250">
            <a:lnSpc>
              <a:spcPct val="90000"/>
            </a:lnSpc>
            <a:spcBef>
              <a:spcPct val="0"/>
            </a:spcBef>
            <a:spcAft>
              <a:spcPct val="35000"/>
            </a:spcAft>
            <a:buNone/>
          </a:pPr>
          <a:r>
            <a:rPr lang="de-DE" sz="2500" kern="1200" noProof="0" dirty="0"/>
            <a:t>Vorlesung 07: Funktionselemente (Herz, Herzklappen, Gefäße, Gefäßaufbau) </a:t>
          </a:r>
        </a:p>
      </dsp:txBody>
      <dsp:txXfrm>
        <a:off x="434398" y="4562842"/>
        <a:ext cx="10565808" cy="570477"/>
      </dsp:txXfrm>
    </dsp:sp>
    <dsp:sp modelId="{76AF2A8A-962D-4476-85E3-77918CCEDEB5}">
      <dsp:nvSpPr>
        <dsp:cNvPr id="0" name=""/>
        <dsp:cNvSpPr/>
      </dsp:nvSpPr>
      <dsp:spPr>
        <a:xfrm>
          <a:off x="77849" y="4491533"/>
          <a:ext cx="713096" cy="71309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610504" y="416587"/>
          <a:ext cx="10389702" cy="83360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noProof="0" dirty="0"/>
            <a:t>Vorlesung 08: Blutdruckverlauf im Blutkreislauf</a:t>
          </a:r>
        </a:p>
      </dsp:txBody>
      <dsp:txXfrm>
        <a:off x="610504" y="416587"/>
        <a:ext cx="10389702" cy="833607"/>
      </dsp:txXfrm>
    </dsp:sp>
    <dsp:sp modelId="{08D83F4F-1159-4D4E-9A73-1E75C6777144}">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C8A5CC-41B0-4199-AA8F-26F4245A0080}">
      <dsp:nvSpPr>
        <dsp:cNvPr id="0" name=""/>
        <dsp:cNvSpPr/>
      </dsp:nvSpPr>
      <dsp:spPr>
        <a:xfrm>
          <a:off x="1088431" y="1667215"/>
          <a:ext cx="9911775" cy="83360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noProof="0" dirty="0"/>
            <a:t>Vorlesung 09: Gefäßprothese, Stents, </a:t>
          </a:r>
          <a:r>
            <a:rPr lang="de-DE" sz="3000" kern="1200" noProof="0" dirty="0" err="1"/>
            <a:t>Stentgrafts</a:t>
          </a:r>
          <a:endParaRPr lang="de-DE" sz="3000" kern="1200" noProof="0" dirty="0"/>
        </a:p>
      </dsp:txBody>
      <dsp:txXfrm>
        <a:off x="1088431" y="1667215"/>
        <a:ext cx="9911775" cy="833607"/>
      </dsp:txXfrm>
    </dsp:sp>
    <dsp:sp modelId="{D1EFD2DC-4A80-418D-8BBF-DA2D57801C3F}">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579C4B-D907-4435-A28C-EC01F8106233}">
      <dsp:nvSpPr>
        <dsp:cNvPr id="0" name=""/>
        <dsp:cNvSpPr/>
      </dsp:nvSpPr>
      <dsp:spPr>
        <a:xfrm>
          <a:off x="1088431" y="2917843"/>
          <a:ext cx="9911775" cy="83360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noProof="0" dirty="0"/>
            <a:t>Vorlesung 10: Künstliche Herzklappen</a:t>
          </a:r>
        </a:p>
      </dsp:txBody>
      <dsp:txXfrm>
        <a:off x="1088431" y="2917843"/>
        <a:ext cx="9911775" cy="833607"/>
      </dsp:txXfrm>
    </dsp:sp>
    <dsp:sp modelId="{CAD69D4F-9ED4-4A4E-A745-3D77C24D3671}">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A453B4-9E06-4982-AF5A-AA99E171F3C7}">
      <dsp:nvSpPr>
        <dsp:cNvPr id="0" name=""/>
        <dsp:cNvSpPr/>
      </dsp:nvSpPr>
      <dsp:spPr>
        <a:xfrm>
          <a:off x="610504" y="4168472"/>
          <a:ext cx="10389702" cy="83360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76200" rIns="76200" bIns="76200" numCol="1" spcCol="1270" anchor="ctr" anchorCtr="0">
          <a:noAutofit/>
        </a:bodyPr>
        <a:lstStyle/>
        <a:p>
          <a:pPr marL="0" lvl="0" indent="0" algn="l" defTabSz="1333500">
            <a:lnSpc>
              <a:spcPct val="90000"/>
            </a:lnSpc>
            <a:spcBef>
              <a:spcPct val="0"/>
            </a:spcBef>
            <a:spcAft>
              <a:spcPct val="35000"/>
            </a:spcAft>
            <a:buNone/>
          </a:pPr>
          <a:r>
            <a:rPr lang="de-DE" sz="3000" kern="1200" noProof="0" dirty="0"/>
            <a:t>Vorlesung 11: Künstliche Lunge, ECMO, protektive Beatmung</a:t>
          </a:r>
        </a:p>
      </dsp:txBody>
      <dsp:txXfrm>
        <a:off x="610504" y="4168472"/>
        <a:ext cx="10389702" cy="833607"/>
      </dsp:txXfrm>
    </dsp:sp>
    <dsp:sp modelId="{423EB256-11DB-4A69-A8CA-DA1114201A9A}">
      <dsp:nvSpPr>
        <dsp:cNvPr id="0" name=""/>
        <dsp:cNvSpPr/>
      </dsp:nvSpPr>
      <dsp:spPr>
        <a:xfrm>
          <a:off x="89500" y="4064271"/>
          <a:ext cx="1042009" cy="1042009"/>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752110" y="541866"/>
          <a:ext cx="6484835"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Erste</a:t>
          </a:r>
          <a:r>
            <a:rPr lang="en-GB" sz="3000" kern="1200" dirty="0"/>
            <a:t> </a:t>
          </a:r>
          <a:r>
            <a:rPr lang="en-GB" sz="3000" kern="1200" dirty="0" err="1"/>
            <a:t>Konzepte</a:t>
          </a:r>
          <a:r>
            <a:rPr lang="en-GB" sz="3000" kern="1200" dirty="0"/>
            <a:t> </a:t>
          </a:r>
          <a:r>
            <a:rPr lang="en-GB" sz="3000" kern="1200" dirty="0" err="1"/>
            <a:t>vor</a:t>
          </a:r>
          <a:r>
            <a:rPr lang="en-GB" sz="3000" kern="1200" dirty="0"/>
            <a:t> 5000 </a:t>
          </a:r>
          <a:r>
            <a:rPr lang="en-GB" sz="3000" kern="1200" dirty="0" err="1"/>
            <a:t>Jahren</a:t>
          </a:r>
          <a:r>
            <a:rPr lang="en-GB" sz="3000" kern="1200" dirty="0"/>
            <a:t> in China</a:t>
          </a:r>
        </a:p>
      </dsp:txBody>
      <dsp:txXfrm>
        <a:off x="752110" y="541866"/>
        <a:ext cx="6484835" cy="1083733"/>
      </dsp:txXfrm>
    </dsp:sp>
    <dsp:sp modelId="{08D83F4F-1159-4D4E-9A73-1E75C6777144}">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1146048" y="2167466"/>
          <a:ext cx="6090898"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Aristoteles: </a:t>
          </a:r>
          <a:r>
            <a:rPr lang="en-GB" sz="3000" kern="1200" dirty="0" err="1"/>
            <a:t>Herz</a:t>
          </a:r>
          <a:r>
            <a:rPr lang="en-GB" sz="3000" kern="1200" dirty="0"/>
            <a:t> </a:t>
          </a:r>
          <a:r>
            <a:rPr lang="en-GB" sz="3000" kern="1200" dirty="0" err="1"/>
            <a:t>ist</a:t>
          </a:r>
          <a:r>
            <a:rPr lang="en-GB" sz="3000" kern="1200" dirty="0"/>
            <a:t> </a:t>
          </a:r>
          <a:r>
            <a:rPr lang="en-GB" sz="3000" kern="1200" dirty="0" err="1"/>
            <a:t>Zentrum</a:t>
          </a:r>
          <a:r>
            <a:rPr lang="en-GB" sz="3000" kern="1200" dirty="0"/>
            <a:t> von </a:t>
          </a:r>
          <a:r>
            <a:rPr lang="en-GB" sz="3000" kern="1200" dirty="0" err="1"/>
            <a:t>Blutkreislauf</a:t>
          </a:r>
          <a:r>
            <a:rPr lang="en-GB" sz="3000" kern="1200" dirty="0"/>
            <a:t> und </a:t>
          </a:r>
          <a:r>
            <a:rPr lang="en-GB" sz="3000" kern="1200" dirty="0" err="1"/>
            <a:t>Atemsystem</a:t>
          </a:r>
          <a:endParaRPr lang="en-GB" sz="3000" kern="1200" dirty="0"/>
        </a:p>
      </dsp:txBody>
      <dsp:txXfrm>
        <a:off x="1146048" y="2167466"/>
        <a:ext cx="6090898" cy="1083733"/>
      </dsp:txXfrm>
    </dsp:sp>
    <dsp:sp modelId="{47E96C9C-654A-4D37-84F0-B4B9996A141B}">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752110" y="3793066"/>
          <a:ext cx="6484835"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err="1"/>
            <a:t>Praxogoras</a:t>
          </a:r>
          <a:r>
            <a:rPr lang="en-GB" sz="3000" kern="1200" dirty="0"/>
            <a:t>: </a:t>
          </a:r>
          <a:r>
            <a:rPr lang="en-GB" sz="3000" kern="1200" dirty="0" err="1"/>
            <a:t>Zwei</a:t>
          </a:r>
          <a:r>
            <a:rPr lang="en-GB" sz="3000" kern="1200" dirty="0"/>
            <a:t> </a:t>
          </a:r>
          <a:r>
            <a:rPr lang="en-GB" sz="3000" kern="1200" dirty="0" err="1"/>
            <a:t>Sorten</a:t>
          </a:r>
          <a:r>
            <a:rPr lang="en-GB" sz="3000" kern="1200" dirty="0"/>
            <a:t> </a:t>
          </a:r>
          <a:r>
            <a:rPr lang="en-GB" sz="3000" kern="1200" dirty="0" err="1"/>
            <a:t>Blutgefäße</a:t>
          </a:r>
          <a:r>
            <a:rPr lang="en-GB" sz="3000" kern="1200" dirty="0"/>
            <a:t> </a:t>
          </a:r>
          <a:r>
            <a:rPr lang="en-GB" sz="3000" kern="1200" dirty="0" err="1"/>
            <a:t>mit</a:t>
          </a:r>
          <a:r>
            <a:rPr lang="en-GB" sz="3000" kern="1200" dirty="0"/>
            <a:t> </a:t>
          </a:r>
          <a:r>
            <a:rPr lang="en-GB" sz="3000" kern="1200" dirty="0" err="1"/>
            <a:t>unterschiedlicher</a:t>
          </a:r>
          <a:r>
            <a:rPr lang="en-GB" sz="3000" kern="1200" dirty="0"/>
            <a:t> </a:t>
          </a:r>
          <a:r>
            <a:rPr lang="en-GB" sz="3000" kern="1200" dirty="0" err="1"/>
            <a:t>Wanddicke</a:t>
          </a:r>
          <a:endParaRPr lang="en-GB" sz="3000" kern="1200" dirty="0"/>
        </a:p>
      </dsp:txBody>
      <dsp:txXfrm>
        <a:off x="752110" y="3793066"/>
        <a:ext cx="6484835" cy="1083733"/>
      </dsp:txXfrm>
    </dsp:sp>
    <dsp:sp modelId="{EAC0B7CD-0E97-4C12-A6AA-432646E113FD}">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752110" y="541866"/>
          <a:ext cx="5034380" cy="10837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err="1"/>
            <a:t>Erste</a:t>
          </a:r>
          <a:r>
            <a:rPr lang="en-GB" sz="2300" kern="1200" dirty="0"/>
            <a:t> </a:t>
          </a:r>
          <a:r>
            <a:rPr lang="en-GB" sz="2300" kern="1200" dirty="0" err="1"/>
            <a:t>Konzepte</a:t>
          </a:r>
          <a:r>
            <a:rPr lang="en-GB" sz="2300" kern="1200" dirty="0"/>
            <a:t> </a:t>
          </a:r>
          <a:r>
            <a:rPr lang="en-GB" sz="2300" kern="1200" dirty="0" err="1"/>
            <a:t>vor</a:t>
          </a:r>
          <a:r>
            <a:rPr lang="en-GB" sz="2300" kern="1200" dirty="0"/>
            <a:t> 5000 </a:t>
          </a:r>
          <a:r>
            <a:rPr lang="en-GB" sz="2300" kern="1200" dirty="0" err="1"/>
            <a:t>Jahren</a:t>
          </a:r>
          <a:r>
            <a:rPr lang="en-GB" sz="2300" kern="1200" dirty="0"/>
            <a:t> in China</a:t>
          </a:r>
        </a:p>
      </dsp:txBody>
      <dsp:txXfrm>
        <a:off x="752110" y="541866"/>
        <a:ext cx="5034380" cy="1083733"/>
      </dsp:txXfrm>
    </dsp:sp>
    <dsp:sp modelId="{08D83F4F-1159-4D4E-9A73-1E75C6777144}">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1146048" y="2167466"/>
          <a:ext cx="4640443" cy="108373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a:t>Aristoteles: </a:t>
          </a:r>
          <a:r>
            <a:rPr lang="en-GB" sz="2300" kern="1200" dirty="0" err="1"/>
            <a:t>Herz</a:t>
          </a:r>
          <a:r>
            <a:rPr lang="en-GB" sz="2300" kern="1200" dirty="0"/>
            <a:t> </a:t>
          </a:r>
          <a:r>
            <a:rPr lang="en-GB" sz="2300" kern="1200" dirty="0" err="1"/>
            <a:t>ist</a:t>
          </a:r>
          <a:r>
            <a:rPr lang="en-GB" sz="2300" kern="1200" dirty="0"/>
            <a:t> </a:t>
          </a:r>
          <a:r>
            <a:rPr lang="en-GB" sz="2300" kern="1200" dirty="0" err="1"/>
            <a:t>Zentrum</a:t>
          </a:r>
          <a:r>
            <a:rPr lang="en-GB" sz="2300" kern="1200" dirty="0"/>
            <a:t> von BKL und </a:t>
          </a:r>
          <a:r>
            <a:rPr lang="en-GB" sz="2300" kern="1200" dirty="0" err="1"/>
            <a:t>Atemsystem</a:t>
          </a:r>
          <a:endParaRPr lang="en-GB" sz="2300" kern="1200" dirty="0"/>
        </a:p>
      </dsp:txBody>
      <dsp:txXfrm>
        <a:off x="1146048" y="2167466"/>
        <a:ext cx="4640443" cy="1083733"/>
      </dsp:txXfrm>
    </dsp:sp>
    <dsp:sp modelId="{47E96C9C-654A-4D37-84F0-B4B9996A141B}">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752110" y="3793066"/>
          <a:ext cx="5034380" cy="108373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en-GB" sz="2300" kern="1200" dirty="0" err="1"/>
            <a:t>Praxogoras</a:t>
          </a:r>
          <a:r>
            <a:rPr lang="en-GB" sz="2300" kern="1200" dirty="0"/>
            <a:t>: </a:t>
          </a:r>
          <a:r>
            <a:rPr lang="en-GB" sz="2300" kern="1200" dirty="0" err="1"/>
            <a:t>Zwei</a:t>
          </a:r>
          <a:r>
            <a:rPr lang="en-GB" sz="2300" kern="1200" dirty="0"/>
            <a:t> </a:t>
          </a:r>
          <a:r>
            <a:rPr lang="en-GB" sz="2300" kern="1200" dirty="0" err="1"/>
            <a:t>Sorten</a:t>
          </a:r>
          <a:r>
            <a:rPr lang="en-GB" sz="2300" kern="1200" dirty="0"/>
            <a:t> </a:t>
          </a:r>
          <a:r>
            <a:rPr lang="en-GB" sz="2300" kern="1200" dirty="0" err="1"/>
            <a:t>Blutgefäße</a:t>
          </a:r>
          <a:r>
            <a:rPr lang="en-GB" sz="2300" kern="1200" dirty="0"/>
            <a:t> </a:t>
          </a:r>
          <a:r>
            <a:rPr lang="en-GB" sz="2300" kern="1200" dirty="0" err="1"/>
            <a:t>mit</a:t>
          </a:r>
          <a:r>
            <a:rPr lang="en-GB" sz="2300" kern="1200" dirty="0"/>
            <a:t> </a:t>
          </a:r>
          <a:r>
            <a:rPr lang="en-GB" sz="2300" kern="1200" dirty="0" err="1"/>
            <a:t>unterschiedlicher</a:t>
          </a:r>
          <a:r>
            <a:rPr lang="en-GB" sz="2300" kern="1200" dirty="0"/>
            <a:t> </a:t>
          </a:r>
          <a:r>
            <a:rPr lang="en-GB" sz="2300" kern="1200" dirty="0" err="1"/>
            <a:t>Wanddicke</a:t>
          </a:r>
          <a:endParaRPr lang="en-GB" sz="2300" kern="1200" dirty="0"/>
        </a:p>
      </dsp:txBody>
      <dsp:txXfrm>
        <a:off x="752110" y="3793066"/>
        <a:ext cx="5034380" cy="1083733"/>
      </dsp:txXfrm>
    </dsp:sp>
    <dsp:sp modelId="{EAC0B7CD-0E97-4C12-A6AA-432646E113FD}">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204D-F515-4C44-95E9-0E65785FB00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249531-A574-4E3F-AABB-0BC0D9AE5F77}">
      <dsp:nvSpPr>
        <dsp:cNvPr id="0" name=""/>
        <dsp:cNvSpPr/>
      </dsp:nvSpPr>
      <dsp:spPr>
        <a:xfrm>
          <a:off x="380119" y="246332"/>
          <a:ext cx="8658680" cy="49244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Rückblick</a:t>
          </a:r>
          <a:r>
            <a:rPr lang="en-GB" sz="2500" kern="1200" dirty="0"/>
            <a:t> 1. Semester</a:t>
          </a:r>
        </a:p>
      </dsp:txBody>
      <dsp:txXfrm>
        <a:off x="380119" y="246332"/>
        <a:ext cx="8658680" cy="492448"/>
      </dsp:txXfrm>
    </dsp:sp>
    <dsp:sp modelId="{08D83F4F-1159-4D4E-9A73-1E75C6777144}">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541381-2ABF-4AB1-B3E5-34233C076C41}">
      <dsp:nvSpPr>
        <dsp:cNvPr id="0" name=""/>
        <dsp:cNvSpPr/>
      </dsp:nvSpPr>
      <dsp:spPr>
        <a:xfrm>
          <a:off x="826075" y="985438"/>
          <a:ext cx="8212724" cy="492448"/>
        </a:xfrm>
        <a:prstGeom prst="rec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Übersicht</a:t>
          </a:r>
          <a:r>
            <a:rPr lang="en-GB" sz="2500" kern="1200" dirty="0"/>
            <a:t> 2. Semester</a:t>
          </a:r>
        </a:p>
      </dsp:txBody>
      <dsp:txXfrm>
        <a:off x="826075" y="985438"/>
        <a:ext cx="8212724" cy="492448"/>
      </dsp:txXfrm>
    </dsp:sp>
    <dsp:sp modelId="{47E96C9C-654A-4D37-84F0-B4B9996A141B}">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5">
              <a:hueOff val="-1126424"/>
              <a:satOff val="-2903"/>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CEBDB0-6C2F-4F2F-BD90-E9E52D5B87C6}">
      <dsp:nvSpPr>
        <dsp:cNvPr id="0" name=""/>
        <dsp:cNvSpPr/>
      </dsp:nvSpPr>
      <dsp:spPr>
        <a:xfrm>
          <a:off x="1070457" y="1724003"/>
          <a:ext cx="7968342" cy="492448"/>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Entdeckung</a:t>
          </a:r>
          <a:r>
            <a:rPr lang="en-GB" sz="2500" kern="1200" dirty="0"/>
            <a:t> des </a:t>
          </a:r>
          <a:r>
            <a:rPr lang="en-GB" sz="2500" kern="1200" dirty="0" err="1"/>
            <a:t>Blutkreislaufs</a:t>
          </a:r>
          <a:endParaRPr lang="en-GB" sz="2500" kern="1200" dirty="0"/>
        </a:p>
      </dsp:txBody>
      <dsp:txXfrm>
        <a:off x="1070457" y="1724003"/>
        <a:ext cx="7968342" cy="492448"/>
      </dsp:txXfrm>
    </dsp:sp>
    <dsp:sp modelId="{EAC0B7CD-0E97-4C12-A6AA-432646E113FD}">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1DC982-5D34-475B-B044-60413D13DF51}">
      <dsp:nvSpPr>
        <dsp:cNvPr id="0" name=""/>
        <dsp:cNvSpPr/>
      </dsp:nvSpPr>
      <dsp:spPr>
        <a:xfrm>
          <a:off x="1148486" y="2463109"/>
          <a:ext cx="7890313" cy="49244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Erste</a:t>
          </a:r>
          <a:r>
            <a:rPr lang="en-GB" sz="2500" kern="1200" dirty="0"/>
            <a:t> </a:t>
          </a:r>
          <a:r>
            <a:rPr lang="en-GB" sz="2500" kern="1200" dirty="0" err="1"/>
            <a:t>Messungen</a:t>
          </a:r>
          <a:r>
            <a:rPr lang="en-GB" sz="2500" kern="1200" dirty="0"/>
            <a:t> des </a:t>
          </a:r>
          <a:r>
            <a:rPr lang="en-GB" sz="2500" kern="1200" dirty="0" err="1"/>
            <a:t>Blutdruckes</a:t>
          </a:r>
          <a:endParaRPr lang="en-GB" sz="2500" kern="1200" dirty="0"/>
        </a:p>
      </dsp:txBody>
      <dsp:txXfrm>
        <a:off x="1148486" y="2463109"/>
        <a:ext cx="7890313" cy="492448"/>
      </dsp:txXfrm>
    </dsp:sp>
    <dsp:sp modelId="{5E341AE6-E5B6-4CDB-BD58-EC3E0770D2F9}">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6ACAE9-9246-4564-9CAD-3FA6D5AE7824}">
      <dsp:nvSpPr>
        <dsp:cNvPr id="0" name=""/>
        <dsp:cNvSpPr/>
      </dsp:nvSpPr>
      <dsp:spPr>
        <a:xfrm>
          <a:off x="1070457" y="3202215"/>
          <a:ext cx="7968342" cy="492448"/>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Dynamik</a:t>
          </a:r>
          <a:r>
            <a:rPr lang="en-GB" sz="2500" kern="1200" dirty="0"/>
            <a:t> des </a:t>
          </a:r>
          <a:r>
            <a:rPr lang="en-GB" sz="2500" kern="1200" dirty="0" err="1"/>
            <a:t>Blutdruckes</a:t>
          </a:r>
          <a:endParaRPr lang="en-GB" sz="2500" kern="1200" dirty="0"/>
        </a:p>
      </dsp:txBody>
      <dsp:txXfrm>
        <a:off x="1070457" y="3202215"/>
        <a:ext cx="7968342" cy="492448"/>
      </dsp:txXfrm>
    </dsp:sp>
    <dsp:sp modelId="{08557206-5BA9-4D5C-9BD8-B2941F46EA9A}">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52958-5B03-47E5-BAAF-11091ECD1B66}">
      <dsp:nvSpPr>
        <dsp:cNvPr id="0" name=""/>
        <dsp:cNvSpPr/>
      </dsp:nvSpPr>
      <dsp:spPr>
        <a:xfrm>
          <a:off x="826075" y="3940779"/>
          <a:ext cx="8212724" cy="492448"/>
        </a:xfrm>
        <a:prstGeom prst="rec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Blutdruckverlauf</a:t>
          </a:r>
          <a:r>
            <a:rPr lang="en-GB" sz="2500" kern="1200" dirty="0"/>
            <a:t> (</a:t>
          </a:r>
          <a:r>
            <a:rPr lang="en-GB" sz="2500" kern="1200" dirty="0" err="1"/>
            <a:t>Wiederholung</a:t>
          </a:r>
          <a:r>
            <a:rPr lang="en-GB" sz="2500" kern="1200" dirty="0"/>
            <a:t>)</a:t>
          </a:r>
        </a:p>
      </dsp:txBody>
      <dsp:txXfrm>
        <a:off x="826075" y="3940779"/>
        <a:ext cx="8212724" cy="492448"/>
      </dsp:txXfrm>
    </dsp:sp>
    <dsp:sp modelId="{5A641DEA-F37A-4D37-AC31-A55CB420CDC7}">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5">
              <a:hueOff val="-5632119"/>
              <a:satOff val="-14516"/>
              <a:lumOff val="-9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CA3366-8524-40A9-B1FF-74088A718E01}">
      <dsp:nvSpPr>
        <dsp:cNvPr id="0" name=""/>
        <dsp:cNvSpPr/>
      </dsp:nvSpPr>
      <dsp:spPr>
        <a:xfrm>
          <a:off x="380119" y="4679885"/>
          <a:ext cx="8658680" cy="49244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3500" rIns="63500" bIns="63500" numCol="1" spcCol="1270" anchor="ctr" anchorCtr="0">
          <a:noAutofit/>
        </a:bodyPr>
        <a:lstStyle/>
        <a:p>
          <a:pPr marL="0" lvl="0" indent="0" algn="l" defTabSz="1111250">
            <a:lnSpc>
              <a:spcPct val="90000"/>
            </a:lnSpc>
            <a:spcBef>
              <a:spcPct val="0"/>
            </a:spcBef>
            <a:spcAft>
              <a:spcPct val="35000"/>
            </a:spcAft>
            <a:buNone/>
          </a:pPr>
          <a:r>
            <a:rPr lang="en-GB" sz="2500" kern="1200" dirty="0" err="1"/>
            <a:t>Katheter-Druckwandlersystem</a:t>
          </a:r>
          <a:r>
            <a:rPr lang="en-GB" sz="2500" kern="1200" dirty="0"/>
            <a:t> (</a:t>
          </a:r>
          <a:r>
            <a:rPr lang="en-GB" sz="2500" kern="1200" dirty="0" err="1"/>
            <a:t>Beginn</a:t>
          </a:r>
          <a:r>
            <a:rPr lang="en-GB" sz="2500" kern="1200" dirty="0"/>
            <a:t>)</a:t>
          </a:r>
        </a:p>
      </dsp:txBody>
      <dsp:txXfrm>
        <a:off x="380119" y="4679885"/>
        <a:ext cx="8658680" cy="492448"/>
      </dsp:txXfrm>
    </dsp:sp>
    <dsp:sp modelId="{763A5D97-F3F9-48F9-A9C1-293C65A2D74A}">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86C511-AA08-4069-9839-3D2151A70248}" type="datetimeFigureOut">
              <a:rPr lang="en-GB" smtClean="0"/>
              <a:t>03/06/2025</a:t>
            </a:fld>
            <a:endParaRPr lang="en-GB"/>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63DA2-B10B-476C-9B58-D843336D797F}" type="slidenum">
              <a:rPr lang="en-GB" smtClean="0"/>
              <a:t>‹Nr.›</a:t>
            </a:fld>
            <a:endParaRPr lang="en-GB"/>
          </a:p>
        </p:txBody>
      </p:sp>
    </p:spTree>
    <p:extLst>
      <p:ext uri="{BB962C8B-B14F-4D97-AF65-F5344CB8AC3E}">
        <p14:creationId xmlns:p14="http://schemas.microsoft.com/office/powerpoint/2010/main" val="4204119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a:t>
            </a:fld>
            <a:endParaRPr lang="en-GB"/>
          </a:p>
        </p:txBody>
      </p:sp>
    </p:spTree>
    <p:extLst>
      <p:ext uri="{BB962C8B-B14F-4D97-AF65-F5344CB8AC3E}">
        <p14:creationId xmlns:p14="http://schemas.microsoft.com/office/powerpoint/2010/main" val="497212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11</a:t>
            </a:fld>
            <a:endParaRPr lang="en-GB"/>
          </a:p>
        </p:txBody>
      </p:sp>
    </p:spTree>
    <p:extLst>
      <p:ext uri="{BB962C8B-B14F-4D97-AF65-F5344CB8AC3E}">
        <p14:creationId xmlns:p14="http://schemas.microsoft.com/office/powerpoint/2010/main" val="422705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12</a:t>
            </a:fld>
            <a:endParaRPr lang="en-GB"/>
          </a:p>
        </p:txBody>
      </p:sp>
    </p:spTree>
    <p:extLst>
      <p:ext uri="{BB962C8B-B14F-4D97-AF65-F5344CB8AC3E}">
        <p14:creationId xmlns:p14="http://schemas.microsoft.com/office/powerpoint/2010/main" val="4199571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13</a:t>
            </a:fld>
            <a:endParaRPr lang="de-DE"/>
          </a:p>
        </p:txBody>
      </p:sp>
    </p:spTree>
    <p:extLst>
      <p:ext uri="{BB962C8B-B14F-4D97-AF65-F5344CB8AC3E}">
        <p14:creationId xmlns:p14="http://schemas.microsoft.com/office/powerpoint/2010/main" val="1495567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14</a:t>
            </a:fld>
            <a:endParaRPr lang="en-GB"/>
          </a:p>
        </p:txBody>
      </p:sp>
    </p:spTree>
    <p:extLst>
      <p:ext uri="{BB962C8B-B14F-4D97-AF65-F5344CB8AC3E}">
        <p14:creationId xmlns:p14="http://schemas.microsoft.com/office/powerpoint/2010/main" val="43367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15</a:t>
            </a:fld>
            <a:endParaRPr lang="en-GB"/>
          </a:p>
        </p:txBody>
      </p:sp>
    </p:spTree>
    <p:extLst>
      <p:ext uri="{BB962C8B-B14F-4D97-AF65-F5344CB8AC3E}">
        <p14:creationId xmlns:p14="http://schemas.microsoft.com/office/powerpoint/2010/main" val="433677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16</a:t>
            </a:fld>
            <a:endParaRPr lang="en-GB"/>
          </a:p>
        </p:txBody>
      </p:sp>
    </p:spTree>
    <p:extLst>
      <p:ext uri="{BB962C8B-B14F-4D97-AF65-F5344CB8AC3E}">
        <p14:creationId xmlns:p14="http://schemas.microsoft.com/office/powerpoint/2010/main" val="2714276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53362-95E5-8898-5D85-CC6936F63C5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D19A40-C738-D60D-49D3-58C50890BDB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A51340-13D1-3572-0CDF-E283066DC5BC}"/>
              </a:ext>
            </a:extLst>
          </p:cNvPr>
          <p:cNvSpPr>
            <a:spLocks noGrp="1"/>
          </p:cNvSpPr>
          <p:nvPr>
            <p:ph type="body" idx="1"/>
          </p:nvPr>
        </p:nvSpPr>
        <p:spPr/>
        <p:txBody>
          <a:bodyPr/>
          <a:lstStyle/>
          <a:p>
            <a:endParaRPr lang="en-GB" dirty="0"/>
          </a:p>
        </p:txBody>
      </p:sp>
      <p:sp>
        <p:nvSpPr>
          <p:cNvPr id="4" name="Foliennummernplatzhalter 3">
            <a:extLst>
              <a:ext uri="{FF2B5EF4-FFF2-40B4-BE49-F238E27FC236}">
                <a16:creationId xmlns:a16="http://schemas.microsoft.com/office/drawing/2014/main" id="{24A19379-96A8-B37A-B5BE-8B4C873204A1}"/>
              </a:ext>
            </a:extLst>
          </p:cNvPr>
          <p:cNvSpPr>
            <a:spLocks noGrp="1"/>
          </p:cNvSpPr>
          <p:nvPr>
            <p:ph type="sldNum" sz="quarter" idx="5"/>
          </p:nvPr>
        </p:nvSpPr>
        <p:spPr/>
        <p:txBody>
          <a:bodyPr/>
          <a:lstStyle/>
          <a:p>
            <a:fld id="{53063DA2-B10B-476C-9B58-D843336D797F}" type="slidenum">
              <a:rPr lang="en-GB" smtClean="0"/>
              <a:t>18</a:t>
            </a:fld>
            <a:endParaRPr lang="en-GB"/>
          </a:p>
        </p:txBody>
      </p:sp>
    </p:spTree>
    <p:extLst>
      <p:ext uri="{BB962C8B-B14F-4D97-AF65-F5344CB8AC3E}">
        <p14:creationId xmlns:p14="http://schemas.microsoft.com/office/powerpoint/2010/main" val="380583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19</a:t>
            </a:fld>
            <a:endParaRPr lang="en-GB"/>
          </a:p>
        </p:txBody>
      </p:sp>
    </p:spTree>
    <p:extLst>
      <p:ext uri="{BB962C8B-B14F-4D97-AF65-F5344CB8AC3E}">
        <p14:creationId xmlns:p14="http://schemas.microsoft.com/office/powerpoint/2010/main" val="1959592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20</a:t>
            </a:fld>
            <a:endParaRPr lang="en-GB"/>
          </a:p>
        </p:txBody>
      </p:sp>
    </p:spTree>
    <p:extLst>
      <p:ext uri="{BB962C8B-B14F-4D97-AF65-F5344CB8AC3E}">
        <p14:creationId xmlns:p14="http://schemas.microsoft.com/office/powerpoint/2010/main" val="354675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21</a:t>
            </a:fld>
            <a:endParaRPr lang="en-GB"/>
          </a:p>
        </p:txBody>
      </p:sp>
    </p:spTree>
    <p:extLst>
      <p:ext uri="{BB962C8B-B14F-4D97-AF65-F5344CB8AC3E}">
        <p14:creationId xmlns:p14="http://schemas.microsoft.com/office/powerpoint/2010/main" val="282903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3</a:t>
            </a:fld>
            <a:endParaRPr lang="en-GB"/>
          </a:p>
        </p:txBody>
      </p:sp>
    </p:spTree>
    <p:extLst>
      <p:ext uri="{BB962C8B-B14F-4D97-AF65-F5344CB8AC3E}">
        <p14:creationId xmlns:p14="http://schemas.microsoft.com/office/powerpoint/2010/main" val="1928429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22</a:t>
            </a:fld>
            <a:endParaRPr lang="en-GB"/>
          </a:p>
        </p:txBody>
      </p:sp>
    </p:spTree>
    <p:extLst>
      <p:ext uri="{BB962C8B-B14F-4D97-AF65-F5344CB8AC3E}">
        <p14:creationId xmlns:p14="http://schemas.microsoft.com/office/powerpoint/2010/main" val="86321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23</a:t>
            </a:fld>
            <a:endParaRPr lang="en-GB"/>
          </a:p>
        </p:txBody>
      </p:sp>
    </p:spTree>
    <p:extLst>
      <p:ext uri="{BB962C8B-B14F-4D97-AF65-F5344CB8AC3E}">
        <p14:creationId xmlns:p14="http://schemas.microsoft.com/office/powerpoint/2010/main" val="3930630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24</a:t>
            </a:fld>
            <a:endParaRPr lang="en-GB"/>
          </a:p>
        </p:txBody>
      </p:sp>
    </p:spTree>
    <p:extLst>
      <p:ext uri="{BB962C8B-B14F-4D97-AF65-F5344CB8AC3E}">
        <p14:creationId xmlns:p14="http://schemas.microsoft.com/office/powerpoint/2010/main" val="168784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25</a:t>
            </a:fld>
            <a:endParaRPr lang="en-GB"/>
          </a:p>
        </p:txBody>
      </p:sp>
    </p:spTree>
    <p:extLst>
      <p:ext uri="{BB962C8B-B14F-4D97-AF65-F5344CB8AC3E}">
        <p14:creationId xmlns:p14="http://schemas.microsoft.com/office/powerpoint/2010/main" val="2783789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26</a:t>
            </a:fld>
            <a:endParaRPr lang="en-GB"/>
          </a:p>
        </p:txBody>
      </p:sp>
    </p:spTree>
    <p:extLst>
      <p:ext uri="{BB962C8B-B14F-4D97-AF65-F5344CB8AC3E}">
        <p14:creationId xmlns:p14="http://schemas.microsoft.com/office/powerpoint/2010/main" val="1363657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27</a:t>
            </a:fld>
            <a:endParaRPr lang="en-GB"/>
          </a:p>
        </p:txBody>
      </p:sp>
    </p:spTree>
    <p:extLst>
      <p:ext uri="{BB962C8B-B14F-4D97-AF65-F5344CB8AC3E}">
        <p14:creationId xmlns:p14="http://schemas.microsoft.com/office/powerpoint/2010/main" val="2427835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28</a:t>
            </a:fld>
            <a:endParaRPr lang="en-GB"/>
          </a:p>
        </p:txBody>
      </p:sp>
    </p:spTree>
    <p:extLst>
      <p:ext uri="{BB962C8B-B14F-4D97-AF65-F5344CB8AC3E}">
        <p14:creationId xmlns:p14="http://schemas.microsoft.com/office/powerpoint/2010/main" val="1191915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29</a:t>
            </a:fld>
            <a:endParaRPr lang="en-GB"/>
          </a:p>
        </p:txBody>
      </p:sp>
    </p:spTree>
    <p:extLst>
      <p:ext uri="{BB962C8B-B14F-4D97-AF65-F5344CB8AC3E}">
        <p14:creationId xmlns:p14="http://schemas.microsoft.com/office/powerpoint/2010/main" val="1270618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30</a:t>
            </a:fld>
            <a:endParaRPr lang="en-GB"/>
          </a:p>
        </p:txBody>
      </p:sp>
    </p:spTree>
    <p:extLst>
      <p:ext uri="{BB962C8B-B14F-4D97-AF65-F5344CB8AC3E}">
        <p14:creationId xmlns:p14="http://schemas.microsoft.com/office/powerpoint/2010/main" val="3516807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31</a:t>
            </a:fld>
            <a:endParaRPr lang="en-GB"/>
          </a:p>
        </p:txBody>
      </p:sp>
    </p:spTree>
    <p:extLst>
      <p:ext uri="{BB962C8B-B14F-4D97-AF65-F5344CB8AC3E}">
        <p14:creationId xmlns:p14="http://schemas.microsoft.com/office/powerpoint/2010/main" val="2827734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4</a:t>
            </a:fld>
            <a:endParaRPr lang="en-GB"/>
          </a:p>
        </p:txBody>
      </p:sp>
    </p:spTree>
    <p:extLst>
      <p:ext uri="{BB962C8B-B14F-4D97-AF65-F5344CB8AC3E}">
        <p14:creationId xmlns:p14="http://schemas.microsoft.com/office/powerpoint/2010/main" val="1392490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32</a:t>
            </a:fld>
            <a:endParaRPr lang="en-GB"/>
          </a:p>
        </p:txBody>
      </p:sp>
    </p:spTree>
    <p:extLst>
      <p:ext uri="{BB962C8B-B14F-4D97-AF65-F5344CB8AC3E}">
        <p14:creationId xmlns:p14="http://schemas.microsoft.com/office/powerpoint/2010/main" val="2910314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33</a:t>
            </a:fld>
            <a:endParaRPr lang="en-GB"/>
          </a:p>
        </p:txBody>
      </p:sp>
    </p:spTree>
    <p:extLst>
      <p:ext uri="{BB962C8B-B14F-4D97-AF65-F5344CB8AC3E}">
        <p14:creationId xmlns:p14="http://schemas.microsoft.com/office/powerpoint/2010/main" val="106368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34</a:t>
            </a:fld>
            <a:endParaRPr lang="en-GB"/>
          </a:p>
        </p:txBody>
      </p:sp>
    </p:spTree>
    <p:extLst>
      <p:ext uri="{BB962C8B-B14F-4D97-AF65-F5344CB8AC3E}">
        <p14:creationId xmlns:p14="http://schemas.microsoft.com/office/powerpoint/2010/main" val="4273049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35</a:t>
            </a:fld>
            <a:endParaRPr lang="en-GB"/>
          </a:p>
        </p:txBody>
      </p:sp>
    </p:spTree>
    <p:extLst>
      <p:ext uri="{BB962C8B-B14F-4D97-AF65-F5344CB8AC3E}">
        <p14:creationId xmlns:p14="http://schemas.microsoft.com/office/powerpoint/2010/main" val="3492738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36</a:t>
            </a:fld>
            <a:endParaRPr lang="en-GB"/>
          </a:p>
        </p:txBody>
      </p:sp>
    </p:spTree>
    <p:extLst>
      <p:ext uri="{BB962C8B-B14F-4D97-AF65-F5344CB8AC3E}">
        <p14:creationId xmlns:p14="http://schemas.microsoft.com/office/powerpoint/2010/main" val="938091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Hier ein System, was diese Trägheit und Reibung kaum hat:</a:t>
            </a:r>
          </a:p>
          <a:p>
            <a:r>
              <a:rPr lang="de-DE" sz="1200" kern="1200" dirty="0" err="1">
                <a:solidFill>
                  <a:schemeClr val="tx1"/>
                </a:solidFill>
                <a:effectLst/>
                <a:latin typeface="+mn-lt"/>
                <a:ea typeface="+mn-ea"/>
                <a:cs typeface="+mn-cs"/>
              </a:rPr>
              <a:t>Landois</a:t>
            </a:r>
            <a:r>
              <a:rPr lang="de-DE" sz="1200" kern="1200" dirty="0">
                <a:solidFill>
                  <a:schemeClr val="tx1"/>
                </a:solidFill>
                <a:effectLst/>
                <a:latin typeface="+mn-lt"/>
                <a:ea typeface="+mn-ea"/>
                <a:cs typeface="+mn-cs"/>
              </a:rPr>
              <a:t> (1872): Er fügte eine sehr feine Nadel in die Arterie und richtete den Blutstrahl direkt auf das Papierfließband (siehe Bild). Sein sogenanntes </a:t>
            </a:r>
            <a:r>
              <a:rPr lang="de-DE" sz="1200" kern="1200" dirty="0" err="1">
                <a:solidFill>
                  <a:schemeClr val="tx1"/>
                </a:solidFill>
                <a:effectLst/>
                <a:latin typeface="+mn-lt"/>
                <a:ea typeface="+mn-ea"/>
                <a:cs typeface="+mn-cs"/>
              </a:rPr>
              <a:t>Hämautogramm</a:t>
            </a:r>
            <a:r>
              <a:rPr lang="de-DE" sz="1200" kern="1200" dirty="0">
                <a:solidFill>
                  <a:schemeClr val="tx1"/>
                </a:solidFill>
                <a:effectLst/>
                <a:latin typeface="+mn-lt"/>
                <a:ea typeface="+mn-ea"/>
                <a:cs typeface="+mn-cs"/>
              </a:rPr>
              <a:t> hat die Klappeninzisur deutlich abgebildet. War damals chic in den Salons.</a:t>
            </a:r>
          </a:p>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37</a:t>
            </a:fld>
            <a:endParaRPr lang="en-GB"/>
          </a:p>
        </p:txBody>
      </p:sp>
    </p:spTree>
    <p:extLst>
      <p:ext uri="{BB962C8B-B14F-4D97-AF65-F5344CB8AC3E}">
        <p14:creationId xmlns:p14="http://schemas.microsoft.com/office/powerpoint/2010/main" val="1595884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Golz und Gaule (1878) haben ein System aus zwei unterschiedlich gerichteten Kontrollklappen und eine Auswahlklappe zum Quecksilbermanometer beigefügt, um die Min Max Werte der Druckwelle richtig abzubilden. Wie funktioniert das?? Links wird Blutbahn angeschlossen, erst wird Maximum ermittelt, indem Blut solange Fluid durch Ventil drückt, bis nichts mehr passiert. Dann wird Auswahlklappe umgelegt und es strömt solange das Fluid zurück, bis diastolischer Druck erreicht.  </a:t>
            </a:r>
          </a:p>
          <a:p>
            <a:r>
              <a:rPr lang="de-DE" sz="1200" kern="1200" dirty="0">
                <a:solidFill>
                  <a:schemeClr val="tx1"/>
                </a:solidFill>
                <a:effectLst/>
                <a:latin typeface="+mn-lt"/>
                <a:ea typeface="+mn-ea"/>
                <a:cs typeface="+mn-cs"/>
              </a:rPr>
              <a:t>Zurück zur Trägheit des Druckwandlers. Problem erläutern mit Katheter, Flüssigkeitssäule und Druckwandler. Ziel: Vorne das gleiche wie hinten.  Katheter zeigen.</a:t>
            </a:r>
          </a:p>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38</a:t>
            </a:fld>
            <a:endParaRPr lang="en-GB"/>
          </a:p>
        </p:txBody>
      </p:sp>
    </p:spTree>
    <p:extLst>
      <p:ext uri="{BB962C8B-B14F-4D97-AF65-F5344CB8AC3E}">
        <p14:creationId xmlns:p14="http://schemas.microsoft.com/office/powerpoint/2010/main" val="1173957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063DA2-B10B-476C-9B58-D843336D797F}" type="slidenum">
              <a:rPr lang="en-GB" smtClean="0"/>
              <a:t>39</a:t>
            </a:fld>
            <a:endParaRPr lang="en-GB"/>
          </a:p>
        </p:txBody>
      </p:sp>
    </p:spTree>
    <p:extLst>
      <p:ext uri="{BB962C8B-B14F-4D97-AF65-F5344CB8AC3E}">
        <p14:creationId xmlns:p14="http://schemas.microsoft.com/office/powerpoint/2010/main" val="41754684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40</a:t>
            </a:fld>
            <a:endParaRPr lang="de-DE"/>
          </a:p>
        </p:txBody>
      </p:sp>
    </p:spTree>
    <p:extLst>
      <p:ext uri="{BB962C8B-B14F-4D97-AF65-F5344CB8AC3E}">
        <p14:creationId xmlns:p14="http://schemas.microsoft.com/office/powerpoint/2010/main" val="3273109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41</a:t>
            </a:fld>
            <a:endParaRPr lang="de-DE"/>
          </a:p>
        </p:txBody>
      </p:sp>
    </p:spTree>
    <p:extLst>
      <p:ext uri="{BB962C8B-B14F-4D97-AF65-F5344CB8AC3E}">
        <p14:creationId xmlns:p14="http://schemas.microsoft.com/office/powerpoint/2010/main" val="288876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5</a:t>
            </a:fld>
            <a:endParaRPr lang="en-GB"/>
          </a:p>
        </p:txBody>
      </p:sp>
    </p:spTree>
    <p:extLst>
      <p:ext uri="{BB962C8B-B14F-4D97-AF65-F5344CB8AC3E}">
        <p14:creationId xmlns:p14="http://schemas.microsoft.com/office/powerpoint/2010/main" val="3112125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42</a:t>
            </a:fld>
            <a:endParaRPr lang="de-DE"/>
          </a:p>
        </p:txBody>
      </p:sp>
    </p:spTree>
    <p:extLst>
      <p:ext uri="{BB962C8B-B14F-4D97-AF65-F5344CB8AC3E}">
        <p14:creationId xmlns:p14="http://schemas.microsoft.com/office/powerpoint/2010/main" val="435722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43</a:t>
            </a:fld>
            <a:endParaRPr lang="de-DE"/>
          </a:p>
        </p:txBody>
      </p:sp>
    </p:spTree>
    <p:extLst>
      <p:ext uri="{BB962C8B-B14F-4D97-AF65-F5344CB8AC3E}">
        <p14:creationId xmlns:p14="http://schemas.microsoft.com/office/powerpoint/2010/main" val="2274321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44</a:t>
            </a:fld>
            <a:endParaRPr lang="de-DE"/>
          </a:p>
        </p:txBody>
      </p:sp>
    </p:spTree>
    <p:extLst>
      <p:ext uri="{BB962C8B-B14F-4D97-AF65-F5344CB8AC3E}">
        <p14:creationId xmlns:p14="http://schemas.microsoft.com/office/powerpoint/2010/main" val="140252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45</a:t>
            </a:fld>
            <a:endParaRPr lang="de-DE"/>
          </a:p>
        </p:txBody>
      </p:sp>
    </p:spTree>
    <p:extLst>
      <p:ext uri="{BB962C8B-B14F-4D97-AF65-F5344CB8AC3E}">
        <p14:creationId xmlns:p14="http://schemas.microsoft.com/office/powerpoint/2010/main" val="23937071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3063DA2-B10B-476C-9B58-D843336D797F}" type="slidenum">
              <a:rPr lang="en-GB" smtClean="0"/>
              <a:t>46</a:t>
            </a:fld>
            <a:endParaRPr lang="en-GB"/>
          </a:p>
        </p:txBody>
      </p:sp>
    </p:spTree>
    <p:extLst>
      <p:ext uri="{BB962C8B-B14F-4D97-AF65-F5344CB8AC3E}">
        <p14:creationId xmlns:p14="http://schemas.microsoft.com/office/powerpoint/2010/main" val="283253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3063DA2-B10B-476C-9B58-D843336D797F}" type="slidenum">
              <a:rPr lang="en-GB" smtClean="0"/>
              <a:t>47</a:t>
            </a:fld>
            <a:endParaRPr lang="en-GB"/>
          </a:p>
        </p:txBody>
      </p:sp>
    </p:spTree>
    <p:extLst>
      <p:ext uri="{BB962C8B-B14F-4D97-AF65-F5344CB8AC3E}">
        <p14:creationId xmlns:p14="http://schemas.microsoft.com/office/powerpoint/2010/main" val="343032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3C87396-3217-43B2-8DD1-2F8433C6C83F}" type="slidenum">
              <a:rPr lang="de-DE" smtClean="0"/>
              <a:t>6</a:t>
            </a:fld>
            <a:endParaRPr lang="de-DE"/>
          </a:p>
        </p:txBody>
      </p:sp>
    </p:spTree>
    <p:extLst>
      <p:ext uri="{BB962C8B-B14F-4D97-AF65-F5344CB8AC3E}">
        <p14:creationId xmlns:p14="http://schemas.microsoft.com/office/powerpoint/2010/main" val="40692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7</a:t>
            </a:fld>
            <a:endParaRPr lang="en-GB"/>
          </a:p>
        </p:txBody>
      </p:sp>
    </p:spTree>
    <p:extLst>
      <p:ext uri="{BB962C8B-B14F-4D97-AF65-F5344CB8AC3E}">
        <p14:creationId xmlns:p14="http://schemas.microsoft.com/office/powerpoint/2010/main" val="368860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8</a:t>
            </a:fld>
            <a:endParaRPr lang="en-GB"/>
          </a:p>
        </p:txBody>
      </p:sp>
    </p:spTree>
    <p:extLst>
      <p:ext uri="{BB962C8B-B14F-4D97-AF65-F5344CB8AC3E}">
        <p14:creationId xmlns:p14="http://schemas.microsoft.com/office/powerpoint/2010/main" val="12915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9</a:t>
            </a:fld>
            <a:endParaRPr lang="en-GB"/>
          </a:p>
        </p:txBody>
      </p:sp>
    </p:spTree>
    <p:extLst>
      <p:ext uri="{BB962C8B-B14F-4D97-AF65-F5344CB8AC3E}">
        <p14:creationId xmlns:p14="http://schemas.microsoft.com/office/powerpoint/2010/main" val="1315793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3063DA2-B10B-476C-9B58-D843336D797F}" type="slidenum">
              <a:rPr lang="en-GB" smtClean="0"/>
              <a:t>10</a:t>
            </a:fld>
            <a:endParaRPr lang="en-GB"/>
          </a:p>
        </p:txBody>
      </p:sp>
    </p:spTree>
    <p:extLst>
      <p:ext uri="{BB962C8B-B14F-4D97-AF65-F5344CB8AC3E}">
        <p14:creationId xmlns:p14="http://schemas.microsoft.com/office/powerpoint/2010/main" val="271703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8562D0-73C3-4334-9540-85B5B9A28AF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GB"/>
          </a:p>
        </p:txBody>
      </p:sp>
      <p:sp>
        <p:nvSpPr>
          <p:cNvPr id="3" name="Untertitel 2">
            <a:extLst>
              <a:ext uri="{FF2B5EF4-FFF2-40B4-BE49-F238E27FC236}">
                <a16:creationId xmlns:a16="http://schemas.microsoft.com/office/drawing/2014/main" id="{AFBF8D08-0054-461F-9100-52E8354AE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GB"/>
          </a:p>
        </p:txBody>
      </p:sp>
      <p:sp>
        <p:nvSpPr>
          <p:cNvPr id="4" name="Datumsplatzhalter 3">
            <a:extLst>
              <a:ext uri="{FF2B5EF4-FFF2-40B4-BE49-F238E27FC236}">
                <a16:creationId xmlns:a16="http://schemas.microsoft.com/office/drawing/2014/main" id="{347AAAC9-3DC3-40A6-8569-77EC7E9D37C4}"/>
              </a:ext>
            </a:extLst>
          </p:cNvPr>
          <p:cNvSpPr>
            <a:spLocks noGrp="1"/>
          </p:cNvSpPr>
          <p:nvPr>
            <p:ph type="dt" sz="half" idx="10"/>
          </p:nvPr>
        </p:nvSpPr>
        <p:spPr/>
        <p:txBody>
          <a:bodyPr/>
          <a:lstStyle/>
          <a:p>
            <a:fld id="{8FE38FBD-D4C7-4C4E-A411-17C363B6CE46}" type="datetime1">
              <a:rPr lang="en-GB" smtClean="0"/>
              <a:t>03/06/2025</a:t>
            </a:fld>
            <a:endParaRPr lang="en-GB"/>
          </a:p>
        </p:txBody>
      </p:sp>
      <p:sp>
        <p:nvSpPr>
          <p:cNvPr id="5" name="Fußzeilenplatzhalter 4">
            <a:extLst>
              <a:ext uri="{FF2B5EF4-FFF2-40B4-BE49-F238E27FC236}">
                <a16:creationId xmlns:a16="http://schemas.microsoft.com/office/drawing/2014/main" id="{758091BE-93C3-4DD3-A4E4-F1450C57B21F}"/>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A0C41A5C-2F5F-42FC-85D0-E38571FE56D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46547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53FE5-4447-4D5B-AD2F-7F535D92980F}"/>
              </a:ext>
            </a:extLst>
          </p:cNvPr>
          <p:cNvSpPr>
            <a:spLocks noGrp="1"/>
          </p:cNvSpPr>
          <p:nvPr>
            <p:ph type="title"/>
          </p:nvPr>
        </p:nvSpPr>
        <p:spPr/>
        <p:txBody>
          <a:bodyPr/>
          <a:lstStyle/>
          <a:p>
            <a:r>
              <a:rPr lang="de-DE"/>
              <a:t>Mastertitelformat bearbeiten</a:t>
            </a:r>
            <a:endParaRPr lang="en-GB"/>
          </a:p>
        </p:txBody>
      </p:sp>
      <p:sp>
        <p:nvSpPr>
          <p:cNvPr id="3" name="Vertikaler Textplatzhalter 2">
            <a:extLst>
              <a:ext uri="{FF2B5EF4-FFF2-40B4-BE49-F238E27FC236}">
                <a16:creationId xmlns:a16="http://schemas.microsoft.com/office/drawing/2014/main" id="{7D64AF60-971B-4246-A3E9-808527D7E86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3FD3DA9F-BD61-4C79-A47B-22A8EDE0C9BA}"/>
              </a:ext>
            </a:extLst>
          </p:cNvPr>
          <p:cNvSpPr>
            <a:spLocks noGrp="1"/>
          </p:cNvSpPr>
          <p:nvPr>
            <p:ph type="dt" sz="half" idx="10"/>
          </p:nvPr>
        </p:nvSpPr>
        <p:spPr/>
        <p:txBody>
          <a:bodyPr/>
          <a:lstStyle/>
          <a:p>
            <a:fld id="{0F016975-2E92-4F3C-B3C5-215CE18B8BAB}" type="datetime1">
              <a:rPr lang="en-GB" smtClean="0"/>
              <a:t>03/06/2025</a:t>
            </a:fld>
            <a:endParaRPr lang="en-GB"/>
          </a:p>
        </p:txBody>
      </p:sp>
      <p:sp>
        <p:nvSpPr>
          <p:cNvPr id="5" name="Fußzeilenplatzhalter 4">
            <a:extLst>
              <a:ext uri="{FF2B5EF4-FFF2-40B4-BE49-F238E27FC236}">
                <a16:creationId xmlns:a16="http://schemas.microsoft.com/office/drawing/2014/main" id="{850002FA-ACEE-499F-AB51-DE2742FBE7A1}"/>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ECB2325E-9B29-4F79-8475-31DD1C915014}"/>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855450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5971022-7DA9-499D-81DA-B1E1A6DCF1D1}"/>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en-GB"/>
          </a:p>
        </p:txBody>
      </p:sp>
      <p:sp>
        <p:nvSpPr>
          <p:cNvPr id="3" name="Vertikaler Textplatzhalter 2">
            <a:extLst>
              <a:ext uri="{FF2B5EF4-FFF2-40B4-BE49-F238E27FC236}">
                <a16:creationId xmlns:a16="http://schemas.microsoft.com/office/drawing/2014/main" id="{EAFDC04B-BD2C-425A-B7FE-35CB3C1BCC92}"/>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84291E41-8343-4E17-AEAB-1F29BEDC2408}"/>
              </a:ext>
            </a:extLst>
          </p:cNvPr>
          <p:cNvSpPr>
            <a:spLocks noGrp="1"/>
          </p:cNvSpPr>
          <p:nvPr>
            <p:ph type="dt" sz="half" idx="10"/>
          </p:nvPr>
        </p:nvSpPr>
        <p:spPr/>
        <p:txBody>
          <a:bodyPr/>
          <a:lstStyle/>
          <a:p>
            <a:fld id="{B5A04E95-46D4-4051-B87C-29F4FC7705A7}" type="datetime1">
              <a:rPr lang="en-GB" smtClean="0"/>
              <a:t>03/06/2025</a:t>
            </a:fld>
            <a:endParaRPr lang="en-GB"/>
          </a:p>
        </p:txBody>
      </p:sp>
      <p:sp>
        <p:nvSpPr>
          <p:cNvPr id="5" name="Fußzeilenplatzhalter 4">
            <a:extLst>
              <a:ext uri="{FF2B5EF4-FFF2-40B4-BE49-F238E27FC236}">
                <a16:creationId xmlns:a16="http://schemas.microsoft.com/office/drawing/2014/main" id="{439BEDEC-B0CC-4D7F-B5C2-37C6690199D2}"/>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767D6363-BFBE-482B-A9DF-68E69817D8A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186456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10BF9-525E-45C6-A465-70E49FED1BAF}"/>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BB2618C-5162-4FEC-88DE-35CF9257243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BA2A11C0-4FA8-407F-9560-4857B0CF4FE7}"/>
              </a:ext>
            </a:extLst>
          </p:cNvPr>
          <p:cNvSpPr>
            <a:spLocks noGrp="1"/>
          </p:cNvSpPr>
          <p:nvPr>
            <p:ph type="dt" sz="half" idx="10"/>
          </p:nvPr>
        </p:nvSpPr>
        <p:spPr/>
        <p:txBody>
          <a:bodyPr/>
          <a:lstStyle/>
          <a:p>
            <a:fld id="{4ACC5C2E-E036-4C90-A7C5-52F31B410879}" type="datetime1">
              <a:rPr lang="en-GB" smtClean="0"/>
              <a:t>03/06/2025</a:t>
            </a:fld>
            <a:endParaRPr lang="en-GB"/>
          </a:p>
        </p:txBody>
      </p:sp>
      <p:sp>
        <p:nvSpPr>
          <p:cNvPr id="5" name="Fußzeilenplatzhalter 4">
            <a:extLst>
              <a:ext uri="{FF2B5EF4-FFF2-40B4-BE49-F238E27FC236}">
                <a16:creationId xmlns:a16="http://schemas.microsoft.com/office/drawing/2014/main" id="{670C260B-6D27-47D4-A32D-E9A2642F128A}"/>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88045F1C-3EAF-4407-BD79-D9E60943279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522480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B394E4-2D83-4275-9D11-3182EC5DBAD7}"/>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GB"/>
          </a:p>
        </p:txBody>
      </p:sp>
      <p:sp>
        <p:nvSpPr>
          <p:cNvPr id="3" name="Textplatzhalter 2">
            <a:extLst>
              <a:ext uri="{FF2B5EF4-FFF2-40B4-BE49-F238E27FC236}">
                <a16:creationId xmlns:a16="http://schemas.microsoft.com/office/drawing/2014/main" id="{1FE690E3-2DB4-4989-977B-57F0EAB97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C3775161-32E6-4284-A5AB-19C783C6E66D}"/>
              </a:ext>
            </a:extLst>
          </p:cNvPr>
          <p:cNvSpPr>
            <a:spLocks noGrp="1"/>
          </p:cNvSpPr>
          <p:nvPr>
            <p:ph type="dt" sz="half" idx="10"/>
          </p:nvPr>
        </p:nvSpPr>
        <p:spPr/>
        <p:txBody>
          <a:bodyPr/>
          <a:lstStyle/>
          <a:p>
            <a:fld id="{F802A29B-D91F-4C88-9918-190A2390100E}" type="datetime1">
              <a:rPr lang="en-GB" smtClean="0"/>
              <a:t>03/06/2025</a:t>
            </a:fld>
            <a:endParaRPr lang="en-GB"/>
          </a:p>
        </p:txBody>
      </p:sp>
      <p:sp>
        <p:nvSpPr>
          <p:cNvPr id="5" name="Fußzeilenplatzhalter 4">
            <a:extLst>
              <a:ext uri="{FF2B5EF4-FFF2-40B4-BE49-F238E27FC236}">
                <a16:creationId xmlns:a16="http://schemas.microsoft.com/office/drawing/2014/main" id="{C80602AE-7D4C-48D6-9852-9BA4A4EBF6F0}"/>
              </a:ext>
            </a:extLst>
          </p:cNvPr>
          <p:cNvSpPr>
            <a:spLocks noGrp="1"/>
          </p:cNvSpPr>
          <p:nvPr>
            <p:ph type="ftr" sz="quarter" idx="11"/>
          </p:nvPr>
        </p:nvSpPr>
        <p:spPr/>
        <p:txBody>
          <a:bodyPr/>
          <a:lstStyle/>
          <a:p>
            <a:endParaRPr lang="en-GB"/>
          </a:p>
        </p:txBody>
      </p:sp>
      <p:sp>
        <p:nvSpPr>
          <p:cNvPr id="6" name="Foliennummernplatzhalter 5">
            <a:extLst>
              <a:ext uri="{FF2B5EF4-FFF2-40B4-BE49-F238E27FC236}">
                <a16:creationId xmlns:a16="http://schemas.microsoft.com/office/drawing/2014/main" id="{FAB984B9-D832-49A7-B1CA-9B3A50FFD346}"/>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686695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2F2-D05A-456B-8FFE-00EF2D951F72}"/>
              </a:ext>
            </a:extLst>
          </p:cNvPr>
          <p:cNvSpPr>
            <a:spLocks noGrp="1"/>
          </p:cNvSpPr>
          <p:nvPr>
            <p:ph type="title"/>
          </p:nvPr>
        </p:nvSpPr>
        <p:spPr/>
        <p:txBody>
          <a:bodyPr/>
          <a:lstStyle/>
          <a:p>
            <a:r>
              <a:rPr lang="de-DE"/>
              <a:t>Mastertitelformat bearbeiten</a:t>
            </a:r>
            <a:endParaRPr lang="en-GB"/>
          </a:p>
        </p:txBody>
      </p:sp>
      <p:sp>
        <p:nvSpPr>
          <p:cNvPr id="3" name="Inhaltsplatzhalter 2">
            <a:extLst>
              <a:ext uri="{FF2B5EF4-FFF2-40B4-BE49-F238E27FC236}">
                <a16:creationId xmlns:a16="http://schemas.microsoft.com/office/drawing/2014/main" id="{1D0E9184-53CE-4B7E-9703-694D8F16586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a:extLst>
              <a:ext uri="{FF2B5EF4-FFF2-40B4-BE49-F238E27FC236}">
                <a16:creationId xmlns:a16="http://schemas.microsoft.com/office/drawing/2014/main" id="{42063EB6-E99A-4A42-98C1-96B7AF4A7E7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4">
            <a:extLst>
              <a:ext uri="{FF2B5EF4-FFF2-40B4-BE49-F238E27FC236}">
                <a16:creationId xmlns:a16="http://schemas.microsoft.com/office/drawing/2014/main" id="{64379897-294E-475E-974E-24B039A2FA4B}"/>
              </a:ext>
            </a:extLst>
          </p:cNvPr>
          <p:cNvSpPr>
            <a:spLocks noGrp="1"/>
          </p:cNvSpPr>
          <p:nvPr>
            <p:ph type="dt" sz="half" idx="10"/>
          </p:nvPr>
        </p:nvSpPr>
        <p:spPr/>
        <p:txBody>
          <a:bodyPr/>
          <a:lstStyle/>
          <a:p>
            <a:fld id="{D5CCA65B-98FC-4E90-9741-FEF7C9E85C28}" type="datetime1">
              <a:rPr lang="en-GB" smtClean="0"/>
              <a:t>03/06/2025</a:t>
            </a:fld>
            <a:endParaRPr lang="en-GB"/>
          </a:p>
        </p:txBody>
      </p:sp>
      <p:sp>
        <p:nvSpPr>
          <p:cNvPr id="6" name="Fußzeilenplatzhalter 5">
            <a:extLst>
              <a:ext uri="{FF2B5EF4-FFF2-40B4-BE49-F238E27FC236}">
                <a16:creationId xmlns:a16="http://schemas.microsoft.com/office/drawing/2014/main" id="{B0B6FBEA-2379-49C3-BC8D-68AB42184BB0}"/>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B58E3FC0-C043-4F6F-BE6D-0B0FEF561E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02395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A62D7-2C0E-40F6-B682-5315DD3FBF9F}"/>
              </a:ext>
            </a:extLst>
          </p:cNvPr>
          <p:cNvSpPr>
            <a:spLocks noGrp="1"/>
          </p:cNvSpPr>
          <p:nvPr>
            <p:ph type="title"/>
          </p:nvPr>
        </p:nvSpPr>
        <p:spPr>
          <a:xfrm>
            <a:off x="839788" y="365125"/>
            <a:ext cx="10515600" cy="1325563"/>
          </a:xfrm>
        </p:spPr>
        <p:txBody>
          <a:bodyPr/>
          <a:lstStyle/>
          <a:p>
            <a:r>
              <a:rPr lang="de-DE"/>
              <a:t>Mastertitelformat bearbeiten</a:t>
            </a:r>
            <a:endParaRPr lang="en-GB"/>
          </a:p>
        </p:txBody>
      </p:sp>
      <p:sp>
        <p:nvSpPr>
          <p:cNvPr id="3" name="Textplatzhalter 2">
            <a:extLst>
              <a:ext uri="{FF2B5EF4-FFF2-40B4-BE49-F238E27FC236}">
                <a16:creationId xmlns:a16="http://schemas.microsoft.com/office/drawing/2014/main" id="{CD831E9B-812C-48F5-AAF1-3B52497DC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2E99EEE-E61B-4C7C-816F-2F3D8B3DF7C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a:extLst>
              <a:ext uri="{FF2B5EF4-FFF2-40B4-BE49-F238E27FC236}">
                <a16:creationId xmlns:a16="http://schemas.microsoft.com/office/drawing/2014/main" id="{9CCDDC9D-2F53-4614-9297-D00B881CCD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C100751-6A24-4F43-8D5E-314A32EE642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6">
            <a:extLst>
              <a:ext uri="{FF2B5EF4-FFF2-40B4-BE49-F238E27FC236}">
                <a16:creationId xmlns:a16="http://schemas.microsoft.com/office/drawing/2014/main" id="{CE8D4B3B-60BB-4074-83DE-F92560B4DAF0}"/>
              </a:ext>
            </a:extLst>
          </p:cNvPr>
          <p:cNvSpPr>
            <a:spLocks noGrp="1"/>
          </p:cNvSpPr>
          <p:nvPr>
            <p:ph type="dt" sz="half" idx="10"/>
          </p:nvPr>
        </p:nvSpPr>
        <p:spPr/>
        <p:txBody>
          <a:bodyPr/>
          <a:lstStyle/>
          <a:p>
            <a:fld id="{F497B3C9-BF0F-4152-9657-EE1C70E8B34F}" type="datetime1">
              <a:rPr lang="en-GB" smtClean="0"/>
              <a:t>03/06/2025</a:t>
            </a:fld>
            <a:endParaRPr lang="en-GB"/>
          </a:p>
        </p:txBody>
      </p:sp>
      <p:sp>
        <p:nvSpPr>
          <p:cNvPr id="8" name="Fußzeilenplatzhalter 7">
            <a:extLst>
              <a:ext uri="{FF2B5EF4-FFF2-40B4-BE49-F238E27FC236}">
                <a16:creationId xmlns:a16="http://schemas.microsoft.com/office/drawing/2014/main" id="{4A1CABB0-1A5B-4AE4-B61B-2B661B66D7E0}"/>
              </a:ext>
            </a:extLst>
          </p:cNvPr>
          <p:cNvSpPr>
            <a:spLocks noGrp="1"/>
          </p:cNvSpPr>
          <p:nvPr>
            <p:ph type="ftr" sz="quarter" idx="11"/>
          </p:nvPr>
        </p:nvSpPr>
        <p:spPr/>
        <p:txBody>
          <a:bodyPr/>
          <a:lstStyle/>
          <a:p>
            <a:endParaRPr lang="en-GB"/>
          </a:p>
        </p:txBody>
      </p:sp>
      <p:sp>
        <p:nvSpPr>
          <p:cNvPr id="9" name="Foliennummernplatzhalter 8">
            <a:extLst>
              <a:ext uri="{FF2B5EF4-FFF2-40B4-BE49-F238E27FC236}">
                <a16:creationId xmlns:a16="http://schemas.microsoft.com/office/drawing/2014/main" id="{5640A1FA-F54D-4FB9-BCBE-4C41A7091870}"/>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319543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FC0CD2-E307-4162-83B0-4B7A154915E2}"/>
              </a:ext>
            </a:extLst>
          </p:cNvPr>
          <p:cNvSpPr>
            <a:spLocks noGrp="1"/>
          </p:cNvSpPr>
          <p:nvPr>
            <p:ph type="title"/>
          </p:nvPr>
        </p:nvSpPr>
        <p:spPr/>
        <p:txBody>
          <a:bodyPr/>
          <a:lstStyle/>
          <a:p>
            <a:r>
              <a:rPr lang="de-DE"/>
              <a:t>Mastertitelformat bearbeiten</a:t>
            </a:r>
            <a:endParaRPr lang="en-GB"/>
          </a:p>
        </p:txBody>
      </p:sp>
      <p:sp>
        <p:nvSpPr>
          <p:cNvPr id="3" name="Datumsplatzhalter 2">
            <a:extLst>
              <a:ext uri="{FF2B5EF4-FFF2-40B4-BE49-F238E27FC236}">
                <a16:creationId xmlns:a16="http://schemas.microsoft.com/office/drawing/2014/main" id="{48EE91F5-65BC-45ED-9D30-917C17ED05C0}"/>
              </a:ext>
            </a:extLst>
          </p:cNvPr>
          <p:cNvSpPr>
            <a:spLocks noGrp="1"/>
          </p:cNvSpPr>
          <p:nvPr>
            <p:ph type="dt" sz="half" idx="10"/>
          </p:nvPr>
        </p:nvSpPr>
        <p:spPr/>
        <p:txBody>
          <a:bodyPr/>
          <a:lstStyle/>
          <a:p>
            <a:fld id="{FFCA0F6A-14FB-433A-AA6F-C084BCC08940}" type="datetime1">
              <a:rPr lang="en-GB" smtClean="0"/>
              <a:t>03/06/2025</a:t>
            </a:fld>
            <a:endParaRPr lang="en-GB"/>
          </a:p>
        </p:txBody>
      </p:sp>
      <p:sp>
        <p:nvSpPr>
          <p:cNvPr id="4" name="Fußzeilenplatzhalter 3">
            <a:extLst>
              <a:ext uri="{FF2B5EF4-FFF2-40B4-BE49-F238E27FC236}">
                <a16:creationId xmlns:a16="http://schemas.microsoft.com/office/drawing/2014/main" id="{BDACAFBA-97FE-4458-BF1A-01317AC88FBA}"/>
              </a:ext>
            </a:extLst>
          </p:cNvPr>
          <p:cNvSpPr>
            <a:spLocks noGrp="1"/>
          </p:cNvSpPr>
          <p:nvPr>
            <p:ph type="ftr" sz="quarter" idx="11"/>
          </p:nvPr>
        </p:nvSpPr>
        <p:spPr/>
        <p:txBody>
          <a:bodyPr/>
          <a:lstStyle/>
          <a:p>
            <a:endParaRPr lang="en-GB"/>
          </a:p>
        </p:txBody>
      </p:sp>
      <p:sp>
        <p:nvSpPr>
          <p:cNvPr id="5" name="Foliennummernplatzhalter 4">
            <a:extLst>
              <a:ext uri="{FF2B5EF4-FFF2-40B4-BE49-F238E27FC236}">
                <a16:creationId xmlns:a16="http://schemas.microsoft.com/office/drawing/2014/main" id="{7392CCD6-E7F1-44D8-A394-2E3DF56C334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1216037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EEC17CA-4A24-4954-AA9C-AF8790D89EA2}"/>
              </a:ext>
            </a:extLst>
          </p:cNvPr>
          <p:cNvSpPr>
            <a:spLocks noGrp="1"/>
          </p:cNvSpPr>
          <p:nvPr>
            <p:ph type="dt" sz="half" idx="10"/>
          </p:nvPr>
        </p:nvSpPr>
        <p:spPr/>
        <p:txBody>
          <a:bodyPr/>
          <a:lstStyle/>
          <a:p>
            <a:fld id="{2621C438-426F-44F0-84F7-40AEEED819CC}" type="datetime1">
              <a:rPr lang="en-GB" smtClean="0"/>
              <a:t>03/06/2025</a:t>
            </a:fld>
            <a:endParaRPr lang="en-GB"/>
          </a:p>
        </p:txBody>
      </p:sp>
      <p:sp>
        <p:nvSpPr>
          <p:cNvPr id="3" name="Fußzeilenplatzhalter 2">
            <a:extLst>
              <a:ext uri="{FF2B5EF4-FFF2-40B4-BE49-F238E27FC236}">
                <a16:creationId xmlns:a16="http://schemas.microsoft.com/office/drawing/2014/main" id="{407954B1-26A4-41F8-8B37-9CED5BE7117D}"/>
              </a:ext>
            </a:extLst>
          </p:cNvPr>
          <p:cNvSpPr>
            <a:spLocks noGrp="1"/>
          </p:cNvSpPr>
          <p:nvPr>
            <p:ph type="ftr" sz="quarter" idx="11"/>
          </p:nvPr>
        </p:nvSpPr>
        <p:spPr/>
        <p:txBody>
          <a:bodyPr/>
          <a:lstStyle/>
          <a:p>
            <a:endParaRPr lang="en-GB"/>
          </a:p>
        </p:txBody>
      </p:sp>
      <p:sp>
        <p:nvSpPr>
          <p:cNvPr id="4" name="Foliennummernplatzhalter 3">
            <a:extLst>
              <a:ext uri="{FF2B5EF4-FFF2-40B4-BE49-F238E27FC236}">
                <a16:creationId xmlns:a16="http://schemas.microsoft.com/office/drawing/2014/main" id="{64E3D6D1-CCE1-4F08-9E24-BDA2332A7B4F}"/>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321602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22C558-CE80-4DC0-9DB4-3FB21E89115A}"/>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Inhaltsplatzhalter 2">
            <a:extLst>
              <a:ext uri="{FF2B5EF4-FFF2-40B4-BE49-F238E27FC236}">
                <a16:creationId xmlns:a16="http://schemas.microsoft.com/office/drawing/2014/main" id="{97D758D4-3838-41B4-A85B-37D2D5F78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a:extLst>
              <a:ext uri="{FF2B5EF4-FFF2-40B4-BE49-F238E27FC236}">
                <a16:creationId xmlns:a16="http://schemas.microsoft.com/office/drawing/2014/main" id="{6CD90F4E-BE48-4CE3-8FA5-61AAA7FB0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86504CA-34B3-4BDD-B78E-43DDFAF2CA44}"/>
              </a:ext>
            </a:extLst>
          </p:cNvPr>
          <p:cNvSpPr>
            <a:spLocks noGrp="1"/>
          </p:cNvSpPr>
          <p:nvPr>
            <p:ph type="dt" sz="half" idx="10"/>
          </p:nvPr>
        </p:nvSpPr>
        <p:spPr/>
        <p:txBody>
          <a:bodyPr/>
          <a:lstStyle/>
          <a:p>
            <a:fld id="{4EA2B6D0-23E3-42B6-9A04-04EF7CDA659A}" type="datetime1">
              <a:rPr lang="en-GB" smtClean="0"/>
              <a:t>03/06/2025</a:t>
            </a:fld>
            <a:endParaRPr lang="en-GB"/>
          </a:p>
        </p:txBody>
      </p:sp>
      <p:sp>
        <p:nvSpPr>
          <p:cNvPr id="6" name="Fußzeilenplatzhalter 5">
            <a:extLst>
              <a:ext uri="{FF2B5EF4-FFF2-40B4-BE49-F238E27FC236}">
                <a16:creationId xmlns:a16="http://schemas.microsoft.com/office/drawing/2014/main" id="{7275FD24-AC31-4208-8267-0DFE214D7F4D}"/>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71E074FF-80FA-4960-BF77-19D146600DD5}"/>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49227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C724F-95EA-4F08-9F71-734DF0857850}"/>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GB"/>
          </a:p>
        </p:txBody>
      </p:sp>
      <p:sp>
        <p:nvSpPr>
          <p:cNvPr id="3" name="Bildplatzhalter 2">
            <a:extLst>
              <a:ext uri="{FF2B5EF4-FFF2-40B4-BE49-F238E27FC236}">
                <a16:creationId xmlns:a16="http://schemas.microsoft.com/office/drawing/2014/main" id="{5173ED21-3D76-4E6C-8E0A-7CE617E2CE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platzhalter 3">
            <a:extLst>
              <a:ext uri="{FF2B5EF4-FFF2-40B4-BE49-F238E27FC236}">
                <a16:creationId xmlns:a16="http://schemas.microsoft.com/office/drawing/2014/main" id="{1D62334C-A003-44C6-A011-CE5E2B07A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EB928E3-4370-4E25-B880-A08BD0AC7393}"/>
              </a:ext>
            </a:extLst>
          </p:cNvPr>
          <p:cNvSpPr>
            <a:spLocks noGrp="1"/>
          </p:cNvSpPr>
          <p:nvPr>
            <p:ph type="dt" sz="half" idx="10"/>
          </p:nvPr>
        </p:nvSpPr>
        <p:spPr/>
        <p:txBody>
          <a:bodyPr/>
          <a:lstStyle/>
          <a:p>
            <a:fld id="{9674ED56-9309-4345-9754-315919C2BE59}" type="datetime1">
              <a:rPr lang="en-GB" smtClean="0"/>
              <a:t>03/06/2025</a:t>
            </a:fld>
            <a:endParaRPr lang="en-GB"/>
          </a:p>
        </p:txBody>
      </p:sp>
      <p:sp>
        <p:nvSpPr>
          <p:cNvPr id="6" name="Fußzeilenplatzhalter 5">
            <a:extLst>
              <a:ext uri="{FF2B5EF4-FFF2-40B4-BE49-F238E27FC236}">
                <a16:creationId xmlns:a16="http://schemas.microsoft.com/office/drawing/2014/main" id="{9280BBBF-8E79-4692-8436-07F5E9B51B48}"/>
              </a:ext>
            </a:extLst>
          </p:cNvPr>
          <p:cNvSpPr>
            <a:spLocks noGrp="1"/>
          </p:cNvSpPr>
          <p:nvPr>
            <p:ph type="ftr" sz="quarter" idx="11"/>
          </p:nvPr>
        </p:nvSpPr>
        <p:spPr/>
        <p:txBody>
          <a:bodyPr/>
          <a:lstStyle/>
          <a:p>
            <a:endParaRPr lang="en-GB"/>
          </a:p>
        </p:txBody>
      </p:sp>
      <p:sp>
        <p:nvSpPr>
          <p:cNvPr id="7" name="Foliennummernplatzhalter 6">
            <a:extLst>
              <a:ext uri="{FF2B5EF4-FFF2-40B4-BE49-F238E27FC236}">
                <a16:creationId xmlns:a16="http://schemas.microsoft.com/office/drawing/2014/main" id="{6E223E80-1291-4D3B-BCB8-B9CFA9ECD698}"/>
              </a:ext>
            </a:extLst>
          </p:cNvPr>
          <p:cNvSpPr>
            <a:spLocks noGrp="1"/>
          </p:cNvSpPr>
          <p:nvPr>
            <p:ph type="sldNum" sz="quarter" idx="12"/>
          </p:nvPr>
        </p:nvSpPr>
        <p:spPr/>
        <p:txBody>
          <a:bodyPr/>
          <a:lstStyle/>
          <a:p>
            <a:fld id="{C6E05448-C963-4910-96F2-13A1B15C893E}" type="slidenum">
              <a:rPr lang="en-GB" smtClean="0"/>
              <a:t>‹Nr.›</a:t>
            </a:fld>
            <a:endParaRPr lang="en-GB"/>
          </a:p>
        </p:txBody>
      </p:sp>
    </p:spTree>
    <p:extLst>
      <p:ext uri="{BB962C8B-B14F-4D97-AF65-F5344CB8AC3E}">
        <p14:creationId xmlns:p14="http://schemas.microsoft.com/office/powerpoint/2010/main" val="285577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E9A1D54-6988-4637-AA1E-1446BC533B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GB"/>
          </a:p>
        </p:txBody>
      </p:sp>
      <p:sp>
        <p:nvSpPr>
          <p:cNvPr id="3" name="Textplatzhalter 2">
            <a:extLst>
              <a:ext uri="{FF2B5EF4-FFF2-40B4-BE49-F238E27FC236}">
                <a16:creationId xmlns:a16="http://schemas.microsoft.com/office/drawing/2014/main" id="{1C59EFDD-B857-47E5-8BFE-6FA62CE97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55CC4E2F-3530-4F9A-8E19-B469E47B93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BECA5-2E62-49BD-9377-0CB955F44614}" type="datetime1">
              <a:rPr lang="en-GB" smtClean="0"/>
              <a:t>03/06/2025</a:t>
            </a:fld>
            <a:endParaRPr lang="en-GB"/>
          </a:p>
        </p:txBody>
      </p:sp>
      <p:sp>
        <p:nvSpPr>
          <p:cNvPr id="5" name="Fußzeilenplatzhalter 4">
            <a:extLst>
              <a:ext uri="{FF2B5EF4-FFF2-40B4-BE49-F238E27FC236}">
                <a16:creationId xmlns:a16="http://schemas.microsoft.com/office/drawing/2014/main" id="{16B65240-DFFE-4726-BD1A-9FB90904C0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Foliennummernplatzhalter 5">
            <a:extLst>
              <a:ext uri="{FF2B5EF4-FFF2-40B4-BE49-F238E27FC236}">
                <a16:creationId xmlns:a16="http://schemas.microsoft.com/office/drawing/2014/main" id="{FB14446A-0A8A-4636-8C51-4FE25AEA80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05448-C963-4910-96F2-13A1B15C893E}" type="slidenum">
              <a:rPr lang="en-GB" smtClean="0"/>
              <a:t>‹Nr.›</a:t>
            </a:fld>
            <a:endParaRPr lang="en-GB"/>
          </a:p>
        </p:txBody>
      </p:sp>
    </p:spTree>
    <p:extLst>
      <p:ext uri="{BB962C8B-B14F-4D97-AF65-F5344CB8AC3E}">
        <p14:creationId xmlns:p14="http://schemas.microsoft.com/office/powerpoint/2010/main" val="274822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wmf"/><Relationship Id="rId5" Type="http://schemas.openxmlformats.org/officeDocument/2006/relationships/image" Target="../media/image1.emf"/><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w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emf"/><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emf"/><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emf"/><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emf"/><Relationship Id="rId7"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9.jpeg"/><Relationship Id="rId9" Type="http://schemas.microsoft.com/office/2007/relationships/diagramDrawing" Target="../diagrams/drawing5.xml"/></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emf"/><Relationship Id="rId7"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emf"/><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3.wmf"/></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w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emf"/><Relationship Id="rId7" Type="http://schemas.openxmlformats.org/officeDocument/2006/relationships/diagramColors" Target="../diagrams/colors7.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w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11D1B-ED30-4B67-9B98-7F79128A4C34}"/>
              </a:ext>
            </a:extLst>
          </p:cNvPr>
          <p:cNvSpPr>
            <a:spLocks noGrp="1"/>
          </p:cNvSpPr>
          <p:nvPr>
            <p:ph type="ctrTitle"/>
          </p:nvPr>
        </p:nvSpPr>
        <p:spPr/>
        <p:txBody>
          <a:bodyPr/>
          <a:lstStyle/>
          <a:p>
            <a:r>
              <a:rPr lang="en-GB" dirty="0" err="1"/>
              <a:t>Strömungsmechanik</a:t>
            </a:r>
            <a:r>
              <a:rPr lang="en-GB" dirty="0"/>
              <a:t> in der </a:t>
            </a:r>
            <a:r>
              <a:rPr lang="en-GB" dirty="0" err="1"/>
              <a:t>Medizin</a:t>
            </a:r>
            <a:r>
              <a:rPr lang="en-GB" dirty="0"/>
              <a:t> I/II</a:t>
            </a:r>
          </a:p>
        </p:txBody>
      </p:sp>
      <p:sp>
        <p:nvSpPr>
          <p:cNvPr id="3" name="Untertitel 2">
            <a:extLst>
              <a:ext uri="{FF2B5EF4-FFF2-40B4-BE49-F238E27FC236}">
                <a16:creationId xmlns:a16="http://schemas.microsoft.com/office/drawing/2014/main" id="{1B78D9B9-9E16-4DAA-9B04-E01BF8B205B9}"/>
              </a:ext>
            </a:extLst>
          </p:cNvPr>
          <p:cNvSpPr>
            <a:spLocks noGrp="1"/>
          </p:cNvSpPr>
          <p:nvPr>
            <p:ph type="subTitle" idx="1"/>
          </p:nvPr>
        </p:nvSpPr>
        <p:spPr/>
        <p:txBody>
          <a:bodyPr>
            <a:normAutofit lnSpcReduction="10000"/>
          </a:bodyPr>
          <a:lstStyle/>
          <a:p>
            <a:r>
              <a:rPr lang="en-GB" dirty="0"/>
              <a:t>Prof. </a:t>
            </a:r>
            <a:r>
              <a:rPr lang="en-GB" dirty="0" err="1"/>
              <a:t>Dr.</a:t>
            </a:r>
            <a:r>
              <a:rPr lang="en-GB" dirty="0"/>
              <a:t>-Ing. Leonid Goubergrits</a:t>
            </a:r>
          </a:p>
          <a:p>
            <a:r>
              <a:rPr lang="en-GB" dirty="0"/>
              <a:t>PD Dr.-</a:t>
            </a:r>
            <a:r>
              <a:rPr lang="en-GB" dirty="0" err="1"/>
              <a:t>Ing</a:t>
            </a:r>
            <a:r>
              <a:rPr lang="en-GB" dirty="0"/>
              <a:t>. Ulrich Kertzscher</a:t>
            </a:r>
          </a:p>
          <a:p>
            <a:endParaRPr lang="en-GB" dirty="0"/>
          </a:p>
          <a:p>
            <a:r>
              <a:rPr lang="en-GB" dirty="0" err="1"/>
              <a:t>SoSe</a:t>
            </a:r>
            <a:r>
              <a:rPr lang="en-GB" dirty="0"/>
              <a:t> 2025</a:t>
            </a:r>
          </a:p>
        </p:txBody>
      </p:sp>
      <p:sp>
        <p:nvSpPr>
          <p:cNvPr id="4" name="Foliennummernplatzhalter 3">
            <a:extLst>
              <a:ext uri="{FF2B5EF4-FFF2-40B4-BE49-F238E27FC236}">
                <a16:creationId xmlns:a16="http://schemas.microsoft.com/office/drawing/2014/main" id="{B35D298A-5DB4-42F9-A9BA-7B80BE894C00}"/>
              </a:ext>
            </a:extLst>
          </p:cNvPr>
          <p:cNvSpPr>
            <a:spLocks noGrp="1"/>
          </p:cNvSpPr>
          <p:nvPr>
            <p:ph type="sldNum" sz="quarter" idx="12"/>
          </p:nvPr>
        </p:nvSpPr>
        <p:spPr/>
        <p:txBody>
          <a:bodyPr/>
          <a:lstStyle/>
          <a:p>
            <a:fld id="{C6E05448-C963-4910-96F2-13A1B15C893E}" type="slidenum">
              <a:rPr lang="en-GB" smtClean="0"/>
              <a:t>1</a:t>
            </a:fld>
            <a:endParaRPr lang="en-GB"/>
          </a:p>
        </p:txBody>
      </p:sp>
    </p:spTree>
    <p:extLst>
      <p:ext uri="{BB962C8B-B14F-4D97-AF65-F5344CB8AC3E}">
        <p14:creationId xmlns:p14="http://schemas.microsoft.com/office/powerpoint/2010/main" val="532555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8" name="Textfeld 7"/>
          <p:cNvSpPr txBox="1"/>
          <p:nvPr/>
        </p:nvSpPr>
        <p:spPr>
          <a:xfrm>
            <a:off x="6190436" y="2147515"/>
            <a:ext cx="4724557" cy="2585323"/>
          </a:xfrm>
          <a:prstGeom prst="rect">
            <a:avLst/>
          </a:prstGeom>
          <a:noFill/>
        </p:spPr>
        <p:txBody>
          <a:bodyPr wrap="square" rtlCol="0">
            <a:spAutoFit/>
          </a:bodyPr>
          <a:lstStyle/>
          <a:p>
            <a:pPr marL="285750" indent="-285750">
              <a:buFont typeface="Arial" panose="020B0604020202020204" pitchFamily="34" charset="0"/>
              <a:buChar char="•"/>
            </a:pPr>
            <a:r>
              <a:rPr lang="de-DE" dirty="0"/>
              <a:t>Thrombenbildung möglich durch Stagnationszonen in </a:t>
            </a:r>
            <a:r>
              <a:rPr lang="de-DE" dirty="0" err="1"/>
              <a:t>Bulben</a:t>
            </a:r>
            <a:r>
              <a:rPr lang="de-DE" dirty="0"/>
              <a:t> (</a:t>
            </a:r>
            <a:r>
              <a:rPr lang="de-DE" dirty="0" err="1"/>
              <a:t>künstl</a:t>
            </a:r>
            <a:r>
              <a:rPr lang="de-DE" dirty="0"/>
              <a:t>. Oberfläche!)</a:t>
            </a:r>
          </a:p>
          <a:p>
            <a:pPr marL="285750" indent="-285750">
              <a:buFont typeface="Arial" panose="020B0604020202020204" pitchFamily="34" charset="0"/>
              <a:buChar char="•"/>
            </a:pPr>
            <a:r>
              <a:rPr lang="de-DE" dirty="0"/>
              <a:t>begrenzte Haltbarkeit</a:t>
            </a:r>
          </a:p>
          <a:p>
            <a:r>
              <a:rPr lang="de-DE" dirty="0"/>
              <a:t> </a:t>
            </a:r>
          </a:p>
          <a:p>
            <a:endParaRPr lang="de-DE" dirty="0"/>
          </a:p>
          <a:p>
            <a:pPr marL="285750" indent="-285750">
              <a:buFont typeface="Arial" panose="020B0604020202020204" pitchFamily="34" charset="0"/>
              <a:buChar char="•"/>
            </a:pPr>
            <a:r>
              <a:rPr lang="de-DE" dirty="0"/>
              <a:t>leise</a:t>
            </a:r>
          </a:p>
          <a:p>
            <a:pPr marL="285750" indent="-285750">
              <a:buFont typeface="Arial" panose="020B0604020202020204" pitchFamily="34" charset="0"/>
              <a:buChar char="•"/>
            </a:pPr>
            <a:r>
              <a:rPr lang="de-DE" dirty="0"/>
              <a:t>“natürliche“ Hämodynamik (Öffnungs- und Schließverhalten etc.)</a:t>
            </a:r>
          </a:p>
        </p:txBody>
      </p:sp>
      <p:sp>
        <p:nvSpPr>
          <p:cNvPr id="5" name="Textfeld 4"/>
          <p:cNvSpPr txBox="1"/>
          <p:nvPr/>
        </p:nvSpPr>
        <p:spPr>
          <a:xfrm>
            <a:off x="1912883" y="5193883"/>
            <a:ext cx="3337560" cy="523220"/>
          </a:xfrm>
          <a:prstGeom prst="rect">
            <a:avLst/>
          </a:prstGeom>
          <a:noFill/>
        </p:spPr>
        <p:txBody>
          <a:bodyPr wrap="square" rtlCol="0">
            <a:spAutoFit/>
          </a:bodyPr>
          <a:lstStyle/>
          <a:p>
            <a:r>
              <a:rPr lang="de-DE" sz="1400" dirty="0"/>
              <a:t>Dreisegelklappe aus Polyurethan</a:t>
            </a:r>
          </a:p>
          <a:p>
            <a:r>
              <a:rPr lang="de-DE" sz="1400" dirty="0"/>
              <a:t>(Helmholtz Institute) </a:t>
            </a:r>
          </a:p>
        </p:txBody>
      </p:sp>
      <p:sp>
        <p:nvSpPr>
          <p:cNvPr id="7" name="Textfeld 6">
            <a:extLst>
              <a:ext uri="{FF2B5EF4-FFF2-40B4-BE49-F238E27FC236}">
                <a16:creationId xmlns:a16="http://schemas.microsoft.com/office/drawing/2014/main" id="{667483B0-F838-445B-83CE-D24CEE18A874}"/>
              </a:ext>
            </a:extLst>
          </p:cNvPr>
          <p:cNvSpPr txBox="1"/>
          <p:nvPr/>
        </p:nvSpPr>
        <p:spPr>
          <a:xfrm>
            <a:off x="478221" y="1140897"/>
            <a:ext cx="2070538" cy="369332"/>
          </a:xfrm>
          <a:prstGeom prst="rect">
            <a:avLst/>
          </a:prstGeom>
          <a:noFill/>
        </p:spPr>
        <p:txBody>
          <a:bodyPr wrap="square" rtlCol="0">
            <a:spAutoFit/>
          </a:bodyPr>
          <a:lstStyle/>
          <a:p>
            <a:r>
              <a:rPr lang="de-DE" dirty="0"/>
              <a:t>Dreisegelklappe</a:t>
            </a:r>
          </a:p>
        </p:txBody>
      </p:sp>
      <p:sp>
        <p:nvSpPr>
          <p:cNvPr id="9" name="Textfeld 8">
            <a:extLst>
              <a:ext uri="{FF2B5EF4-FFF2-40B4-BE49-F238E27FC236}">
                <a16:creationId xmlns:a16="http://schemas.microsoft.com/office/drawing/2014/main" id="{4E7D2E97-7286-448A-93CE-B81D032C9984}"/>
              </a:ext>
            </a:extLst>
          </p:cNvPr>
          <p:cNvSpPr txBox="1"/>
          <p:nvPr/>
        </p:nvSpPr>
        <p:spPr>
          <a:xfrm>
            <a:off x="6190436" y="1809663"/>
            <a:ext cx="2564524" cy="369332"/>
          </a:xfrm>
          <a:prstGeom prst="rect">
            <a:avLst/>
          </a:prstGeom>
          <a:noFill/>
        </p:spPr>
        <p:txBody>
          <a:bodyPr wrap="square" rtlCol="0">
            <a:spAutoFit/>
          </a:bodyPr>
          <a:lstStyle/>
          <a:p>
            <a:r>
              <a:rPr lang="de-DE" b="1" dirty="0"/>
              <a:t>Nachteile:</a:t>
            </a:r>
          </a:p>
        </p:txBody>
      </p:sp>
      <p:sp>
        <p:nvSpPr>
          <p:cNvPr id="10" name="Textfeld 9">
            <a:extLst>
              <a:ext uri="{FF2B5EF4-FFF2-40B4-BE49-F238E27FC236}">
                <a16:creationId xmlns:a16="http://schemas.microsoft.com/office/drawing/2014/main" id="{9AD9FF3D-BBA5-4F36-BDC5-8C8CD5C15941}"/>
              </a:ext>
            </a:extLst>
          </p:cNvPr>
          <p:cNvSpPr txBox="1"/>
          <p:nvPr/>
        </p:nvSpPr>
        <p:spPr>
          <a:xfrm>
            <a:off x="6190436" y="3466875"/>
            <a:ext cx="2564524" cy="369332"/>
          </a:xfrm>
          <a:prstGeom prst="rect">
            <a:avLst/>
          </a:prstGeom>
          <a:noFill/>
        </p:spPr>
        <p:txBody>
          <a:bodyPr wrap="square" rtlCol="0">
            <a:spAutoFit/>
          </a:bodyPr>
          <a:lstStyle/>
          <a:p>
            <a:r>
              <a:rPr lang="de-DE" b="1" dirty="0"/>
              <a:t>Vorteile:</a:t>
            </a:r>
          </a:p>
        </p:txBody>
      </p:sp>
      <p:pic>
        <p:nvPicPr>
          <p:cNvPr id="11" name="Grafik 10">
            <a:extLst>
              <a:ext uri="{FF2B5EF4-FFF2-40B4-BE49-F238E27FC236}">
                <a16:creationId xmlns:a16="http://schemas.microsoft.com/office/drawing/2014/main" id="{A53CB68D-0141-4F1A-BDAC-B1333AE01DD1}"/>
              </a:ext>
            </a:extLst>
          </p:cNvPr>
          <p:cNvPicPr>
            <a:picLocks noChangeAspect="1"/>
          </p:cNvPicPr>
          <p:nvPr/>
        </p:nvPicPr>
        <p:blipFill rotWithShape="1">
          <a:blip r:embed="rId4"/>
          <a:srcRect l="9458" t="52896" r="11935" b="4561"/>
          <a:stretch/>
        </p:blipFill>
        <p:spPr>
          <a:xfrm>
            <a:off x="1912883" y="1809663"/>
            <a:ext cx="3586088" cy="3199605"/>
          </a:xfrm>
          <a:prstGeom prst="rect">
            <a:avLst/>
          </a:prstGeom>
        </p:spPr>
      </p:pic>
    </p:spTree>
    <p:extLst>
      <p:ext uri="{BB962C8B-B14F-4D97-AF65-F5344CB8AC3E}">
        <p14:creationId xmlns:p14="http://schemas.microsoft.com/office/powerpoint/2010/main" val="244591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8" name="Textfeld 7"/>
          <p:cNvSpPr txBox="1"/>
          <p:nvPr/>
        </p:nvSpPr>
        <p:spPr>
          <a:xfrm>
            <a:off x="6096000" y="2991481"/>
            <a:ext cx="4724557" cy="1754326"/>
          </a:xfrm>
          <a:prstGeom prst="rect">
            <a:avLst/>
          </a:prstGeom>
          <a:noFill/>
        </p:spPr>
        <p:txBody>
          <a:bodyPr wrap="square" rtlCol="0">
            <a:spAutoFit/>
          </a:bodyPr>
          <a:lstStyle/>
          <a:p>
            <a:pPr marL="285750" indent="-285750">
              <a:buFont typeface="Arial" panose="020B0604020202020204" pitchFamily="34" charset="0"/>
              <a:buChar char="•"/>
            </a:pPr>
            <a:r>
              <a:rPr lang="de-DE" dirty="0"/>
              <a:t>kurze Lebensdauer (</a:t>
            </a:r>
            <a:r>
              <a:rPr lang="de-DE" dirty="0" err="1"/>
              <a:t>Kalzifizierung</a:t>
            </a:r>
            <a:r>
              <a:rPr lang="de-DE" dirty="0"/>
              <a:t>!)</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leise</a:t>
            </a:r>
          </a:p>
          <a:p>
            <a:pPr marL="285750" indent="-285750">
              <a:buFont typeface="Arial" panose="020B0604020202020204" pitchFamily="34" charset="0"/>
              <a:buChar char="•"/>
            </a:pPr>
            <a:r>
              <a:rPr lang="de-DE" dirty="0"/>
              <a:t>sehr gute </a:t>
            </a:r>
            <a:r>
              <a:rPr lang="de-DE" dirty="0" err="1"/>
              <a:t>Antithrombogenität</a:t>
            </a:r>
            <a:r>
              <a:rPr lang="de-DE" dirty="0"/>
              <a:t> und Hämodynamik</a:t>
            </a:r>
          </a:p>
        </p:txBody>
      </p:sp>
      <p:sp>
        <p:nvSpPr>
          <p:cNvPr id="5" name="Textfeld 4"/>
          <p:cNvSpPr txBox="1"/>
          <p:nvPr/>
        </p:nvSpPr>
        <p:spPr>
          <a:xfrm>
            <a:off x="1981116" y="3487451"/>
            <a:ext cx="3337560" cy="523220"/>
          </a:xfrm>
          <a:prstGeom prst="rect">
            <a:avLst/>
          </a:prstGeom>
          <a:noFill/>
        </p:spPr>
        <p:txBody>
          <a:bodyPr wrap="square" rtlCol="0">
            <a:spAutoFit/>
          </a:bodyPr>
          <a:lstStyle/>
          <a:p>
            <a:r>
              <a:rPr lang="de-DE" sz="1400" dirty="0"/>
              <a:t>Segelklappen aus denaturiertem Rinderperikard oder von Leichen</a:t>
            </a:r>
          </a:p>
        </p:txBody>
      </p:sp>
      <p:pic>
        <p:nvPicPr>
          <p:cNvPr id="71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265" y="1592899"/>
            <a:ext cx="2171012" cy="183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E00D963E-53F5-4B18-ADEC-D75212EB8AEC}"/>
              </a:ext>
            </a:extLst>
          </p:cNvPr>
          <p:cNvSpPr txBox="1"/>
          <p:nvPr/>
        </p:nvSpPr>
        <p:spPr>
          <a:xfrm>
            <a:off x="6096000" y="2622149"/>
            <a:ext cx="2564524" cy="369332"/>
          </a:xfrm>
          <a:prstGeom prst="rect">
            <a:avLst/>
          </a:prstGeom>
          <a:noFill/>
        </p:spPr>
        <p:txBody>
          <a:bodyPr wrap="square" rtlCol="0">
            <a:spAutoFit/>
          </a:bodyPr>
          <a:lstStyle/>
          <a:p>
            <a:r>
              <a:rPr lang="de-DE" b="1" dirty="0"/>
              <a:t>Nachteil:</a:t>
            </a:r>
          </a:p>
        </p:txBody>
      </p:sp>
      <p:sp>
        <p:nvSpPr>
          <p:cNvPr id="10" name="Textfeld 9">
            <a:extLst>
              <a:ext uri="{FF2B5EF4-FFF2-40B4-BE49-F238E27FC236}">
                <a16:creationId xmlns:a16="http://schemas.microsoft.com/office/drawing/2014/main" id="{FF4E5BC7-2DE5-49D0-A925-AA091679EBE5}"/>
              </a:ext>
            </a:extLst>
          </p:cNvPr>
          <p:cNvSpPr txBox="1"/>
          <p:nvPr/>
        </p:nvSpPr>
        <p:spPr>
          <a:xfrm>
            <a:off x="6096000" y="3499312"/>
            <a:ext cx="2564524" cy="369332"/>
          </a:xfrm>
          <a:prstGeom prst="rect">
            <a:avLst/>
          </a:prstGeom>
          <a:noFill/>
        </p:spPr>
        <p:txBody>
          <a:bodyPr wrap="square" rtlCol="0">
            <a:spAutoFit/>
          </a:bodyPr>
          <a:lstStyle/>
          <a:p>
            <a:r>
              <a:rPr lang="de-DE" b="1" dirty="0"/>
              <a:t>Vorteile:</a:t>
            </a:r>
          </a:p>
        </p:txBody>
      </p:sp>
      <p:sp>
        <p:nvSpPr>
          <p:cNvPr id="11" name="Textfeld 10">
            <a:extLst>
              <a:ext uri="{FF2B5EF4-FFF2-40B4-BE49-F238E27FC236}">
                <a16:creationId xmlns:a16="http://schemas.microsoft.com/office/drawing/2014/main" id="{F22F17AB-A0E5-425B-94EF-ED696A137CC2}"/>
              </a:ext>
            </a:extLst>
          </p:cNvPr>
          <p:cNvSpPr txBox="1"/>
          <p:nvPr/>
        </p:nvSpPr>
        <p:spPr>
          <a:xfrm>
            <a:off x="478221" y="1140897"/>
            <a:ext cx="2070538" cy="369332"/>
          </a:xfrm>
          <a:prstGeom prst="rect">
            <a:avLst/>
          </a:prstGeom>
          <a:noFill/>
        </p:spPr>
        <p:txBody>
          <a:bodyPr wrap="square" rtlCol="0">
            <a:spAutoFit/>
          </a:bodyPr>
          <a:lstStyle/>
          <a:p>
            <a:r>
              <a:rPr lang="de-DE" dirty="0"/>
              <a:t>Bioprothese</a:t>
            </a:r>
          </a:p>
        </p:txBody>
      </p:sp>
      <p:pic>
        <p:nvPicPr>
          <p:cNvPr id="6" name="bioprothese klappe">
            <a:hlinkClick r:id="" action="ppaction://media"/>
            <a:extLst>
              <a:ext uri="{FF2B5EF4-FFF2-40B4-BE49-F238E27FC236}">
                <a16:creationId xmlns:a16="http://schemas.microsoft.com/office/drawing/2014/main" id="{E0C95E73-2499-406C-BDD6-03FDE0B6CC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8490" r="11719"/>
          <a:stretch/>
        </p:blipFill>
        <p:spPr>
          <a:xfrm>
            <a:off x="2135266" y="4164872"/>
            <a:ext cx="2171012" cy="1749771"/>
          </a:xfrm>
          <a:prstGeom prst="rect">
            <a:avLst/>
          </a:prstGeom>
        </p:spPr>
      </p:pic>
      <p:sp>
        <p:nvSpPr>
          <p:cNvPr id="12" name="Textfeld 11">
            <a:extLst>
              <a:ext uri="{FF2B5EF4-FFF2-40B4-BE49-F238E27FC236}">
                <a16:creationId xmlns:a16="http://schemas.microsoft.com/office/drawing/2014/main" id="{5854E578-E1A0-4619-8A9F-5E639A0E4959}"/>
              </a:ext>
            </a:extLst>
          </p:cNvPr>
          <p:cNvSpPr txBox="1"/>
          <p:nvPr/>
        </p:nvSpPr>
        <p:spPr>
          <a:xfrm>
            <a:off x="2074831" y="5987893"/>
            <a:ext cx="3300248" cy="523220"/>
          </a:xfrm>
          <a:prstGeom prst="rect">
            <a:avLst/>
          </a:prstGeom>
          <a:noFill/>
        </p:spPr>
        <p:txBody>
          <a:bodyPr wrap="square" rtlCol="0">
            <a:spAutoFit/>
          </a:bodyPr>
          <a:lstStyle/>
          <a:p>
            <a:r>
              <a:rPr lang="de-DE" sz="1400" dirty="0"/>
              <a:t>künstliche Mitralklappe:</a:t>
            </a:r>
            <a:br>
              <a:rPr lang="de-DE" sz="1400" dirty="0"/>
            </a:br>
            <a:r>
              <a:rPr lang="de-DE" sz="1400" dirty="0"/>
              <a:t>Einsetzen und Funktion</a:t>
            </a:r>
          </a:p>
        </p:txBody>
      </p:sp>
    </p:spTree>
    <p:extLst>
      <p:ext uri="{BB962C8B-B14F-4D97-AF65-F5344CB8AC3E}">
        <p14:creationId xmlns:p14="http://schemas.microsoft.com/office/powerpoint/2010/main" val="21216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p:cNvSpPr txBox="1"/>
          <p:nvPr/>
        </p:nvSpPr>
        <p:spPr>
          <a:xfrm>
            <a:off x="1018978" y="1616621"/>
            <a:ext cx="3337560" cy="2308324"/>
          </a:xfrm>
          <a:prstGeom prst="rect">
            <a:avLst/>
          </a:prstGeom>
          <a:noFill/>
        </p:spPr>
        <p:txBody>
          <a:bodyPr wrap="square" rtlCol="0">
            <a:spAutoFit/>
          </a:bodyPr>
          <a:lstStyle/>
          <a:p>
            <a:r>
              <a:rPr lang="de-DE" b="1" dirty="0"/>
              <a:t>Thrombenbildung:</a:t>
            </a:r>
          </a:p>
          <a:p>
            <a:r>
              <a:rPr lang="de-DE" dirty="0"/>
              <a:t>biologische Herzklappe mit  Thrombus nach einem Einsatz im Herzunterstützungssystem</a:t>
            </a:r>
          </a:p>
          <a:p>
            <a:endParaRPr lang="de-DE" dirty="0"/>
          </a:p>
          <a:p>
            <a:endParaRPr lang="de-DE" b="1" dirty="0"/>
          </a:p>
          <a:p>
            <a:r>
              <a:rPr lang="de-DE" b="1" dirty="0"/>
              <a:t>Mögliche Ursache:</a:t>
            </a:r>
          </a:p>
          <a:p>
            <a:r>
              <a:rPr lang="de-DE" dirty="0"/>
              <a:t>ungünstige Strömung</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1091" y="1612352"/>
            <a:ext cx="4605360" cy="4179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08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13</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Künstliche Herzklappen</a:t>
            </a:r>
          </a:p>
        </p:txBody>
      </p:sp>
      <p:pic>
        <p:nvPicPr>
          <p:cNvPr id="4098" name="Picture 2" descr="Profitieren auch Niedrigrisikopatienten von TAVI? – Der Hausarzt">
            <a:extLst>
              <a:ext uri="{FF2B5EF4-FFF2-40B4-BE49-F238E27FC236}">
                <a16:creationId xmlns:a16="http://schemas.microsoft.com/office/drawing/2014/main" id="{B6E31991-F049-4686-B09E-510D73CA6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03325"/>
            <a:ext cx="95250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907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 (Entwicklungen Labor für Biofluidmechanik)</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8" name="Textfeld 7">
            <a:extLst>
              <a:ext uri="{FF2B5EF4-FFF2-40B4-BE49-F238E27FC236}">
                <a16:creationId xmlns:a16="http://schemas.microsoft.com/office/drawing/2014/main" id="{6A39DCBA-FF5C-43BD-AE98-5F8282689912}"/>
              </a:ext>
            </a:extLst>
          </p:cNvPr>
          <p:cNvSpPr txBox="1"/>
          <p:nvPr/>
        </p:nvSpPr>
        <p:spPr>
          <a:xfrm>
            <a:off x="478220" y="1571820"/>
            <a:ext cx="3957145" cy="369332"/>
          </a:xfrm>
          <a:prstGeom prst="rect">
            <a:avLst/>
          </a:prstGeom>
          <a:noFill/>
        </p:spPr>
        <p:txBody>
          <a:bodyPr wrap="square" rtlCol="0">
            <a:spAutoFit/>
          </a:bodyPr>
          <a:lstStyle/>
          <a:p>
            <a:r>
              <a:rPr lang="de-DE" b="1" dirty="0"/>
              <a:t>Kippscheibenklappe als S-Klappe</a:t>
            </a:r>
          </a:p>
        </p:txBody>
      </p:sp>
      <p:sp>
        <p:nvSpPr>
          <p:cNvPr id="10" name="Textfeld 9">
            <a:extLst>
              <a:ext uri="{FF2B5EF4-FFF2-40B4-BE49-F238E27FC236}">
                <a16:creationId xmlns:a16="http://schemas.microsoft.com/office/drawing/2014/main" id="{AF3DE59A-96A4-46BE-84E2-A6B5471E3301}"/>
              </a:ext>
            </a:extLst>
          </p:cNvPr>
          <p:cNvSpPr txBox="1"/>
          <p:nvPr/>
        </p:nvSpPr>
        <p:spPr>
          <a:xfrm>
            <a:off x="478220" y="2223846"/>
            <a:ext cx="6190592" cy="646331"/>
          </a:xfrm>
          <a:prstGeom prst="rect">
            <a:avLst/>
          </a:prstGeom>
          <a:noFill/>
        </p:spPr>
        <p:txBody>
          <a:bodyPr wrap="square">
            <a:spAutoFit/>
          </a:bodyPr>
          <a:lstStyle/>
          <a:p>
            <a:r>
              <a:rPr lang="de-DE" sz="1800" kern="1200" baseline="0" dirty="0">
                <a:solidFill>
                  <a:schemeClr val="tx1"/>
                </a:solidFill>
                <a:effectLst/>
                <a:latin typeface="+mn-lt"/>
                <a:ea typeface="+mn-ea"/>
                <a:cs typeface="+mn-cs"/>
              </a:rPr>
              <a:t>durch einen S-förmigen Kanal </a:t>
            </a:r>
            <a:r>
              <a:rPr lang="de-DE" dirty="0"/>
              <a:t>ist</a:t>
            </a:r>
            <a:r>
              <a:rPr lang="de-DE" sz="1800" kern="1200" baseline="0" dirty="0">
                <a:solidFill>
                  <a:schemeClr val="tx1"/>
                </a:solidFill>
                <a:effectLst/>
                <a:latin typeface="+mn-lt"/>
                <a:ea typeface="+mn-ea"/>
                <a:cs typeface="+mn-cs"/>
              </a:rPr>
              <a:t> Strömung nahezu ohne Ablösung, da die Klappe voll geöffnet ist</a:t>
            </a:r>
            <a:endParaRPr lang="de-DE" dirty="0"/>
          </a:p>
        </p:txBody>
      </p:sp>
      <p:pic>
        <p:nvPicPr>
          <p:cNvPr id="7" name="Grafik 6">
            <a:extLst>
              <a:ext uri="{FF2B5EF4-FFF2-40B4-BE49-F238E27FC236}">
                <a16:creationId xmlns:a16="http://schemas.microsoft.com/office/drawing/2014/main" id="{10CF9DD5-715B-42E6-A8EB-83DE079E65C0}"/>
              </a:ext>
            </a:extLst>
          </p:cNvPr>
          <p:cNvPicPr>
            <a:picLocks noChangeAspect="1"/>
          </p:cNvPicPr>
          <p:nvPr/>
        </p:nvPicPr>
        <p:blipFill rotWithShape="1">
          <a:blip r:embed="rId4"/>
          <a:srcRect b="24222"/>
          <a:stretch/>
        </p:blipFill>
        <p:spPr>
          <a:xfrm>
            <a:off x="6096000" y="1437915"/>
            <a:ext cx="5342191" cy="3016961"/>
          </a:xfrm>
          <a:prstGeom prst="rect">
            <a:avLst/>
          </a:prstGeom>
        </p:spPr>
      </p:pic>
      <p:sp>
        <p:nvSpPr>
          <p:cNvPr id="9" name="Textfeld 8">
            <a:extLst>
              <a:ext uri="{FF2B5EF4-FFF2-40B4-BE49-F238E27FC236}">
                <a16:creationId xmlns:a16="http://schemas.microsoft.com/office/drawing/2014/main" id="{30E2E404-926B-4549-BBA5-5FFC896F594F}"/>
              </a:ext>
            </a:extLst>
          </p:cNvPr>
          <p:cNvSpPr txBox="1"/>
          <p:nvPr/>
        </p:nvSpPr>
        <p:spPr>
          <a:xfrm>
            <a:off x="8792949" y="1437915"/>
            <a:ext cx="2171700" cy="261610"/>
          </a:xfrm>
          <a:prstGeom prst="rect">
            <a:avLst/>
          </a:prstGeom>
          <a:solidFill>
            <a:schemeClr val="bg1"/>
          </a:solidFill>
        </p:spPr>
        <p:txBody>
          <a:bodyPr wrap="square" rtlCol="0">
            <a:spAutoFit/>
          </a:bodyPr>
          <a:lstStyle/>
          <a:p>
            <a:r>
              <a:rPr lang="de-DE" sz="1100" dirty="0"/>
              <a:t>Rückströmungsrichtung</a:t>
            </a:r>
          </a:p>
        </p:txBody>
      </p:sp>
      <p:sp>
        <p:nvSpPr>
          <p:cNvPr id="11" name="Textfeld 10">
            <a:extLst>
              <a:ext uri="{FF2B5EF4-FFF2-40B4-BE49-F238E27FC236}">
                <a16:creationId xmlns:a16="http://schemas.microsoft.com/office/drawing/2014/main" id="{9ECF7FC7-322B-4E70-B394-C2A8B2AEEDCC}"/>
              </a:ext>
            </a:extLst>
          </p:cNvPr>
          <p:cNvSpPr txBox="1"/>
          <p:nvPr/>
        </p:nvSpPr>
        <p:spPr>
          <a:xfrm>
            <a:off x="6607541" y="4768383"/>
            <a:ext cx="4780304" cy="1169551"/>
          </a:xfrm>
          <a:prstGeom prst="rect">
            <a:avLst/>
          </a:prstGeom>
          <a:noFill/>
        </p:spPr>
        <p:txBody>
          <a:bodyPr wrap="square" rtlCol="0">
            <a:spAutoFit/>
          </a:bodyPr>
          <a:lstStyle/>
          <a:p>
            <a:r>
              <a:rPr lang="de-DE" sz="1400" b="1" dirty="0"/>
              <a:t>1: </a:t>
            </a:r>
            <a:r>
              <a:rPr lang="de-DE" sz="1400" dirty="0"/>
              <a:t>Kippscheibe geöffnet, parallel zur Strömung</a:t>
            </a:r>
          </a:p>
          <a:p>
            <a:r>
              <a:rPr lang="de-DE" sz="1400" b="1" dirty="0"/>
              <a:t>2: </a:t>
            </a:r>
            <a:r>
              <a:rPr lang="de-DE" sz="1400" dirty="0"/>
              <a:t>Kippscheibe geschlossen, quer zur Strömung</a:t>
            </a:r>
          </a:p>
          <a:p>
            <a:r>
              <a:rPr lang="de-DE" sz="1400" b="1" dirty="0"/>
              <a:t>3: </a:t>
            </a:r>
            <a:r>
              <a:rPr lang="de-DE" sz="1400" dirty="0"/>
              <a:t>Scheibe erfährt ein Drehmoment bei Rückströmung durch exzentrische Lagerung und Strömungsführung im S-Kanal</a:t>
            </a:r>
          </a:p>
          <a:p>
            <a:r>
              <a:rPr lang="de-DE" sz="1400" b="1" dirty="0"/>
              <a:t>4: </a:t>
            </a:r>
            <a:r>
              <a:rPr lang="de-DE" sz="1400" dirty="0"/>
              <a:t>Scheibe bewegt sich über 4 zur Schließposition</a:t>
            </a:r>
          </a:p>
        </p:txBody>
      </p:sp>
    </p:spTree>
    <p:extLst>
      <p:ext uri="{BB962C8B-B14F-4D97-AF65-F5344CB8AC3E}">
        <p14:creationId xmlns:p14="http://schemas.microsoft.com/office/powerpoint/2010/main" val="775016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 (Entwicklungen Labor für Biofluidmechanik)</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Textfeld 5"/>
          <p:cNvSpPr txBox="1"/>
          <p:nvPr/>
        </p:nvSpPr>
        <p:spPr>
          <a:xfrm>
            <a:off x="2054772" y="3428678"/>
            <a:ext cx="3909060" cy="2585323"/>
          </a:xfrm>
          <a:prstGeom prst="rect">
            <a:avLst/>
          </a:prstGeom>
          <a:noFill/>
        </p:spPr>
        <p:txBody>
          <a:bodyPr wrap="square" rtlCol="0">
            <a:spAutoFit/>
          </a:bodyPr>
          <a:lstStyle/>
          <a:p>
            <a:r>
              <a:rPr lang="de-DE" b="1" dirty="0"/>
              <a:t>Nachteil:</a:t>
            </a:r>
          </a:p>
          <a:p>
            <a:pPr marL="285750" indent="-285750">
              <a:buFont typeface="Arial" panose="020B0604020202020204" pitchFamily="34" charset="0"/>
              <a:buChar char="•"/>
            </a:pPr>
            <a:r>
              <a:rPr lang="de-DE" dirty="0"/>
              <a:t>nur für Herzunterstützungssysteme, da Strömungskanal gestaltet werden muss (S-förmig)</a:t>
            </a:r>
          </a:p>
          <a:p>
            <a:endParaRPr lang="de-DE" dirty="0"/>
          </a:p>
          <a:p>
            <a:r>
              <a:rPr lang="de-DE" b="1" dirty="0"/>
              <a:t>Vorteil:</a:t>
            </a:r>
          </a:p>
          <a:p>
            <a:pPr marL="285750" indent="-285750">
              <a:buFont typeface="Arial" panose="020B0604020202020204" pitchFamily="34" charset="0"/>
              <a:buChar char="•"/>
            </a:pPr>
            <a:r>
              <a:rPr lang="de-DE" dirty="0"/>
              <a:t>nahezu ablösungsfreie Strömungsführung</a:t>
            </a:r>
          </a:p>
          <a:p>
            <a:pPr marL="285750" indent="-285750">
              <a:buFontTx/>
              <a:buChar char="-"/>
            </a:pPr>
            <a:endParaRPr lang="de-DE" dirty="0"/>
          </a:p>
        </p:txBody>
      </p:sp>
      <p:sp>
        <p:nvSpPr>
          <p:cNvPr id="8" name="Textfeld 7">
            <a:extLst>
              <a:ext uri="{FF2B5EF4-FFF2-40B4-BE49-F238E27FC236}">
                <a16:creationId xmlns:a16="http://schemas.microsoft.com/office/drawing/2014/main" id="{6A39DCBA-FF5C-43BD-AE98-5F8282689912}"/>
              </a:ext>
            </a:extLst>
          </p:cNvPr>
          <p:cNvSpPr txBox="1"/>
          <p:nvPr/>
        </p:nvSpPr>
        <p:spPr>
          <a:xfrm>
            <a:off x="478220" y="1571820"/>
            <a:ext cx="3957145" cy="369332"/>
          </a:xfrm>
          <a:prstGeom prst="rect">
            <a:avLst/>
          </a:prstGeom>
          <a:noFill/>
        </p:spPr>
        <p:txBody>
          <a:bodyPr wrap="square" rtlCol="0">
            <a:spAutoFit/>
          </a:bodyPr>
          <a:lstStyle/>
          <a:p>
            <a:r>
              <a:rPr lang="de-DE" dirty="0"/>
              <a:t>Kippscheibenklappe als S-Klappe</a:t>
            </a:r>
          </a:p>
        </p:txBody>
      </p:sp>
      <p:sp>
        <p:nvSpPr>
          <p:cNvPr id="10" name="Textfeld 9">
            <a:extLst>
              <a:ext uri="{FF2B5EF4-FFF2-40B4-BE49-F238E27FC236}">
                <a16:creationId xmlns:a16="http://schemas.microsoft.com/office/drawing/2014/main" id="{AF3DE59A-96A4-46BE-84E2-A6B5471E3301}"/>
              </a:ext>
            </a:extLst>
          </p:cNvPr>
          <p:cNvSpPr txBox="1"/>
          <p:nvPr/>
        </p:nvSpPr>
        <p:spPr>
          <a:xfrm>
            <a:off x="2054772" y="2313139"/>
            <a:ext cx="6190592" cy="646331"/>
          </a:xfrm>
          <a:prstGeom prst="rect">
            <a:avLst/>
          </a:prstGeom>
          <a:noFill/>
        </p:spPr>
        <p:txBody>
          <a:bodyPr wrap="square">
            <a:spAutoFit/>
          </a:bodyPr>
          <a:lstStyle/>
          <a:p>
            <a:r>
              <a:rPr lang="de-DE" sz="1800" kern="1200" baseline="0" dirty="0">
                <a:solidFill>
                  <a:schemeClr val="tx1"/>
                </a:solidFill>
                <a:effectLst/>
                <a:latin typeface="+mn-lt"/>
                <a:ea typeface="+mn-ea"/>
                <a:cs typeface="+mn-cs"/>
              </a:rPr>
              <a:t>durch einen S-förmigen Kanal </a:t>
            </a:r>
            <a:r>
              <a:rPr lang="de-DE" dirty="0"/>
              <a:t>ist</a:t>
            </a:r>
            <a:r>
              <a:rPr lang="de-DE" sz="1800" kern="1200" baseline="0" dirty="0">
                <a:solidFill>
                  <a:schemeClr val="tx1"/>
                </a:solidFill>
                <a:effectLst/>
                <a:latin typeface="+mn-lt"/>
                <a:ea typeface="+mn-ea"/>
                <a:cs typeface="+mn-cs"/>
              </a:rPr>
              <a:t> Strömung nahezu ohne Ablösung, da die Klappe voll geöffnet ist</a:t>
            </a:r>
            <a:endParaRPr lang="de-DE" dirty="0"/>
          </a:p>
        </p:txBody>
      </p:sp>
    </p:spTree>
    <p:extLst>
      <p:ext uri="{BB962C8B-B14F-4D97-AF65-F5344CB8AC3E}">
        <p14:creationId xmlns:p14="http://schemas.microsoft.com/office/powerpoint/2010/main" val="1951191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 (Entwicklungen Labor für Biofluidmechanik)</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Textfeld 5"/>
          <p:cNvSpPr txBox="1"/>
          <p:nvPr/>
        </p:nvSpPr>
        <p:spPr>
          <a:xfrm>
            <a:off x="7237911" y="2817298"/>
            <a:ext cx="3909060" cy="2308324"/>
          </a:xfrm>
          <a:prstGeom prst="rect">
            <a:avLst/>
          </a:prstGeom>
          <a:noFill/>
        </p:spPr>
        <p:txBody>
          <a:bodyPr wrap="square" rtlCol="0">
            <a:spAutoFit/>
          </a:bodyPr>
          <a:lstStyle/>
          <a:p>
            <a:r>
              <a:rPr lang="de-DE" b="1" dirty="0"/>
              <a:t>Nachteile:</a:t>
            </a:r>
          </a:p>
          <a:p>
            <a:pPr marL="285750" indent="-285750">
              <a:buFont typeface="Arial" panose="020B0604020202020204" pitchFamily="34" charset="0"/>
              <a:buChar char="•"/>
            </a:pPr>
            <a:r>
              <a:rPr lang="de-DE" dirty="0"/>
              <a:t>komplexe Fertigung</a:t>
            </a:r>
          </a:p>
          <a:p>
            <a:pPr marL="285750" indent="-285750">
              <a:buFont typeface="Arial" panose="020B0604020202020204" pitchFamily="34" charset="0"/>
              <a:buChar char="•"/>
            </a:pPr>
            <a:r>
              <a:rPr lang="de-DE" dirty="0"/>
              <a:t>Druckverlust durch Spülstrom</a:t>
            </a:r>
          </a:p>
          <a:p>
            <a:pPr marL="285750" indent="-285750">
              <a:buFont typeface="Arial" panose="020B0604020202020204" pitchFamily="34" charset="0"/>
              <a:buChar char="•"/>
            </a:pPr>
            <a:endParaRPr lang="de-DE" dirty="0"/>
          </a:p>
          <a:p>
            <a:r>
              <a:rPr lang="de-DE" b="1" dirty="0"/>
              <a:t>Vorteil:</a:t>
            </a:r>
          </a:p>
          <a:p>
            <a:pPr marL="285750" indent="-285750">
              <a:buFont typeface="Arial" panose="020B0604020202020204" pitchFamily="34" charset="0"/>
              <a:buChar char="•"/>
            </a:pPr>
            <a:r>
              <a:rPr lang="de-DE" dirty="0"/>
              <a:t>Thrombenbildung eingeschränkt durch Reduzierung der Verweilzeiten an künstlichen Oberflächen</a:t>
            </a:r>
          </a:p>
        </p:txBody>
      </p:sp>
      <p:pic>
        <p:nvPicPr>
          <p:cNvPr id="8" name="Grafik 7">
            <a:extLst>
              <a:ext uri="{FF2B5EF4-FFF2-40B4-BE49-F238E27FC236}">
                <a16:creationId xmlns:a16="http://schemas.microsoft.com/office/drawing/2014/main" id="{132BE934-62B5-4657-B7BE-07091E52DD9B}"/>
              </a:ext>
            </a:extLst>
          </p:cNvPr>
          <p:cNvPicPr>
            <a:picLocks noChangeAspect="1"/>
          </p:cNvPicPr>
          <p:nvPr/>
        </p:nvPicPr>
        <p:blipFill rotWithShape="1">
          <a:blip r:embed="rId4"/>
          <a:srcRect b="20861"/>
          <a:stretch/>
        </p:blipFill>
        <p:spPr>
          <a:xfrm>
            <a:off x="1613579" y="2031650"/>
            <a:ext cx="4965897" cy="3349647"/>
          </a:xfrm>
          <a:prstGeom prst="rect">
            <a:avLst/>
          </a:prstGeom>
        </p:spPr>
      </p:pic>
      <p:sp>
        <p:nvSpPr>
          <p:cNvPr id="9" name="Textfeld 8">
            <a:extLst>
              <a:ext uri="{FF2B5EF4-FFF2-40B4-BE49-F238E27FC236}">
                <a16:creationId xmlns:a16="http://schemas.microsoft.com/office/drawing/2014/main" id="{73552717-2643-4D43-917A-66131EC4F712}"/>
              </a:ext>
            </a:extLst>
          </p:cNvPr>
          <p:cNvSpPr txBox="1"/>
          <p:nvPr/>
        </p:nvSpPr>
        <p:spPr>
          <a:xfrm>
            <a:off x="478220" y="1372129"/>
            <a:ext cx="3957145" cy="369332"/>
          </a:xfrm>
          <a:prstGeom prst="rect">
            <a:avLst/>
          </a:prstGeom>
          <a:noFill/>
        </p:spPr>
        <p:txBody>
          <a:bodyPr wrap="square" rtlCol="0">
            <a:spAutoFit/>
          </a:bodyPr>
          <a:lstStyle/>
          <a:p>
            <a:r>
              <a:rPr lang="de-DE" dirty="0"/>
              <a:t>Spülstromklappe </a:t>
            </a:r>
          </a:p>
        </p:txBody>
      </p:sp>
      <p:sp>
        <p:nvSpPr>
          <p:cNvPr id="10" name="Textfeld 9">
            <a:extLst>
              <a:ext uri="{FF2B5EF4-FFF2-40B4-BE49-F238E27FC236}">
                <a16:creationId xmlns:a16="http://schemas.microsoft.com/office/drawing/2014/main" id="{0F6B8475-4A27-4675-84EB-D80FB0409912}"/>
              </a:ext>
            </a:extLst>
          </p:cNvPr>
          <p:cNvSpPr txBox="1"/>
          <p:nvPr/>
        </p:nvSpPr>
        <p:spPr>
          <a:xfrm>
            <a:off x="1868214" y="5617686"/>
            <a:ext cx="4227785" cy="523220"/>
          </a:xfrm>
          <a:prstGeom prst="rect">
            <a:avLst/>
          </a:prstGeom>
          <a:noFill/>
        </p:spPr>
        <p:txBody>
          <a:bodyPr wrap="square" rtlCol="0">
            <a:spAutoFit/>
          </a:bodyPr>
          <a:lstStyle/>
          <a:p>
            <a:r>
              <a:rPr lang="de-DE" sz="1400" dirty="0"/>
              <a:t>Schema des Prinzips des Spülstroms durch aktive Vermischung im Klappensinus einer </a:t>
            </a:r>
            <a:r>
              <a:rPr lang="de-DE" sz="1400" dirty="0" err="1"/>
              <a:t>Einsegelklappe</a:t>
            </a:r>
            <a:endParaRPr lang="de-DE" sz="1400" dirty="0"/>
          </a:p>
        </p:txBody>
      </p:sp>
    </p:spTree>
    <p:extLst>
      <p:ext uri="{BB962C8B-B14F-4D97-AF65-F5344CB8AC3E}">
        <p14:creationId xmlns:p14="http://schemas.microsoft.com/office/powerpoint/2010/main" val="4082624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7 1.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2"/>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4000047721"/>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39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054A3FF-F70C-4B56-886E-9AD3BA8927D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3C1E588-3B4C-4679-BB5F-649BEFBE7D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3E405-BCFC-90C6-0B87-93487F2B70C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A2F423-8688-6C2B-2C34-EBFA886C868B}"/>
              </a:ext>
            </a:extLst>
          </p:cNvPr>
          <p:cNvSpPr>
            <a:spLocks noGrp="1"/>
          </p:cNvSpPr>
          <p:nvPr>
            <p:ph type="ctrTitle"/>
          </p:nvPr>
        </p:nvSpPr>
        <p:spPr>
          <a:xfrm>
            <a:off x="6746628" y="1783959"/>
            <a:ext cx="4645250" cy="2889114"/>
          </a:xfrm>
        </p:spPr>
        <p:txBody>
          <a:bodyPr anchor="b">
            <a:normAutofit fontScale="90000"/>
          </a:bodyPr>
          <a:lstStyle/>
          <a:p>
            <a:pPr algn="l"/>
            <a:r>
              <a:rPr lang="en-GB" dirty="0" err="1"/>
              <a:t>Vorlesung</a:t>
            </a:r>
            <a:r>
              <a:rPr lang="en-GB" dirty="0"/>
              <a:t> 07</a:t>
            </a:r>
            <a:br>
              <a:rPr lang="en-GB" dirty="0"/>
            </a:br>
            <a:r>
              <a:rPr lang="en-GB" dirty="0"/>
              <a:t>2. </a:t>
            </a:r>
            <a:r>
              <a:rPr lang="en-GB" dirty="0" err="1"/>
              <a:t>Teil</a:t>
            </a:r>
            <a:r>
              <a:rPr lang="en-GB" dirty="0"/>
              <a:t>, </a:t>
            </a:r>
            <a:r>
              <a:rPr lang="en-GB" dirty="0" err="1"/>
              <a:t>Beginn</a:t>
            </a:r>
            <a:r>
              <a:rPr lang="en-GB" dirty="0"/>
              <a:t> des 2. Semesters</a:t>
            </a:r>
          </a:p>
        </p:txBody>
      </p:sp>
      <p:sp>
        <p:nvSpPr>
          <p:cNvPr id="3" name="Untertitel 2">
            <a:extLst>
              <a:ext uri="{FF2B5EF4-FFF2-40B4-BE49-F238E27FC236}">
                <a16:creationId xmlns:a16="http://schemas.microsoft.com/office/drawing/2014/main" id="{FD4A2C43-8B3C-AE1D-1D8F-74D978291D65}"/>
              </a:ext>
            </a:extLst>
          </p:cNvPr>
          <p:cNvSpPr>
            <a:spLocks noGrp="1"/>
          </p:cNvSpPr>
          <p:nvPr>
            <p:ph type="subTitle" idx="1"/>
          </p:nvPr>
        </p:nvSpPr>
        <p:spPr>
          <a:xfrm>
            <a:off x="6746627" y="4750893"/>
            <a:ext cx="4645250" cy="1147863"/>
          </a:xfrm>
        </p:spPr>
        <p:txBody>
          <a:bodyPr anchor="t">
            <a:normAutofit/>
          </a:bodyPr>
          <a:lstStyle/>
          <a:p>
            <a:pPr algn="l"/>
            <a:r>
              <a:rPr lang="en-GB" sz="2000" dirty="0" err="1"/>
              <a:t>Entdeckung</a:t>
            </a:r>
            <a:r>
              <a:rPr lang="en-GB" sz="2000" dirty="0"/>
              <a:t> des </a:t>
            </a:r>
            <a:r>
              <a:rPr lang="en-GB" sz="2000" dirty="0" err="1"/>
              <a:t>Blutkreislaufes</a:t>
            </a:r>
            <a:r>
              <a:rPr lang="en-GB" sz="2000" dirty="0"/>
              <a:t> </a:t>
            </a:r>
          </a:p>
          <a:p>
            <a:pPr algn="l"/>
            <a:r>
              <a:rPr lang="en-GB" sz="2000" dirty="0"/>
              <a:t>28.5.2025</a:t>
            </a:r>
          </a:p>
        </p:txBody>
      </p:sp>
      <p:pic>
        <p:nvPicPr>
          <p:cNvPr id="5" name="Grafik 4">
            <a:extLst>
              <a:ext uri="{FF2B5EF4-FFF2-40B4-BE49-F238E27FC236}">
                <a16:creationId xmlns:a16="http://schemas.microsoft.com/office/drawing/2014/main" id="{CC564898-CB1D-72E7-3AD6-5C89F8C5F4B5}"/>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248989C3-4DFC-EAC8-2B35-48534290EB30}"/>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18</a:t>
            </a:fld>
            <a:endParaRPr lang="en-GB" sz="1500">
              <a:solidFill>
                <a:srgbClr val="FFFFFF"/>
              </a:solidFill>
            </a:endParaRPr>
          </a:p>
        </p:txBody>
      </p:sp>
    </p:spTree>
    <p:extLst>
      <p:ext uri="{BB962C8B-B14F-4D97-AF65-F5344CB8AC3E}">
        <p14:creationId xmlns:p14="http://schemas.microsoft.com/office/powerpoint/2010/main" val="95772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Rückblick</a:t>
            </a:r>
            <a:r>
              <a:rPr lang="en-GB" sz="3600" b="1" dirty="0">
                <a:solidFill>
                  <a:schemeClr val="tx1">
                    <a:lumMod val="75000"/>
                    <a:lumOff val="25000"/>
                  </a:schemeClr>
                </a:solidFill>
              </a:rPr>
              <a:t> 1. Semester</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19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nvGraphicFramePr>
        <p:xfrm>
          <a:off x="810411" y="1081771"/>
          <a:ext cx="1107678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092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D1EFD2DC-4A80-418D-8BBF-DA2D57801C3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EC8A5CC-41B0-4199-AA8F-26F4245A008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CAD69D4F-9ED4-4A4E-A745-3D77C24D3671}"/>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3D579C4B-D907-4435-A28C-EC01F810623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23EB256-11DB-4A69-A8CA-DA1114201A9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67A453B4-9E06-4982-AF5A-AA99E171F3C7}"/>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699F362D-07BC-42F4-8855-7CE654DEE6BB}"/>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4B9834C0-87BA-432A-BAE5-7A0FF86563B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76AF2A8A-962D-4476-85E3-77918CCEDEB5}"/>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D2B7E1C1-7B87-438E-B686-9F0287A0A9B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0402E58-10AA-4B81-9FE2-527C620BC982}"/>
              </a:ext>
            </a:extLst>
          </p:cNvPr>
          <p:cNvSpPr>
            <a:spLocks noGrp="1"/>
          </p:cNvSpPr>
          <p:nvPr>
            <p:ph type="ctrTitle"/>
          </p:nvPr>
        </p:nvSpPr>
        <p:spPr>
          <a:xfrm>
            <a:off x="6746628" y="1783959"/>
            <a:ext cx="4645250" cy="2889114"/>
          </a:xfrm>
        </p:spPr>
        <p:txBody>
          <a:bodyPr anchor="b">
            <a:normAutofit/>
          </a:bodyPr>
          <a:lstStyle/>
          <a:p>
            <a:pPr algn="l"/>
            <a:r>
              <a:rPr lang="en-GB" dirty="0" err="1">
                <a:solidFill>
                  <a:schemeClr val="bg1"/>
                </a:solidFill>
              </a:rPr>
              <a:t>Vorlesung</a:t>
            </a:r>
            <a:r>
              <a:rPr lang="en-GB" dirty="0">
                <a:solidFill>
                  <a:schemeClr val="bg1"/>
                </a:solidFill>
              </a:rPr>
              <a:t> 7</a:t>
            </a:r>
          </a:p>
        </p:txBody>
      </p:sp>
      <p:sp>
        <p:nvSpPr>
          <p:cNvPr id="3" name="Untertitel 2">
            <a:extLst>
              <a:ext uri="{FF2B5EF4-FFF2-40B4-BE49-F238E27FC236}">
                <a16:creationId xmlns:a16="http://schemas.microsoft.com/office/drawing/2014/main" id="{AFEBB1E5-60AA-462E-928D-7DA382EB849C}"/>
              </a:ext>
            </a:extLst>
          </p:cNvPr>
          <p:cNvSpPr>
            <a:spLocks noGrp="1"/>
          </p:cNvSpPr>
          <p:nvPr>
            <p:ph type="subTitle" idx="1"/>
          </p:nvPr>
        </p:nvSpPr>
        <p:spPr>
          <a:xfrm>
            <a:off x="6746627" y="4750893"/>
            <a:ext cx="4645250" cy="1147863"/>
          </a:xfrm>
        </p:spPr>
        <p:txBody>
          <a:bodyPr anchor="t">
            <a:normAutofit/>
          </a:bodyPr>
          <a:lstStyle/>
          <a:p>
            <a:pPr algn="l"/>
            <a:r>
              <a:rPr lang="de-DE" sz="2000" dirty="0">
                <a:solidFill>
                  <a:schemeClr val="bg1"/>
                </a:solidFill>
              </a:rPr>
              <a:t>1. Teil Künstliche Herzklappen</a:t>
            </a:r>
          </a:p>
          <a:p>
            <a:pPr algn="l"/>
            <a:r>
              <a:rPr lang="de-DE" sz="2000" dirty="0">
                <a:solidFill>
                  <a:schemeClr val="bg1"/>
                </a:solidFill>
              </a:rPr>
              <a:t>28.5.2025</a:t>
            </a:r>
          </a:p>
          <a:p>
            <a:pPr algn="l"/>
            <a:endParaRPr lang="de-DE" sz="2000" dirty="0">
              <a:solidFill>
                <a:schemeClr val="bg1"/>
              </a:solidFill>
            </a:endParaRPr>
          </a:p>
          <a:p>
            <a:pPr algn="l"/>
            <a:endParaRPr lang="de-DE" sz="2000" dirty="0">
              <a:solidFill>
                <a:schemeClr val="bg1"/>
              </a:solidFill>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fik 4">
            <a:extLst>
              <a:ext uri="{FF2B5EF4-FFF2-40B4-BE49-F238E27FC236}">
                <a16:creationId xmlns:a16="http://schemas.microsoft.com/office/drawing/2014/main" id="{E6DFE924-E392-4ABA-8206-AE00386278D0}"/>
              </a:ext>
            </a:extLst>
          </p:cNvPr>
          <p:cNvPicPr>
            <a:picLocks noChangeAspect="1"/>
          </p:cNvPicPr>
          <p:nvPr/>
        </p:nvPicPr>
        <p:blipFill>
          <a:blip r:embed="rId3"/>
          <a:stretch>
            <a:fillRect/>
          </a:stretch>
        </p:blipFill>
        <p:spPr>
          <a:xfrm>
            <a:off x="590848" y="489204"/>
            <a:ext cx="3704910" cy="4511421"/>
          </a:xfrm>
          <a:prstGeom prst="rect">
            <a:avLst/>
          </a:prstGeom>
        </p:spPr>
      </p:pic>
      <p:sp>
        <p:nvSpPr>
          <p:cNvPr id="4" name="Foliennummernplatzhalter 3">
            <a:extLst>
              <a:ext uri="{FF2B5EF4-FFF2-40B4-BE49-F238E27FC236}">
                <a16:creationId xmlns:a16="http://schemas.microsoft.com/office/drawing/2014/main" id="{C0B9C454-B8DD-4F5B-90AB-EE87B1D0F7CC}"/>
              </a:ext>
            </a:extLst>
          </p:cNvPr>
          <p:cNvSpPr>
            <a:spLocks noGrp="1"/>
          </p:cNvSpPr>
          <p:nvPr>
            <p:ph type="sldNum" sz="quarter" idx="12"/>
          </p:nvPr>
        </p:nvSpPr>
        <p:spPr>
          <a:xfrm>
            <a:off x="11003280" y="603504"/>
            <a:ext cx="548640" cy="548640"/>
          </a:xfrm>
          <a:prstGeom prst="ellipse">
            <a:avLst/>
          </a:prstGeom>
          <a:solidFill>
            <a:srgbClr val="7F7F7F"/>
          </a:solidFill>
        </p:spPr>
        <p:txBody>
          <a:bodyPr anchor="ctr">
            <a:normAutofit/>
          </a:bodyPr>
          <a:lstStyle/>
          <a:p>
            <a:pPr algn="ctr">
              <a:spcAft>
                <a:spcPts val="600"/>
              </a:spcAft>
            </a:pPr>
            <a:fld id="{C6E05448-C963-4910-96F2-13A1B15C893E}" type="slidenum">
              <a:rPr lang="en-GB" sz="1500">
                <a:solidFill>
                  <a:srgbClr val="FFFFFF"/>
                </a:solidFill>
              </a:rPr>
              <a:pPr algn="ctr">
                <a:spcAft>
                  <a:spcPts val="600"/>
                </a:spcAft>
              </a:pPr>
              <a:t>2</a:t>
            </a:fld>
            <a:endParaRPr lang="en-GB" sz="1500">
              <a:solidFill>
                <a:srgbClr val="FFFFFF"/>
              </a:solidFill>
            </a:endParaRPr>
          </a:p>
        </p:txBody>
      </p:sp>
    </p:spTree>
    <p:extLst>
      <p:ext uri="{BB962C8B-B14F-4D97-AF65-F5344CB8AC3E}">
        <p14:creationId xmlns:p14="http://schemas.microsoft.com/office/powerpoint/2010/main" val="3051099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Rückblick</a:t>
            </a:r>
            <a:r>
              <a:rPr lang="en-GB" sz="3600" b="1" dirty="0">
                <a:solidFill>
                  <a:schemeClr val="tx1">
                    <a:lumMod val="75000"/>
                    <a:lumOff val="25000"/>
                  </a:schemeClr>
                </a:solidFill>
              </a:rPr>
              <a:t> 1. Semester</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1472485119"/>
              </p:ext>
            </p:extLst>
          </p:nvPr>
        </p:nvGraphicFramePr>
        <p:xfrm>
          <a:off x="810411" y="1081771"/>
          <a:ext cx="1107678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11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D1EFD2DC-4A80-418D-8BBF-DA2D57801C3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EC8A5CC-41B0-4199-AA8F-26F4245A008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CAD69D4F-9ED4-4A4E-A745-3D77C24D3671}"/>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3D579C4B-D907-4435-A28C-EC01F810623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23EB256-11DB-4A69-A8CA-DA1114201A9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67A453B4-9E06-4982-AF5A-AA99E171F3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Inhalt</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403573" y="1133356"/>
            <a:ext cx="11298900" cy="5262979"/>
          </a:xfrm>
          <a:prstGeom prst="rect">
            <a:avLst/>
          </a:prstGeom>
          <a:noFill/>
        </p:spPr>
        <p:txBody>
          <a:bodyPr wrap="square" rtlCol="0">
            <a:spAutoFit/>
          </a:bodyPr>
          <a:lstStyle/>
          <a:p>
            <a:r>
              <a:rPr lang="de-DE" b="1" dirty="0"/>
              <a:t>Strömungsmechanik in der Medizin II</a:t>
            </a:r>
            <a:endParaRPr lang="de-DE" dirty="0"/>
          </a:p>
          <a:p>
            <a:r>
              <a:rPr lang="de-DE" b="1" dirty="0"/>
              <a:t> </a:t>
            </a:r>
            <a:endParaRPr lang="de-DE" dirty="0"/>
          </a:p>
          <a:p>
            <a:r>
              <a:rPr lang="de-DE" sz="1200" b="1" dirty="0"/>
              <a:t>1. Geschichtlicher Rückblick</a:t>
            </a:r>
            <a:endParaRPr lang="de-DE" sz="1200" dirty="0"/>
          </a:p>
          <a:p>
            <a:pPr lvl="1"/>
            <a:r>
              <a:rPr lang="de-DE" sz="1200" dirty="0"/>
              <a:t>1.1 Entdeckung des Blutkreislaufes	</a:t>
            </a:r>
          </a:p>
          <a:p>
            <a:pPr lvl="1"/>
            <a:r>
              <a:rPr lang="de-DE" sz="1200" dirty="0"/>
              <a:t>1.2 Entdeckung des Blutdruckes	</a:t>
            </a:r>
          </a:p>
          <a:p>
            <a:endParaRPr lang="de-DE" sz="1200" dirty="0"/>
          </a:p>
          <a:p>
            <a:r>
              <a:rPr lang="de-DE" sz="1200" b="1" dirty="0"/>
              <a:t>2. Blutdruckmessung und </a:t>
            </a:r>
            <a:r>
              <a:rPr lang="de-DE" sz="1200" b="1" dirty="0" err="1"/>
              <a:t>Herzkatheterisierung</a:t>
            </a:r>
            <a:endParaRPr lang="de-DE" sz="1200" dirty="0"/>
          </a:p>
          <a:p>
            <a:pPr lvl="1"/>
            <a:r>
              <a:rPr lang="de-DE" sz="1200" dirty="0"/>
              <a:t>2.1 Katheter-Druckwandler System	</a:t>
            </a:r>
          </a:p>
          <a:p>
            <a:pPr lvl="1"/>
            <a:r>
              <a:rPr lang="de-DE" sz="1200" dirty="0"/>
              <a:t>2.2 Dynamik des </a:t>
            </a:r>
            <a:r>
              <a:rPr lang="de-DE" sz="1200" dirty="0" err="1"/>
              <a:t>Kathetersystems</a:t>
            </a:r>
            <a:r>
              <a:rPr lang="de-DE" sz="1200" dirty="0"/>
              <a:t>	</a:t>
            </a:r>
          </a:p>
          <a:p>
            <a:pPr lvl="1"/>
            <a:r>
              <a:rPr lang="de-DE" sz="1200" dirty="0"/>
              <a:t>2.3 </a:t>
            </a:r>
            <a:r>
              <a:rPr lang="de-DE" sz="1200" dirty="0" err="1"/>
              <a:t>Herzkatheterisierung</a:t>
            </a:r>
            <a:r>
              <a:rPr lang="de-DE" sz="1200" dirty="0"/>
              <a:t> und Diagnose</a:t>
            </a:r>
          </a:p>
          <a:p>
            <a:pPr lvl="1"/>
            <a:r>
              <a:rPr lang="de-DE" sz="1200" dirty="0"/>
              <a:t>2.4 Invasive Methoden der Blutdruckmessung</a:t>
            </a:r>
          </a:p>
          <a:p>
            <a:pPr lvl="1"/>
            <a:r>
              <a:rPr lang="de-DE" sz="1200" dirty="0"/>
              <a:t>2.4.1 Prinzipien der Druckmessgeber	</a:t>
            </a:r>
          </a:p>
          <a:p>
            <a:pPr lvl="1"/>
            <a:r>
              <a:rPr lang="de-DE" sz="1200" dirty="0"/>
              <a:t>2.4.2 Luftkapselmethode und Kapillardruckmessung</a:t>
            </a:r>
          </a:p>
          <a:p>
            <a:pPr lvl="1"/>
            <a:r>
              <a:rPr lang="de-DE" sz="1200" dirty="0"/>
              <a:t>2.5 Nichtinvasive Methoden der Blutdruckmessung	</a:t>
            </a:r>
          </a:p>
          <a:p>
            <a:endParaRPr lang="de-DE" sz="1200" dirty="0"/>
          </a:p>
          <a:p>
            <a:r>
              <a:rPr lang="de-DE" sz="1200" b="1" dirty="0"/>
              <a:t>3. Blutflussmessung</a:t>
            </a:r>
            <a:endParaRPr lang="de-DE" sz="1200" dirty="0"/>
          </a:p>
          <a:p>
            <a:pPr lvl="1"/>
            <a:r>
              <a:rPr lang="de-DE" sz="1200" dirty="0"/>
              <a:t>3.1 Dilutionsmethoden</a:t>
            </a:r>
          </a:p>
          <a:p>
            <a:pPr lvl="1"/>
            <a:r>
              <a:rPr lang="de-DE" sz="1200" dirty="0"/>
              <a:t>3.2 Elektromagnetische Methoden</a:t>
            </a:r>
          </a:p>
          <a:p>
            <a:pPr lvl="1"/>
            <a:r>
              <a:rPr lang="de-DE" sz="1200" dirty="0"/>
              <a:t>3.3 Angiografische Methoden</a:t>
            </a:r>
          </a:p>
          <a:p>
            <a:pPr lvl="1"/>
            <a:r>
              <a:rPr lang="de-DE" sz="1200" dirty="0"/>
              <a:t>3.4 Ultraschallmethode zur Blutflussmessung</a:t>
            </a:r>
          </a:p>
          <a:p>
            <a:pPr lvl="1"/>
            <a:r>
              <a:rPr lang="de-DE" sz="1200" dirty="0"/>
              <a:t>3.5 Kapillarflussmethode </a:t>
            </a:r>
          </a:p>
          <a:p>
            <a:pPr lvl="1"/>
            <a:r>
              <a:rPr lang="de-DE" sz="1200" dirty="0"/>
              <a:t>3.6 Vom Druck abgeleitete Methoden</a:t>
            </a:r>
          </a:p>
          <a:p>
            <a:endParaRPr lang="de-DE" sz="1200" dirty="0"/>
          </a:p>
          <a:p>
            <a:r>
              <a:rPr lang="de-DE" sz="1200" b="1" dirty="0"/>
              <a:t>4. Geschwindigkeitsmessung</a:t>
            </a:r>
            <a:endParaRPr lang="de-DE" sz="1200" dirty="0"/>
          </a:p>
          <a:p>
            <a:pPr lvl="1"/>
            <a:r>
              <a:rPr lang="de-DE" sz="1200" dirty="0"/>
              <a:t>4.1 Thermische Geschwindigkeitssonden	</a:t>
            </a:r>
          </a:p>
          <a:p>
            <a:pPr lvl="1"/>
            <a:r>
              <a:rPr lang="de-DE" sz="1200" dirty="0"/>
              <a:t>4.2 Elektromagnetische Methoden zur Geschwindigkeitsmessung	</a:t>
            </a:r>
          </a:p>
          <a:p>
            <a:pPr lvl="1"/>
            <a:r>
              <a:rPr lang="de-DE" sz="1200" dirty="0"/>
              <a:t>4.3 Ultraschallmethode zur Geschwindigkeitsmessung	</a:t>
            </a:r>
          </a:p>
        </p:txBody>
      </p:sp>
    </p:spTree>
    <p:extLst>
      <p:ext uri="{BB962C8B-B14F-4D97-AF65-F5344CB8AC3E}">
        <p14:creationId xmlns:p14="http://schemas.microsoft.com/office/powerpoint/2010/main" val="3247979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Inhalt</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a:extLst>
              <a:ext uri="{FF2B5EF4-FFF2-40B4-BE49-F238E27FC236}">
                <a16:creationId xmlns:a16="http://schemas.microsoft.com/office/drawing/2014/main" id="{67B7725C-8C57-4973-8BBC-FB628B2F2FFE}"/>
              </a:ext>
            </a:extLst>
          </p:cNvPr>
          <p:cNvSpPr txBox="1"/>
          <p:nvPr/>
        </p:nvSpPr>
        <p:spPr>
          <a:xfrm>
            <a:off x="403573" y="1133356"/>
            <a:ext cx="11298900" cy="4339650"/>
          </a:xfrm>
          <a:prstGeom prst="rect">
            <a:avLst/>
          </a:prstGeom>
          <a:noFill/>
        </p:spPr>
        <p:txBody>
          <a:bodyPr wrap="square" rtlCol="0">
            <a:spAutoFit/>
          </a:bodyPr>
          <a:lstStyle/>
          <a:p>
            <a:r>
              <a:rPr lang="de-DE" b="1" dirty="0"/>
              <a:t>Strömungsmechanik in der Medizin II</a:t>
            </a:r>
            <a:endParaRPr lang="de-DE" dirty="0"/>
          </a:p>
          <a:p>
            <a:r>
              <a:rPr lang="de-DE" b="1" dirty="0"/>
              <a:t> </a:t>
            </a:r>
            <a:endParaRPr lang="de-DE" sz="1200" dirty="0"/>
          </a:p>
          <a:p>
            <a:r>
              <a:rPr lang="de-DE" sz="1200" b="1" dirty="0"/>
              <a:t>5. Schallmessung</a:t>
            </a:r>
            <a:endParaRPr lang="de-DE" sz="1200" dirty="0"/>
          </a:p>
          <a:p>
            <a:pPr lvl="1"/>
            <a:r>
              <a:rPr lang="de-DE" sz="1200" dirty="0"/>
              <a:t>5.1 Phonokardiographie</a:t>
            </a:r>
          </a:p>
          <a:p>
            <a:pPr lvl="1"/>
            <a:r>
              <a:rPr lang="de-DE" sz="1200" dirty="0"/>
              <a:t>5.2 Strömungsgeräusche in Gefäßen</a:t>
            </a:r>
          </a:p>
          <a:p>
            <a:endParaRPr lang="de-DE" sz="1200" dirty="0"/>
          </a:p>
          <a:p>
            <a:r>
              <a:rPr lang="de-DE" sz="1200" b="1" dirty="0"/>
              <a:t>6. Messung der Gefäß- und Herzgeometrie – Bildgebende Verfahren</a:t>
            </a:r>
            <a:endParaRPr lang="de-DE" sz="1200" dirty="0"/>
          </a:p>
          <a:p>
            <a:pPr lvl="1"/>
            <a:r>
              <a:rPr lang="de-DE" sz="1200" dirty="0"/>
              <a:t>6.1 Angiografie	</a:t>
            </a:r>
          </a:p>
          <a:p>
            <a:pPr lvl="1"/>
            <a:r>
              <a:rPr lang="de-DE" sz="1200" dirty="0"/>
              <a:t>6.2 Computertomografie (CT)</a:t>
            </a:r>
          </a:p>
          <a:p>
            <a:pPr lvl="1"/>
            <a:r>
              <a:rPr lang="de-DE" sz="1200" dirty="0"/>
              <a:t>6.3 Magnetresonanztomographie (MRT)</a:t>
            </a:r>
          </a:p>
          <a:p>
            <a:pPr lvl="1"/>
            <a:r>
              <a:rPr lang="de-DE" sz="1200" dirty="0"/>
              <a:t>6.4 Ultraschall:	</a:t>
            </a:r>
          </a:p>
          <a:p>
            <a:pPr lvl="1"/>
            <a:r>
              <a:rPr lang="de-DE" sz="1200" dirty="0"/>
              <a:t>6.5 Szintigraphie (Nuklearmedizinische Untersuchung)</a:t>
            </a:r>
          </a:p>
          <a:p>
            <a:pPr lvl="1"/>
            <a:r>
              <a:rPr lang="de-DE" sz="1200" dirty="0"/>
              <a:t>6.6 Positronen-Emissions-Tomografie (PET)</a:t>
            </a:r>
          </a:p>
          <a:p>
            <a:endParaRPr lang="de-DE" sz="1200" dirty="0"/>
          </a:p>
          <a:p>
            <a:r>
              <a:rPr lang="de-DE" sz="1200" b="1" dirty="0"/>
              <a:t>7. Kreislaufmodelle </a:t>
            </a:r>
            <a:endParaRPr lang="de-DE" sz="1200" dirty="0"/>
          </a:p>
          <a:p>
            <a:pPr lvl="1"/>
            <a:r>
              <a:rPr lang="de-DE" sz="1200" dirty="0"/>
              <a:t>7.1 Hydraulische Kreislaufmodelle</a:t>
            </a:r>
          </a:p>
          <a:p>
            <a:pPr lvl="1"/>
            <a:r>
              <a:rPr lang="de-DE" sz="1200" dirty="0"/>
              <a:t>7.2 Mathematische Kreislaufmodelle</a:t>
            </a:r>
          </a:p>
          <a:p>
            <a:endParaRPr lang="de-DE" sz="1200" dirty="0"/>
          </a:p>
          <a:p>
            <a:r>
              <a:rPr lang="de-DE" sz="1200" b="1" dirty="0"/>
              <a:t>8. Technische Anwendungen</a:t>
            </a:r>
            <a:endParaRPr lang="de-DE" sz="1200" dirty="0"/>
          </a:p>
          <a:p>
            <a:pPr lvl="1"/>
            <a:r>
              <a:rPr lang="de-DE" sz="1200" dirty="0"/>
              <a:t>8.1 Blut und künstliche Organe</a:t>
            </a:r>
          </a:p>
          <a:p>
            <a:pPr lvl="1"/>
            <a:r>
              <a:rPr lang="de-DE" sz="1200" dirty="0"/>
              <a:t>8.2 Entwicklung der Blutpumpen </a:t>
            </a:r>
          </a:p>
          <a:p>
            <a:r>
              <a:rPr lang="de-DE" sz="1200" dirty="0"/>
              <a:t>	</a:t>
            </a:r>
          </a:p>
        </p:txBody>
      </p:sp>
    </p:spTree>
    <p:extLst>
      <p:ext uri="{BB962C8B-B14F-4D97-AF65-F5344CB8AC3E}">
        <p14:creationId xmlns:p14="http://schemas.microsoft.com/office/powerpoint/2010/main" val="4226942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r>
              <a:rPr lang="en-GB" sz="3600" b="1" dirty="0">
                <a:solidFill>
                  <a:schemeClr val="tx1">
                    <a:lumMod val="75000"/>
                    <a:lumOff val="25000"/>
                  </a:schemeClr>
                </a:solidFill>
              </a:rPr>
              <a:t>, </a:t>
            </a:r>
            <a:r>
              <a:rPr lang="en-GB" sz="3600" b="1" dirty="0" err="1">
                <a:solidFill>
                  <a:schemeClr val="tx1">
                    <a:lumMod val="75000"/>
                    <a:lumOff val="25000"/>
                  </a:schemeClr>
                </a:solidFill>
              </a:rPr>
              <a:t>erste</a:t>
            </a:r>
            <a:r>
              <a:rPr lang="en-GB" sz="3600" b="1" dirty="0">
                <a:solidFill>
                  <a:schemeClr val="tx1">
                    <a:lumMod val="75000"/>
                    <a:lumOff val="25000"/>
                  </a:schemeClr>
                </a:solidFill>
              </a:rPr>
              <a:t> </a:t>
            </a:r>
            <a:r>
              <a:rPr lang="en-GB" sz="3600" b="1" dirty="0" err="1">
                <a:solidFill>
                  <a:schemeClr val="tx1">
                    <a:lumMod val="75000"/>
                    <a:lumOff val="25000"/>
                  </a:schemeClr>
                </a:solidFill>
              </a:rPr>
              <a:t>Ansätze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7" name="Gruppieren 6">
            <a:extLst>
              <a:ext uri="{FF2B5EF4-FFF2-40B4-BE49-F238E27FC236}">
                <a16:creationId xmlns:a16="http://schemas.microsoft.com/office/drawing/2014/main" id="{6DCD124F-AD8E-46A7-8E69-750A288E4FDD}"/>
              </a:ext>
            </a:extLst>
          </p:cNvPr>
          <p:cNvGrpSpPr/>
          <p:nvPr/>
        </p:nvGrpSpPr>
        <p:grpSpPr>
          <a:xfrm>
            <a:off x="8863119" y="1165267"/>
            <a:ext cx="3246465" cy="5692733"/>
            <a:chOff x="6987367" y="662781"/>
            <a:chExt cx="3246465" cy="5692733"/>
          </a:xfrm>
        </p:grpSpPr>
        <p:pic>
          <p:nvPicPr>
            <p:cNvPr id="8" name="Picture 2" descr="Blutkreislauf – Wikipedia">
              <a:extLst>
                <a:ext uri="{FF2B5EF4-FFF2-40B4-BE49-F238E27FC236}">
                  <a16:creationId xmlns:a16="http://schemas.microsoft.com/office/drawing/2014/main" id="{EBC6ABA7-10F4-41DA-A784-2EA2B84C75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7367" y="662781"/>
              <a:ext cx="3246465" cy="5532437"/>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a:extLst>
                <a:ext uri="{FF2B5EF4-FFF2-40B4-BE49-F238E27FC236}">
                  <a16:creationId xmlns:a16="http://schemas.microsoft.com/office/drawing/2014/main" id="{AE398BB3-68F7-4329-B935-1C332944E56C}"/>
                </a:ext>
              </a:extLst>
            </p:cNvPr>
            <p:cNvSpPr/>
            <p:nvPr/>
          </p:nvSpPr>
          <p:spPr>
            <a:xfrm>
              <a:off x="7128972" y="6078515"/>
              <a:ext cx="2851935" cy="276999"/>
            </a:xfrm>
            <a:prstGeom prst="rect">
              <a:avLst/>
            </a:prstGeom>
          </p:spPr>
          <p:txBody>
            <a:bodyPr wrap="none">
              <a:spAutoFit/>
            </a:bodyPr>
            <a:lstStyle/>
            <a:p>
              <a:r>
                <a:rPr lang="de-DE" sz="1200" dirty="0"/>
                <a:t>https://de.wikipedia.org/wiki/Blutkreislauf</a:t>
              </a:r>
              <a:endParaRPr lang="en-GB" sz="1200" dirty="0"/>
            </a:p>
          </p:txBody>
        </p:sp>
      </p:grpSp>
      <p:graphicFrame>
        <p:nvGraphicFramePr>
          <p:cNvPr id="6" name="Diagramm 5">
            <a:extLst>
              <a:ext uri="{FF2B5EF4-FFF2-40B4-BE49-F238E27FC236}">
                <a16:creationId xmlns:a16="http://schemas.microsoft.com/office/drawing/2014/main" id="{A54F35FD-541D-4671-BD5E-34D7EDBE143E}"/>
              </a:ext>
            </a:extLst>
          </p:cNvPr>
          <p:cNvGraphicFramePr/>
          <p:nvPr/>
        </p:nvGraphicFramePr>
        <p:xfrm>
          <a:off x="179042" y="1008619"/>
          <a:ext cx="7311724"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282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70CEBDB0-6C2F-4F2F-BD90-E9E52D5B87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r>
              <a:rPr lang="en-GB" sz="3600" b="1" dirty="0">
                <a:solidFill>
                  <a:schemeClr val="tx1">
                    <a:lumMod val="75000"/>
                    <a:lumOff val="25000"/>
                  </a:schemeClr>
                </a:solidFill>
              </a:rPr>
              <a:t>, </a:t>
            </a:r>
            <a:r>
              <a:rPr lang="en-GB" sz="3600" b="1" dirty="0" err="1">
                <a:solidFill>
                  <a:schemeClr val="tx1">
                    <a:lumMod val="75000"/>
                    <a:lumOff val="25000"/>
                  </a:schemeClr>
                </a:solidFill>
              </a:rPr>
              <a:t>erste</a:t>
            </a:r>
            <a:r>
              <a:rPr lang="en-GB" sz="3600" b="1" dirty="0">
                <a:solidFill>
                  <a:schemeClr val="tx1">
                    <a:lumMod val="75000"/>
                    <a:lumOff val="25000"/>
                  </a:schemeClr>
                </a:solidFill>
              </a:rPr>
              <a:t> </a:t>
            </a:r>
            <a:r>
              <a:rPr lang="en-GB" sz="3600" b="1" dirty="0" err="1">
                <a:solidFill>
                  <a:schemeClr val="tx1">
                    <a:lumMod val="75000"/>
                    <a:lumOff val="25000"/>
                  </a:schemeClr>
                </a:solidFill>
              </a:rPr>
              <a:t>Ansätze</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6" name="Diagramm 5">
            <a:extLst>
              <a:ext uri="{FF2B5EF4-FFF2-40B4-BE49-F238E27FC236}">
                <a16:creationId xmlns:a16="http://schemas.microsoft.com/office/drawing/2014/main" id="{A54F35FD-541D-4671-BD5E-34D7EDBE143E}"/>
              </a:ext>
            </a:extLst>
          </p:cNvPr>
          <p:cNvGraphicFramePr/>
          <p:nvPr/>
        </p:nvGraphicFramePr>
        <p:xfrm>
          <a:off x="810412" y="1081771"/>
          <a:ext cx="586126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6" name="Picture 2">
            <a:extLst>
              <a:ext uri="{FF2B5EF4-FFF2-40B4-BE49-F238E27FC236}">
                <a16:creationId xmlns:a16="http://schemas.microsoft.com/office/drawing/2014/main" id="{CE8E7BB3-6954-41AB-86F3-85143C5CB6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21118"/>
          <a:stretch/>
        </p:blipFill>
        <p:spPr bwMode="auto">
          <a:xfrm>
            <a:off x="7897089" y="3700851"/>
            <a:ext cx="3793163" cy="196063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7948246" y="5851395"/>
            <a:ext cx="3742006" cy="461665"/>
          </a:xfrm>
          <a:prstGeom prst="rect">
            <a:avLst/>
          </a:prstGeom>
          <a:noFill/>
        </p:spPr>
        <p:txBody>
          <a:bodyPr wrap="square" rtlCol="0">
            <a:spAutoFit/>
          </a:bodyPr>
          <a:lstStyle/>
          <a:p>
            <a:r>
              <a:rPr lang="de-DE" sz="1200" dirty="0"/>
              <a:t>https://www.tes.com/teaching-resource/artery-vein-and-capillary-cross-sections-6426336</a:t>
            </a:r>
          </a:p>
        </p:txBody>
      </p:sp>
      <p:cxnSp>
        <p:nvCxnSpPr>
          <p:cNvPr id="9" name="Gerade Verbindung mit Pfeil 8"/>
          <p:cNvCxnSpPr/>
          <p:nvPr/>
        </p:nvCxnSpPr>
        <p:spPr>
          <a:xfrm flipV="1">
            <a:off x="8508206" y="4329113"/>
            <a:ext cx="516732" cy="490537"/>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cxnSp>
        <p:nvCxnSpPr>
          <p:cNvPr id="11" name="Gerade Verbindung mit Pfeil 10"/>
          <p:cNvCxnSpPr/>
          <p:nvPr/>
        </p:nvCxnSpPr>
        <p:spPr>
          <a:xfrm flipV="1">
            <a:off x="10267950" y="4205287"/>
            <a:ext cx="671512" cy="738188"/>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8693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r>
              <a:rPr lang="en-GB" sz="3600" b="1" dirty="0">
                <a:solidFill>
                  <a:schemeClr val="tx1">
                    <a:lumMod val="75000"/>
                    <a:lumOff val="25000"/>
                  </a:schemeClr>
                </a:solidFill>
              </a:rPr>
              <a:t>, </a:t>
            </a:r>
            <a:r>
              <a:rPr lang="en-GB" sz="3600" b="1" dirty="0" err="1">
                <a:solidFill>
                  <a:schemeClr val="tx1">
                    <a:lumMod val="75000"/>
                    <a:lumOff val="25000"/>
                  </a:schemeClr>
                </a:solidFill>
              </a:rPr>
              <a:t>Theorie</a:t>
            </a:r>
            <a:r>
              <a:rPr lang="en-GB" sz="3600" b="1" dirty="0">
                <a:solidFill>
                  <a:schemeClr val="tx1">
                    <a:lumMod val="75000"/>
                    <a:lumOff val="25000"/>
                  </a:schemeClr>
                </a:solidFill>
              </a:rPr>
              <a:t> von Galen</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1026" name="Picture 2" descr="GalensSche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380" y="1325563"/>
            <a:ext cx="2748864" cy="490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2659380" y="6233641"/>
            <a:ext cx="2748864" cy="276999"/>
          </a:xfrm>
          <a:prstGeom prst="rect">
            <a:avLst/>
          </a:prstGeom>
          <a:noFill/>
        </p:spPr>
        <p:txBody>
          <a:bodyPr wrap="square" rtlCol="0">
            <a:spAutoFit/>
          </a:bodyPr>
          <a:lstStyle/>
          <a:p>
            <a:r>
              <a:rPr lang="de-DE" sz="1200" dirty="0"/>
              <a:t>Kreislauf nach Galen (</a:t>
            </a:r>
            <a:r>
              <a:rPr lang="de-DE" sz="1200" dirty="0" err="1"/>
              <a:t>Gauer</a:t>
            </a:r>
            <a:r>
              <a:rPr lang="de-DE" sz="1200" dirty="0"/>
              <a:t>, 1972)</a:t>
            </a:r>
          </a:p>
        </p:txBody>
      </p:sp>
      <p:pic>
        <p:nvPicPr>
          <p:cNvPr id="1028" name="Picture 4" descr="http://robl.de/galen/tit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3492" y="1973897"/>
            <a:ext cx="2295525" cy="3171826"/>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6353492" y="5219700"/>
            <a:ext cx="2354580" cy="276999"/>
          </a:xfrm>
          <a:prstGeom prst="rect">
            <a:avLst/>
          </a:prstGeom>
          <a:noFill/>
        </p:spPr>
        <p:txBody>
          <a:bodyPr wrap="square" rtlCol="0">
            <a:spAutoFit/>
          </a:bodyPr>
          <a:lstStyle/>
          <a:p>
            <a:r>
              <a:rPr lang="de-DE" sz="1200" dirty="0"/>
              <a:t>http://robl.de/galen/galen.htm</a:t>
            </a:r>
          </a:p>
        </p:txBody>
      </p:sp>
    </p:spTree>
    <p:extLst>
      <p:ext uri="{BB962C8B-B14F-4D97-AF65-F5344CB8AC3E}">
        <p14:creationId xmlns:p14="http://schemas.microsoft.com/office/powerpoint/2010/main" val="104558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r>
              <a:rPr lang="en-GB" sz="3600" b="1" dirty="0">
                <a:solidFill>
                  <a:schemeClr val="tx1">
                    <a:lumMod val="75000"/>
                    <a:lumOff val="25000"/>
                  </a:schemeClr>
                </a:solidFill>
              </a:rPr>
              <a:t>, </a:t>
            </a:r>
            <a:r>
              <a:rPr lang="en-GB" sz="3600" b="1" dirty="0" err="1">
                <a:solidFill>
                  <a:schemeClr val="tx1">
                    <a:lumMod val="75000"/>
                    <a:lumOff val="25000"/>
                  </a:schemeClr>
                </a:solidFill>
              </a:rPr>
              <a:t>Theorie</a:t>
            </a:r>
            <a:r>
              <a:rPr lang="en-GB" sz="3600" b="1" dirty="0">
                <a:solidFill>
                  <a:schemeClr val="tx1">
                    <a:lumMod val="75000"/>
                    <a:lumOff val="25000"/>
                  </a:schemeClr>
                </a:solidFill>
              </a:rPr>
              <a:t> von Galen</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4" name="Rechteck 1043"/>
          <p:cNvSpPr/>
          <p:nvPr/>
        </p:nvSpPr>
        <p:spPr>
          <a:xfrm>
            <a:off x="3242794" y="5915262"/>
            <a:ext cx="6096000" cy="646331"/>
          </a:xfrm>
          <a:prstGeom prst="rect">
            <a:avLst/>
          </a:prstGeom>
        </p:spPr>
        <p:txBody>
          <a:bodyPr>
            <a:spAutoFit/>
          </a:bodyPr>
          <a:lstStyle/>
          <a:p>
            <a:r>
              <a:rPr lang="de-DE" dirty="0">
                <a:latin typeface="Times New Roman" panose="02020603050405020304" pitchFamily="18" charset="0"/>
                <a:ea typeface="Times New Roman" panose="02020603050405020304" pitchFamily="18" charset="0"/>
              </a:rPr>
              <a:t>Die vier Kardinalsäfte sowie ihre Zuordnung zu den vier Grundelementen und den vier Temperamenten</a:t>
            </a:r>
            <a:endParaRPr lang="de-DE" dirty="0"/>
          </a:p>
        </p:txBody>
      </p:sp>
      <p:grpSp>
        <p:nvGrpSpPr>
          <p:cNvPr id="14" name="Gruppieren 13"/>
          <p:cNvGrpSpPr/>
          <p:nvPr/>
        </p:nvGrpSpPr>
        <p:grpSpPr>
          <a:xfrm>
            <a:off x="3454667" y="1206408"/>
            <a:ext cx="4708854" cy="4708854"/>
            <a:chOff x="1030634" y="1732066"/>
            <a:chExt cx="4708854" cy="4708854"/>
          </a:xfrm>
        </p:grpSpPr>
        <p:grpSp>
          <p:nvGrpSpPr>
            <p:cNvPr id="11" name="Gruppieren 10"/>
            <p:cNvGrpSpPr/>
            <p:nvPr/>
          </p:nvGrpSpPr>
          <p:grpSpPr>
            <a:xfrm>
              <a:off x="1030634" y="1732066"/>
              <a:ext cx="4708854" cy="4708854"/>
              <a:chOff x="1030634" y="1732066"/>
              <a:chExt cx="4708854" cy="4708854"/>
            </a:xfrm>
          </p:grpSpPr>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34" y="1732066"/>
                <a:ext cx="4708854" cy="4708854"/>
              </a:xfrm>
              <a:prstGeom prst="rect">
                <a:avLst/>
              </a:prstGeom>
            </p:spPr>
          </p:pic>
          <p:sp>
            <p:nvSpPr>
              <p:cNvPr id="10" name="Textfeld 9"/>
              <p:cNvSpPr txBox="1"/>
              <p:nvPr/>
            </p:nvSpPr>
            <p:spPr>
              <a:xfrm>
                <a:off x="2689234" y="2138569"/>
                <a:ext cx="1391653" cy="1261884"/>
              </a:xfrm>
              <a:prstGeom prst="rect">
                <a:avLst/>
              </a:prstGeom>
              <a:noFill/>
            </p:spPr>
            <p:txBody>
              <a:bodyPr wrap="square" rtlCol="0">
                <a:spAutoFit/>
              </a:bodyPr>
              <a:lstStyle/>
              <a:p>
                <a:pPr algn="ctr"/>
                <a:r>
                  <a:rPr lang="de-DE" sz="2200" b="1" dirty="0"/>
                  <a:t>Sanguis</a:t>
                </a:r>
              </a:p>
              <a:p>
                <a:pPr algn="ctr"/>
                <a:endParaRPr lang="de-DE" dirty="0"/>
              </a:p>
              <a:p>
                <a:pPr algn="ctr"/>
                <a:r>
                  <a:rPr lang="de-DE" dirty="0"/>
                  <a:t>Blut</a:t>
                </a:r>
                <a:br>
                  <a:rPr lang="de-DE" dirty="0"/>
                </a:br>
                <a:r>
                  <a:rPr lang="de-DE" dirty="0"/>
                  <a:t>Luft</a:t>
                </a:r>
              </a:p>
            </p:txBody>
          </p:sp>
          <p:sp>
            <p:nvSpPr>
              <p:cNvPr id="15" name="Textfeld 14"/>
              <p:cNvSpPr txBox="1"/>
              <p:nvPr/>
            </p:nvSpPr>
            <p:spPr>
              <a:xfrm>
                <a:off x="2422534" y="4925187"/>
                <a:ext cx="1925052" cy="1323439"/>
              </a:xfrm>
              <a:prstGeom prst="rect">
                <a:avLst/>
              </a:prstGeom>
              <a:noFill/>
            </p:spPr>
            <p:txBody>
              <a:bodyPr wrap="square" rtlCol="0">
                <a:spAutoFit/>
              </a:bodyPr>
              <a:lstStyle/>
              <a:p>
                <a:pPr algn="ctr"/>
                <a:r>
                  <a:rPr lang="de-DE" sz="2200" b="1" dirty="0"/>
                  <a:t>Melancholera</a:t>
                </a:r>
              </a:p>
              <a:p>
                <a:pPr algn="ctr"/>
                <a:endParaRPr lang="de-DE" sz="2200" b="1" dirty="0"/>
              </a:p>
              <a:p>
                <a:pPr algn="ctr"/>
                <a:r>
                  <a:rPr lang="de-DE" dirty="0"/>
                  <a:t>Schwarzgalle</a:t>
                </a:r>
                <a:br>
                  <a:rPr lang="de-DE" dirty="0"/>
                </a:br>
                <a:r>
                  <a:rPr lang="de-DE" dirty="0"/>
                  <a:t>Erde</a:t>
                </a:r>
              </a:p>
            </p:txBody>
          </p:sp>
        </p:grpSp>
        <p:sp>
          <p:nvSpPr>
            <p:cNvPr id="12" name="Textfeld 11"/>
            <p:cNvSpPr txBox="1"/>
            <p:nvPr/>
          </p:nvSpPr>
          <p:spPr>
            <a:xfrm>
              <a:off x="4080887" y="3427754"/>
              <a:ext cx="1304925" cy="1323439"/>
            </a:xfrm>
            <a:prstGeom prst="rect">
              <a:avLst/>
            </a:prstGeom>
            <a:noFill/>
          </p:spPr>
          <p:txBody>
            <a:bodyPr wrap="square" rtlCol="0">
              <a:spAutoFit/>
            </a:bodyPr>
            <a:lstStyle/>
            <a:p>
              <a:pPr algn="ctr"/>
              <a:r>
                <a:rPr lang="de-DE" sz="2200" b="1" dirty="0"/>
                <a:t>Phlegma</a:t>
              </a:r>
            </a:p>
            <a:p>
              <a:pPr algn="ctr"/>
              <a:endParaRPr lang="de-DE" sz="2200" b="1" dirty="0"/>
            </a:p>
            <a:p>
              <a:pPr algn="ctr"/>
              <a:r>
                <a:rPr lang="de-DE" dirty="0"/>
                <a:t>Schleim</a:t>
              </a:r>
            </a:p>
            <a:p>
              <a:pPr algn="ctr"/>
              <a:r>
                <a:rPr lang="de-DE" dirty="0"/>
                <a:t>Wasser</a:t>
              </a:r>
            </a:p>
          </p:txBody>
        </p:sp>
        <p:sp>
          <p:nvSpPr>
            <p:cNvPr id="18" name="Textfeld 17"/>
            <p:cNvSpPr txBox="1"/>
            <p:nvPr/>
          </p:nvSpPr>
          <p:spPr>
            <a:xfrm>
              <a:off x="1384309" y="3460727"/>
              <a:ext cx="1304925" cy="1323439"/>
            </a:xfrm>
            <a:prstGeom prst="rect">
              <a:avLst/>
            </a:prstGeom>
            <a:noFill/>
          </p:spPr>
          <p:txBody>
            <a:bodyPr wrap="square" rtlCol="0">
              <a:spAutoFit/>
            </a:bodyPr>
            <a:lstStyle/>
            <a:p>
              <a:pPr algn="ctr"/>
              <a:r>
                <a:rPr lang="de-DE" sz="2200" b="1" dirty="0"/>
                <a:t>Cholera</a:t>
              </a:r>
            </a:p>
            <a:p>
              <a:pPr algn="ctr"/>
              <a:endParaRPr lang="de-DE" sz="2200" b="1" dirty="0"/>
            </a:p>
            <a:p>
              <a:pPr algn="ctr"/>
              <a:r>
                <a:rPr lang="de-DE" dirty="0"/>
                <a:t>Gelbgalle</a:t>
              </a:r>
            </a:p>
            <a:p>
              <a:pPr algn="ctr"/>
              <a:r>
                <a:rPr lang="de-DE" dirty="0"/>
                <a:t>Feuer</a:t>
              </a:r>
            </a:p>
          </p:txBody>
        </p:sp>
      </p:grpSp>
    </p:spTree>
    <p:extLst>
      <p:ext uri="{BB962C8B-B14F-4D97-AF65-F5344CB8AC3E}">
        <p14:creationId xmlns:p14="http://schemas.microsoft.com/office/powerpoint/2010/main" val="3502677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121569"/>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r>
              <a:rPr lang="en-GB" sz="3600" b="1" dirty="0">
                <a:solidFill>
                  <a:schemeClr val="tx1">
                    <a:lumMod val="75000"/>
                    <a:lumOff val="25000"/>
                  </a:schemeClr>
                </a:solidFill>
              </a:rPr>
              <a:t>, </a:t>
            </a:r>
            <a:r>
              <a:rPr lang="en-GB" sz="3600" b="1" dirty="0" err="1">
                <a:solidFill>
                  <a:schemeClr val="tx1">
                    <a:lumMod val="75000"/>
                    <a:lumOff val="25000"/>
                  </a:schemeClr>
                </a:solidFill>
              </a:rPr>
              <a:t>Theorie</a:t>
            </a:r>
            <a:r>
              <a:rPr lang="en-GB" sz="3600" b="1" dirty="0">
                <a:solidFill>
                  <a:schemeClr val="tx1">
                    <a:lumMod val="75000"/>
                    <a:lumOff val="25000"/>
                  </a:schemeClr>
                </a:solidFill>
              </a:rPr>
              <a:t> von Galen</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42" name="Rectangle 43"/>
          <p:cNvSpPr>
            <a:spLocks noChangeArrowheads="1"/>
          </p:cNvSpPr>
          <p:nvPr/>
        </p:nvSpPr>
        <p:spPr bwMode="auto">
          <a:xfrm>
            <a:off x="2646947" y="150346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043" name="Rectangle 44"/>
          <p:cNvSpPr>
            <a:spLocks noChangeArrowheads="1"/>
          </p:cNvSpPr>
          <p:nvPr/>
        </p:nvSpPr>
        <p:spPr bwMode="auto">
          <a:xfrm>
            <a:off x="2646947" y="196066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874" y="1178585"/>
            <a:ext cx="3528421" cy="5103483"/>
          </a:xfrm>
          <a:prstGeom prst="rect">
            <a:avLst/>
          </a:prstGeom>
        </p:spPr>
      </p:pic>
      <p:sp>
        <p:nvSpPr>
          <p:cNvPr id="6" name="Textfeld 5"/>
          <p:cNvSpPr txBox="1"/>
          <p:nvPr/>
        </p:nvSpPr>
        <p:spPr>
          <a:xfrm>
            <a:off x="3858215" y="6360161"/>
            <a:ext cx="3253740" cy="246221"/>
          </a:xfrm>
          <a:prstGeom prst="rect">
            <a:avLst/>
          </a:prstGeom>
          <a:noFill/>
        </p:spPr>
        <p:txBody>
          <a:bodyPr wrap="square" rtlCol="0">
            <a:spAutoFit/>
          </a:bodyPr>
          <a:lstStyle/>
          <a:p>
            <a:pPr algn="ctr"/>
            <a:r>
              <a:rPr lang="de-DE" sz="1000" dirty="0"/>
              <a:t>https://www.sciencephoto.com/media/299964/view</a:t>
            </a:r>
          </a:p>
        </p:txBody>
      </p:sp>
      <p:pic>
        <p:nvPicPr>
          <p:cNvPr id="2060" name="Picture 12" descr="Kerze clipart. Kostenloser Download. | Creazill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134100" y="3781126"/>
            <a:ext cx="498474" cy="49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77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pSp>
        <p:nvGrpSpPr>
          <p:cNvPr id="6" name="Gruppieren 5"/>
          <p:cNvGrpSpPr/>
          <p:nvPr/>
        </p:nvGrpSpPr>
        <p:grpSpPr>
          <a:xfrm>
            <a:off x="841087" y="1759168"/>
            <a:ext cx="1313710" cy="2067647"/>
            <a:chOff x="401874" y="2419377"/>
            <a:chExt cx="884594" cy="1449845"/>
          </a:xfrm>
        </p:grpSpPr>
        <p:pic>
          <p:nvPicPr>
            <p:cNvPr id="3078" name="Picture 6" descr="Ala’ddin Ibn al-Hazm al-Qarashie Ibn al-Nafis "/>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19" y="2419377"/>
              <a:ext cx="880705" cy="121244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01874" y="3631826"/>
              <a:ext cx="884594" cy="237396"/>
            </a:xfrm>
            <a:prstGeom prst="rect">
              <a:avLst/>
            </a:prstGeom>
            <a:noFill/>
          </p:spPr>
          <p:txBody>
            <a:bodyPr wrap="square" rtlCol="0">
              <a:spAutoFit/>
            </a:bodyPr>
            <a:lstStyle/>
            <a:p>
              <a:pPr algn="ctr"/>
              <a:r>
                <a:rPr lang="de-DE" sz="1600" dirty="0"/>
                <a:t>Ibn al-</a:t>
              </a:r>
              <a:r>
                <a:rPr lang="de-DE" sz="1600" dirty="0" err="1"/>
                <a:t>Nafis</a:t>
              </a:r>
              <a:endParaRPr lang="de-DE" sz="1600" dirty="0"/>
            </a:p>
          </p:txBody>
        </p:sp>
      </p:grpSp>
      <p:grpSp>
        <p:nvGrpSpPr>
          <p:cNvPr id="5" name="Gruppieren 4"/>
          <p:cNvGrpSpPr/>
          <p:nvPr/>
        </p:nvGrpSpPr>
        <p:grpSpPr>
          <a:xfrm>
            <a:off x="5364239" y="1837697"/>
            <a:ext cx="1463521" cy="2316197"/>
            <a:chOff x="4274584" y="2383717"/>
            <a:chExt cx="982713" cy="1664266"/>
          </a:xfrm>
        </p:grpSpPr>
        <p:pic>
          <p:nvPicPr>
            <p:cNvPr id="3092" name="Picture 20" descr="Michael Servetus – HERESY RECOR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588" y="2383717"/>
              <a:ext cx="880705" cy="12124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4274584" y="3605687"/>
              <a:ext cx="982713" cy="442296"/>
            </a:xfrm>
            <a:prstGeom prst="rect">
              <a:avLst/>
            </a:prstGeom>
            <a:noFill/>
          </p:spPr>
          <p:txBody>
            <a:bodyPr wrap="square" rtlCol="0">
              <a:spAutoFit/>
            </a:bodyPr>
            <a:lstStyle/>
            <a:p>
              <a:pPr algn="ctr"/>
              <a:r>
                <a:rPr lang="de-DE" sz="1600" dirty="0"/>
                <a:t>Miguel </a:t>
              </a:r>
              <a:r>
                <a:rPr lang="de-DE" sz="1600" dirty="0" err="1"/>
                <a:t>Serveto</a:t>
              </a:r>
              <a:endParaRPr lang="de-DE" sz="1600" dirty="0"/>
            </a:p>
            <a:p>
              <a:pPr algn="ctr"/>
              <a:r>
                <a:rPr lang="de-DE" dirty="0"/>
                <a:t>    </a:t>
              </a:r>
            </a:p>
          </p:txBody>
        </p:sp>
      </p:grpSp>
      <p:grpSp>
        <p:nvGrpSpPr>
          <p:cNvPr id="10" name="Gruppieren 9"/>
          <p:cNvGrpSpPr/>
          <p:nvPr/>
        </p:nvGrpSpPr>
        <p:grpSpPr>
          <a:xfrm>
            <a:off x="9942775" y="1724197"/>
            <a:ext cx="1519603" cy="2436602"/>
            <a:chOff x="8476721" y="2419377"/>
            <a:chExt cx="969341" cy="1677057"/>
          </a:xfrm>
        </p:grpSpPr>
        <p:pic>
          <p:nvPicPr>
            <p:cNvPr id="3104" name="Picture 32" descr="Andreas Vesalius – Wikipedia"/>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515965" y="2419377"/>
              <a:ext cx="890854" cy="1237028"/>
            </a:xfrm>
            <a:prstGeom prst="rect">
              <a:avLst/>
            </a:prstGeom>
            <a:noFill/>
            <a:extLst>
              <a:ext uri="{909E8E84-426E-40DD-AFC4-6F175D3DCCD1}">
                <a14:hiddenFill xmlns:a14="http://schemas.microsoft.com/office/drawing/2010/main">
                  <a:solidFill>
                    <a:srgbClr val="FFFFFF"/>
                  </a:solidFill>
                </a14:hiddenFill>
              </a:ext>
            </a:extLst>
          </p:spPr>
        </p:pic>
        <p:sp>
          <p:nvSpPr>
            <p:cNvPr id="38" name="Textfeld 37"/>
            <p:cNvSpPr txBox="1"/>
            <p:nvPr/>
          </p:nvSpPr>
          <p:spPr>
            <a:xfrm>
              <a:off x="8476721" y="3672763"/>
              <a:ext cx="969341" cy="423671"/>
            </a:xfrm>
            <a:prstGeom prst="rect">
              <a:avLst/>
            </a:prstGeom>
            <a:noFill/>
          </p:spPr>
          <p:txBody>
            <a:bodyPr wrap="square" rtlCol="0">
              <a:spAutoFit/>
            </a:bodyPr>
            <a:lstStyle/>
            <a:p>
              <a:pPr algn="ctr"/>
              <a:r>
                <a:rPr lang="de-DE" sz="1600" dirty="0"/>
                <a:t>Andreas Versal</a:t>
              </a:r>
            </a:p>
            <a:p>
              <a:pPr algn="ctr"/>
              <a:r>
                <a:rPr lang="de-DE" dirty="0"/>
                <a:t>    </a:t>
              </a:r>
            </a:p>
          </p:txBody>
        </p:sp>
      </p:grpSp>
      <p:grpSp>
        <p:nvGrpSpPr>
          <p:cNvPr id="7" name="Gruppieren 6"/>
          <p:cNvGrpSpPr/>
          <p:nvPr/>
        </p:nvGrpSpPr>
        <p:grpSpPr>
          <a:xfrm>
            <a:off x="2368218" y="2327262"/>
            <a:ext cx="3597924" cy="3599478"/>
            <a:chOff x="5363468" y="2327262"/>
            <a:chExt cx="3597924" cy="3599478"/>
          </a:xfrm>
        </p:grpSpPr>
        <p:pic>
          <p:nvPicPr>
            <p:cNvPr id="3106" name="Picture 34" descr="Wie entsteht Lungenhochdruck? - Lungenhochdruck verstehen"/>
            <p:cNvPicPr>
              <a:picLocks noChangeAspect="1" noChangeArrowheads="1"/>
            </p:cNvPicPr>
            <p:nvPr/>
          </p:nvPicPr>
          <p:blipFill rotWithShape="1">
            <a:blip r:embed="rId7">
              <a:extLst>
                <a:ext uri="{28A0092B-C50C-407E-A947-70E740481C1C}">
                  <a14:useLocalDpi xmlns:a14="http://schemas.microsoft.com/office/drawing/2010/main" val="0"/>
                </a:ext>
              </a:extLst>
            </a:blip>
            <a:srcRect l="16938" t="14507" r="17412" b="4057"/>
            <a:stretch/>
          </p:blipFill>
          <p:spPr bwMode="auto">
            <a:xfrm>
              <a:off x="5919969" y="2327262"/>
              <a:ext cx="1935810" cy="3286240"/>
            </a:xfrm>
            <a:prstGeom prst="rect">
              <a:avLst/>
            </a:prstGeom>
            <a:noFill/>
            <a:extLst>
              <a:ext uri="{909E8E84-426E-40DD-AFC4-6F175D3DCCD1}">
                <a14:hiddenFill xmlns:a14="http://schemas.microsoft.com/office/drawing/2010/main">
                  <a:solidFill>
                    <a:srgbClr val="FFFFFF"/>
                  </a:solidFill>
                </a14:hiddenFill>
              </a:ext>
            </a:extLst>
          </p:spPr>
        </p:pic>
        <p:sp>
          <p:nvSpPr>
            <p:cNvPr id="40" name="Rechteck 39">
              <a:extLst>
                <a:ext uri="{FF2B5EF4-FFF2-40B4-BE49-F238E27FC236}">
                  <a16:creationId xmlns:a16="http://schemas.microsoft.com/office/drawing/2014/main" id="{AE398BB3-68F7-4329-B935-1C332944E56C}"/>
                </a:ext>
              </a:extLst>
            </p:cNvPr>
            <p:cNvSpPr/>
            <p:nvPr/>
          </p:nvSpPr>
          <p:spPr>
            <a:xfrm>
              <a:off x="5363468" y="5680519"/>
              <a:ext cx="3597924" cy="246221"/>
            </a:xfrm>
            <a:prstGeom prst="rect">
              <a:avLst/>
            </a:prstGeom>
          </p:spPr>
          <p:txBody>
            <a:bodyPr wrap="square">
              <a:spAutoFit/>
            </a:bodyPr>
            <a:lstStyle/>
            <a:p>
              <a:r>
                <a:rPr lang="de-DE" sz="1000" dirty="0"/>
                <a:t>https://selpers.com/kurs/lungenhochdruck-verstehen</a:t>
              </a:r>
              <a:endParaRPr lang="en-GB" sz="1000" dirty="0"/>
            </a:p>
          </p:txBody>
        </p:sp>
      </p:grpSp>
      <p:grpSp>
        <p:nvGrpSpPr>
          <p:cNvPr id="8" name="Gruppieren 7"/>
          <p:cNvGrpSpPr/>
          <p:nvPr/>
        </p:nvGrpSpPr>
        <p:grpSpPr>
          <a:xfrm>
            <a:off x="6545812" y="2423526"/>
            <a:ext cx="3119765" cy="3503214"/>
            <a:chOff x="9072235" y="2423526"/>
            <a:chExt cx="3119765" cy="3503214"/>
          </a:xfrm>
        </p:grpSpPr>
        <p:pic>
          <p:nvPicPr>
            <p:cNvPr id="3110" name="Picture 38" descr="Free Heart Diagram Unlabeled, Download Free Clip Art, Free Clip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41246" y="2423526"/>
              <a:ext cx="1828761" cy="2593701"/>
            </a:xfrm>
            <a:prstGeom prst="rect">
              <a:avLst/>
            </a:prstGeom>
            <a:noFill/>
            <a:extLst>
              <a:ext uri="{909E8E84-426E-40DD-AFC4-6F175D3DCCD1}">
                <a14:hiddenFill xmlns:a14="http://schemas.microsoft.com/office/drawing/2010/main">
                  <a:solidFill>
                    <a:srgbClr val="FFFFFF"/>
                  </a:solidFill>
                </a14:hiddenFill>
              </a:ext>
            </a:extLst>
          </p:spPr>
        </p:pic>
        <p:sp>
          <p:nvSpPr>
            <p:cNvPr id="27" name="Rechteck 26"/>
            <p:cNvSpPr/>
            <p:nvPr/>
          </p:nvSpPr>
          <p:spPr>
            <a:xfrm>
              <a:off x="9072235" y="5680519"/>
              <a:ext cx="3119765" cy="246221"/>
            </a:xfrm>
            <a:prstGeom prst="rect">
              <a:avLst/>
            </a:prstGeom>
          </p:spPr>
          <p:txBody>
            <a:bodyPr wrap="none">
              <a:spAutoFit/>
            </a:bodyPr>
            <a:lstStyle/>
            <a:p>
              <a:r>
                <a:rPr lang="de-DE" sz="1000" dirty="0"/>
                <a:t>http://clipart-library.com/heart-diagram-unlabeled.html</a:t>
              </a:r>
            </a:p>
          </p:txBody>
        </p:sp>
      </p:grpSp>
      <p:cxnSp>
        <p:nvCxnSpPr>
          <p:cNvPr id="19" name="Gerade Verbindung mit Pfeil 18"/>
          <p:cNvCxnSpPr/>
          <p:nvPr/>
        </p:nvCxnSpPr>
        <p:spPr>
          <a:xfrm flipH="1">
            <a:off x="8603382" y="3298519"/>
            <a:ext cx="1062195" cy="76215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518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Entdeckung</a:t>
            </a:r>
            <a:r>
              <a:rPr lang="en-GB" sz="3600" b="1" dirty="0">
                <a:solidFill>
                  <a:schemeClr val="tx1">
                    <a:lumMod val="75000"/>
                    <a:lumOff val="25000"/>
                  </a:schemeClr>
                </a:solidFill>
              </a:rPr>
              <a:t> des </a:t>
            </a:r>
            <a:r>
              <a:rPr lang="en-GB" sz="3600" b="1" dirty="0" err="1">
                <a:solidFill>
                  <a:schemeClr val="tx1">
                    <a:lumMod val="75000"/>
                    <a:lumOff val="25000"/>
                  </a:schemeClr>
                </a:solidFill>
              </a:rPr>
              <a:t>Blutkreislaufs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29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10" name="Textfeld 9"/>
          <p:cNvSpPr txBox="1"/>
          <p:nvPr/>
        </p:nvSpPr>
        <p:spPr>
          <a:xfrm>
            <a:off x="1955145" y="1587477"/>
            <a:ext cx="8988393" cy="523220"/>
          </a:xfrm>
          <a:prstGeom prst="rect">
            <a:avLst/>
          </a:prstGeom>
          <a:noFill/>
        </p:spPr>
        <p:txBody>
          <a:bodyPr wrap="square" rtlCol="0">
            <a:spAutoFit/>
          </a:bodyPr>
          <a:lstStyle/>
          <a:p>
            <a:r>
              <a:rPr lang="de-DE" sz="2800" b="1" dirty="0"/>
              <a:t>Wie würden Sie die Theorie von Galen widerlegen?</a:t>
            </a:r>
          </a:p>
        </p:txBody>
      </p:sp>
      <p:sp>
        <p:nvSpPr>
          <p:cNvPr id="11" name="Textfeld 10"/>
          <p:cNvSpPr txBox="1"/>
          <p:nvPr/>
        </p:nvSpPr>
        <p:spPr>
          <a:xfrm>
            <a:off x="546652" y="3071191"/>
            <a:ext cx="6816173" cy="1508105"/>
          </a:xfrm>
          <a:prstGeom prst="rect">
            <a:avLst/>
          </a:prstGeom>
          <a:noFill/>
        </p:spPr>
        <p:txBody>
          <a:bodyPr wrap="square" rtlCol="0">
            <a:spAutoFit/>
          </a:bodyPr>
          <a:lstStyle/>
          <a:p>
            <a:r>
              <a:rPr lang="de-DE" sz="2000" b="1" dirty="0"/>
              <a:t>Harvey (1628)</a:t>
            </a:r>
          </a:p>
          <a:p>
            <a:pPr marL="342900" indent="-342900">
              <a:buAutoNum type="arabicPeriod"/>
            </a:pPr>
            <a:r>
              <a:rPr lang="de-DE" dirty="0"/>
              <a:t>Massenbetrachtung: 7200 kg verbrauchtes Blut pro Tag versus 4 kg Essen und Trinken pro Tag</a:t>
            </a:r>
          </a:p>
          <a:p>
            <a:pPr marL="342900" indent="-342900">
              <a:buAutoNum type="arabicPeriod"/>
            </a:pPr>
            <a:r>
              <a:rPr lang="de-DE" dirty="0"/>
              <a:t>Venenklappen: Entgegen der von Galen postulierten Strömung ausgerichtet</a:t>
            </a:r>
          </a:p>
        </p:txBody>
      </p:sp>
      <p:pic>
        <p:nvPicPr>
          <p:cNvPr id="4098" name="Picture 2" descr="Figure 1 Schematic representation of the normal functional anatomy of the venous valves. (a) The valve is open, and blood flows toward the heart, in part due to contractions of the lower-leg muscles. (b) The valve is closed, blocking retrograde flow and ensuring the continuous flow of blood toward the heart. Valve closing occurs with each valvular cycle and is most marked during pulsatile, calf muscle–driven flow. The black arrows denote blood flow."/>
          <p:cNvPicPr>
            <a:picLocks noChangeAspect="1" noChangeArrowheads="1"/>
          </p:cNvPicPr>
          <p:nvPr/>
        </p:nvPicPr>
        <p:blipFill rotWithShape="1">
          <a:blip r:embed="rId4">
            <a:extLst>
              <a:ext uri="{28A0092B-C50C-407E-A947-70E740481C1C}">
                <a14:useLocalDpi xmlns:a14="http://schemas.microsoft.com/office/drawing/2010/main" val="0"/>
              </a:ext>
            </a:extLst>
          </a:blip>
          <a:srcRect b="3067"/>
          <a:stretch/>
        </p:blipFill>
        <p:spPr bwMode="auto">
          <a:xfrm>
            <a:off x="7886699" y="3071191"/>
            <a:ext cx="2940685" cy="2811449"/>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6865620" y="6032233"/>
            <a:ext cx="5440680" cy="400110"/>
          </a:xfrm>
          <a:prstGeom prst="rect">
            <a:avLst/>
          </a:prstGeom>
        </p:spPr>
        <p:txBody>
          <a:bodyPr wrap="square">
            <a:spAutoFit/>
          </a:bodyPr>
          <a:lstStyle/>
          <a:p>
            <a:r>
              <a:rPr lang="de-DE" sz="1000" dirty="0"/>
              <a:t>https://www.semanticscholar.org/paper/Venous-valvular-stasis-associated-hypoxia-and-what-Bovill-Vliet/9c1128dc0381007fa73b7c7fe7f5fba30304cb9f/figure/0</a:t>
            </a:r>
          </a:p>
        </p:txBody>
      </p:sp>
    </p:spTree>
    <p:extLst>
      <p:ext uri="{BB962C8B-B14F-4D97-AF65-F5344CB8AC3E}">
        <p14:creationId xmlns:p14="http://schemas.microsoft.com/office/powerpoint/2010/main" val="19548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6 2.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67512004"/>
              </p:ext>
            </p:extLst>
          </p:nvPr>
        </p:nvGraphicFramePr>
        <p:xfrm>
          <a:off x="810411" y="1081771"/>
          <a:ext cx="1119374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55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C23D3A0C-6CD0-4AD1-8BD5-3F08550B5ED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314EA24C-9AA7-4AF3-833F-A991B762596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5B45F8DC-04DA-4C24-BFF5-558746A1343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0DF2F52B-7DC5-4138-B6D0-1A9430664D65}"/>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B3B6C902-45CC-4B80-B5C6-CFDB5C57586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C0746494-ABF0-4BCD-A53A-338101A3B7D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5714EF67-9193-4F3A-BAC5-F73622A77534}"/>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72674F3C-FCA3-46CE-8C26-4CD318F51B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Exkurs</a:t>
            </a:r>
            <a:r>
              <a:rPr lang="en-GB" sz="3600" b="1" dirty="0">
                <a:solidFill>
                  <a:schemeClr val="tx1">
                    <a:lumMod val="75000"/>
                    <a:lumOff val="25000"/>
                  </a:schemeClr>
                </a:solidFill>
              </a:rPr>
              <a:t> </a:t>
            </a:r>
            <a:r>
              <a:rPr lang="en-GB" sz="3600" b="1" dirty="0" err="1">
                <a:solidFill>
                  <a:schemeClr val="tx1">
                    <a:lumMod val="75000"/>
                    <a:lumOff val="25000"/>
                  </a:schemeClr>
                </a:solidFill>
              </a:rPr>
              <a:t>zu</a:t>
            </a:r>
            <a:r>
              <a:rPr lang="en-GB" sz="3600" b="1" dirty="0">
                <a:solidFill>
                  <a:schemeClr val="tx1">
                    <a:lumMod val="75000"/>
                    <a:lumOff val="25000"/>
                  </a:schemeClr>
                </a:solidFill>
              </a:rPr>
              <a:t> </a:t>
            </a:r>
            <a:r>
              <a:rPr lang="en-GB" sz="3600" b="1" dirty="0" err="1">
                <a:solidFill>
                  <a:schemeClr val="tx1">
                    <a:lumMod val="75000"/>
                    <a:lumOff val="25000"/>
                  </a:schemeClr>
                </a:solidFill>
              </a:rPr>
              <a:t>Gesetzen</a:t>
            </a:r>
            <a:r>
              <a:rPr lang="en-GB" sz="3600" b="1" dirty="0">
                <a:solidFill>
                  <a:schemeClr val="tx1">
                    <a:lumMod val="75000"/>
                    <a:lumOff val="25000"/>
                  </a:schemeClr>
                </a:solidFill>
              </a:rPr>
              <a:t> des </a:t>
            </a:r>
            <a:r>
              <a:rPr lang="en-GB" sz="3600" b="1" dirty="0" err="1">
                <a:solidFill>
                  <a:schemeClr val="tx1">
                    <a:lumMod val="75000"/>
                    <a:lumOff val="25000"/>
                  </a:schemeClr>
                </a:solidFill>
              </a:rPr>
              <a:t>Druckes</a:t>
            </a:r>
            <a:r>
              <a:rPr lang="en-GB" sz="3600" b="1" dirty="0">
                <a:solidFill>
                  <a:schemeClr val="tx1">
                    <a:lumMod val="75000"/>
                    <a:lumOff val="25000"/>
                  </a:schemeClr>
                </a:solidFill>
              </a:rPr>
              <a:t> in </a:t>
            </a:r>
            <a:r>
              <a:rPr lang="en-GB" sz="3600" b="1" dirty="0" err="1">
                <a:solidFill>
                  <a:schemeClr val="tx1">
                    <a:lumMod val="75000"/>
                    <a:lumOff val="25000"/>
                  </a:schemeClr>
                </a:solidFill>
              </a:rPr>
              <a:t>Flüssigkeiten</a:t>
            </a:r>
            <a:br>
              <a:rPr lang="en-GB" sz="3600" b="1" dirty="0">
                <a:solidFill>
                  <a:schemeClr val="tx1">
                    <a:lumMod val="75000"/>
                    <a:lumOff val="25000"/>
                  </a:schemeClr>
                </a:solidFill>
              </a:rPr>
            </a:br>
            <a:r>
              <a:rPr lang="en-GB" sz="3600" b="1" dirty="0">
                <a:solidFill>
                  <a:schemeClr val="tx1">
                    <a:lumMod val="75000"/>
                    <a:lumOff val="25000"/>
                  </a:schemeClr>
                </a:solidFill>
              </a:rPr>
              <a:t>Pascal (1623-1662)</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30</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Rechteck 5"/>
          <p:cNvSpPr/>
          <p:nvPr/>
        </p:nvSpPr>
        <p:spPr>
          <a:xfrm>
            <a:off x="347830" y="1469365"/>
            <a:ext cx="7806466" cy="646331"/>
          </a:xfrm>
          <a:prstGeom prst="rect">
            <a:avLst/>
          </a:prstGeom>
        </p:spPr>
        <p:txBody>
          <a:bodyPr wrap="square">
            <a:spAutoFit/>
          </a:bodyPr>
          <a:lstStyle/>
          <a:p>
            <a:pPr>
              <a:spcAft>
                <a:spcPts val="0"/>
              </a:spcAft>
              <a:tabLst>
                <a:tab pos="449580" algn="l"/>
              </a:tabLst>
            </a:pPr>
            <a:r>
              <a:rPr lang="de-DE" dirty="0">
                <a:latin typeface="Times New Roman" panose="02020603050405020304" pitchFamily="18" charset="0"/>
                <a:ea typeface="Times" panose="02020603050405020304" pitchFamily="18" charset="0"/>
              </a:rPr>
              <a:t>1. Gesetz: An jedem Punkt des Fluidsystems existiert ein hydrostatischer Druck, der in alle Richtungen die gleiche Wirkung hat.</a:t>
            </a:r>
            <a:endParaRPr lang="de-DE" sz="1600" dirty="0">
              <a:latin typeface="Times New Roman" panose="02020603050405020304" pitchFamily="18" charset="0"/>
              <a:ea typeface="Times" panose="02020603050405020304" pitchFamily="18" charset="0"/>
            </a:endParaRPr>
          </a:p>
        </p:txBody>
      </p:sp>
      <p:pic>
        <p:nvPicPr>
          <p:cNvPr id="22" name="Grafik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8582" y="3508731"/>
            <a:ext cx="4933333" cy="2847619"/>
          </a:xfrm>
          <a:prstGeom prst="rect">
            <a:avLst/>
          </a:prstGeom>
        </p:spPr>
      </p:pic>
      <p:cxnSp>
        <p:nvCxnSpPr>
          <p:cNvPr id="24" name="Gerade Verbindung mit Pfeil 23"/>
          <p:cNvCxnSpPr/>
          <p:nvPr/>
        </p:nvCxnSpPr>
        <p:spPr>
          <a:xfrm>
            <a:off x="5768909" y="2471993"/>
            <a:ext cx="0" cy="11049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feld 25"/>
          <p:cNvSpPr txBox="1"/>
          <p:nvPr/>
        </p:nvSpPr>
        <p:spPr>
          <a:xfrm>
            <a:off x="5768909" y="2371467"/>
            <a:ext cx="386575" cy="523220"/>
          </a:xfrm>
          <a:prstGeom prst="rect">
            <a:avLst/>
          </a:prstGeom>
          <a:noFill/>
        </p:spPr>
        <p:txBody>
          <a:bodyPr wrap="square" rtlCol="0">
            <a:spAutoFit/>
          </a:bodyPr>
          <a:lstStyle/>
          <a:p>
            <a:r>
              <a:rPr lang="de-DE" sz="2800" b="1" dirty="0"/>
              <a:t>F</a:t>
            </a:r>
          </a:p>
        </p:txBody>
      </p:sp>
      <p:sp>
        <p:nvSpPr>
          <p:cNvPr id="29" name="Textfeld 28"/>
          <p:cNvSpPr txBox="1"/>
          <p:nvPr/>
        </p:nvSpPr>
        <p:spPr>
          <a:xfrm>
            <a:off x="6578837" y="3191337"/>
            <a:ext cx="386575" cy="523220"/>
          </a:xfrm>
          <a:prstGeom prst="rect">
            <a:avLst/>
          </a:prstGeom>
          <a:noFill/>
        </p:spPr>
        <p:txBody>
          <a:bodyPr wrap="square" rtlCol="0">
            <a:spAutoFit/>
          </a:bodyPr>
          <a:lstStyle/>
          <a:p>
            <a:r>
              <a:rPr lang="de-DE" sz="2800" b="1" dirty="0"/>
              <a:t>A</a:t>
            </a:r>
          </a:p>
        </p:txBody>
      </p:sp>
      <p:pic>
        <p:nvPicPr>
          <p:cNvPr id="3080" name="Picture 8" descr="Datei:Chaos star.svg – Wikipedia"/>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588465" y="3894287"/>
            <a:ext cx="2360887" cy="2360887"/>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feld 2053"/>
          <p:cNvSpPr txBox="1"/>
          <p:nvPr/>
        </p:nvSpPr>
        <p:spPr>
          <a:xfrm>
            <a:off x="5590797" y="4769790"/>
            <a:ext cx="356221" cy="523220"/>
          </a:xfrm>
          <a:prstGeom prst="rect">
            <a:avLst/>
          </a:prstGeom>
          <a:noFill/>
        </p:spPr>
        <p:txBody>
          <a:bodyPr wrap="square" rtlCol="0">
            <a:spAutoFit/>
          </a:bodyPr>
          <a:lstStyle/>
          <a:p>
            <a:r>
              <a:rPr lang="de-DE" sz="2800" dirty="0">
                <a:solidFill>
                  <a:schemeClr val="bg2"/>
                </a:solidFill>
              </a:rPr>
              <a:t>p</a:t>
            </a:r>
          </a:p>
        </p:txBody>
      </p:sp>
    </p:spTree>
    <p:extLst>
      <p:ext uri="{BB962C8B-B14F-4D97-AF65-F5344CB8AC3E}">
        <p14:creationId xmlns:p14="http://schemas.microsoft.com/office/powerpoint/2010/main" val="3458959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Exkurs</a:t>
            </a:r>
            <a:r>
              <a:rPr lang="en-GB" sz="3600" b="1" dirty="0">
                <a:solidFill>
                  <a:schemeClr val="tx1">
                    <a:lumMod val="75000"/>
                    <a:lumOff val="25000"/>
                  </a:schemeClr>
                </a:solidFill>
              </a:rPr>
              <a:t> </a:t>
            </a:r>
            <a:r>
              <a:rPr lang="en-GB" sz="3600" b="1" dirty="0" err="1">
                <a:solidFill>
                  <a:schemeClr val="tx1">
                    <a:lumMod val="75000"/>
                    <a:lumOff val="25000"/>
                  </a:schemeClr>
                </a:solidFill>
              </a:rPr>
              <a:t>zu</a:t>
            </a:r>
            <a:r>
              <a:rPr lang="en-GB" sz="3600" b="1" dirty="0">
                <a:solidFill>
                  <a:schemeClr val="tx1">
                    <a:lumMod val="75000"/>
                    <a:lumOff val="25000"/>
                  </a:schemeClr>
                </a:solidFill>
              </a:rPr>
              <a:t> </a:t>
            </a:r>
            <a:r>
              <a:rPr lang="en-GB" sz="3600" b="1" dirty="0" err="1">
                <a:solidFill>
                  <a:schemeClr val="tx1">
                    <a:lumMod val="75000"/>
                    <a:lumOff val="25000"/>
                  </a:schemeClr>
                </a:solidFill>
              </a:rPr>
              <a:t>Gesetzen</a:t>
            </a:r>
            <a:r>
              <a:rPr lang="en-GB" sz="3600" b="1" dirty="0">
                <a:solidFill>
                  <a:schemeClr val="tx1">
                    <a:lumMod val="75000"/>
                    <a:lumOff val="25000"/>
                  </a:schemeClr>
                </a:solidFill>
              </a:rPr>
              <a:t> des </a:t>
            </a:r>
            <a:r>
              <a:rPr lang="en-GB" sz="3600" b="1" dirty="0" err="1">
                <a:solidFill>
                  <a:schemeClr val="tx1">
                    <a:lumMod val="75000"/>
                    <a:lumOff val="25000"/>
                  </a:schemeClr>
                </a:solidFill>
              </a:rPr>
              <a:t>Druckes</a:t>
            </a:r>
            <a:r>
              <a:rPr lang="en-GB" sz="3600" b="1" dirty="0">
                <a:solidFill>
                  <a:schemeClr val="tx1">
                    <a:lumMod val="75000"/>
                    <a:lumOff val="25000"/>
                  </a:schemeClr>
                </a:solidFill>
              </a:rPr>
              <a:t> in </a:t>
            </a:r>
            <a:r>
              <a:rPr lang="en-GB" sz="3600" b="1" dirty="0" err="1">
                <a:solidFill>
                  <a:schemeClr val="tx1">
                    <a:lumMod val="75000"/>
                    <a:lumOff val="25000"/>
                  </a:schemeClr>
                </a:solidFill>
              </a:rPr>
              <a:t>Flüssigkeiten</a:t>
            </a:r>
            <a:br>
              <a:rPr lang="en-GB" sz="3600" b="1" dirty="0">
                <a:solidFill>
                  <a:schemeClr val="tx1">
                    <a:lumMod val="75000"/>
                    <a:lumOff val="25000"/>
                  </a:schemeClr>
                </a:solidFill>
              </a:rPr>
            </a:br>
            <a:r>
              <a:rPr lang="en-GB" sz="3600" b="1" dirty="0">
                <a:solidFill>
                  <a:schemeClr val="tx1">
                    <a:lumMod val="75000"/>
                    <a:lumOff val="25000"/>
                  </a:schemeClr>
                </a:solidFill>
              </a:rPr>
              <a:t>Pascal (1623-1662)</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31</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Rechteck 5"/>
          <p:cNvSpPr/>
          <p:nvPr/>
        </p:nvSpPr>
        <p:spPr>
          <a:xfrm>
            <a:off x="283284" y="1684518"/>
            <a:ext cx="8193741" cy="646331"/>
          </a:xfrm>
          <a:prstGeom prst="rect">
            <a:avLst/>
          </a:prstGeom>
        </p:spPr>
        <p:txBody>
          <a:bodyPr wrap="square">
            <a:spAutoFit/>
          </a:bodyPr>
          <a:lstStyle/>
          <a:p>
            <a:pPr>
              <a:spcAft>
                <a:spcPts val="0"/>
              </a:spcAft>
            </a:pPr>
            <a:r>
              <a:rPr lang="de-DE" dirty="0">
                <a:latin typeface="Times New Roman" panose="02020603050405020304" pitchFamily="18" charset="0"/>
                <a:ea typeface="Times New Roman" panose="02020603050405020304" pitchFamily="18" charset="0"/>
              </a:rPr>
              <a:t>2. Gesetz: Unter der Wirkung der Gravitation haben alle Punkte, die zu einem Niveau gehören, gleichen Druck. </a:t>
            </a:r>
            <a:endParaRPr lang="de-DE" sz="1100" dirty="0">
              <a:latin typeface="Times New Roman" panose="02020603050405020304" pitchFamily="18" charset="0"/>
              <a:ea typeface="Times New Roman" panose="02020603050405020304" pitchFamily="18" charset="0"/>
            </a:endParaRPr>
          </a:p>
        </p:txBody>
      </p:sp>
      <p:pic>
        <p:nvPicPr>
          <p:cNvPr id="3076" name="Picture 4">
            <a:extLst>
              <a:ext uri="{FF2B5EF4-FFF2-40B4-BE49-F238E27FC236}">
                <a16:creationId xmlns:a16="http://schemas.microsoft.com/office/drawing/2014/main" id="{64D61089-3C57-43EB-A1BF-A8F2810B4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964" y="3162117"/>
            <a:ext cx="10209007" cy="2968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045029" y="5366759"/>
            <a:ext cx="492369" cy="523220"/>
          </a:xfrm>
          <a:prstGeom prst="rect">
            <a:avLst/>
          </a:prstGeom>
          <a:noFill/>
        </p:spPr>
        <p:txBody>
          <a:bodyPr wrap="square" rtlCol="0">
            <a:spAutoFit/>
          </a:bodyPr>
          <a:lstStyle/>
          <a:p>
            <a:r>
              <a:rPr lang="de-DE" sz="2800" dirty="0"/>
              <a:t>p</a:t>
            </a:r>
            <a:r>
              <a:rPr lang="de-DE" sz="2800" baseline="-25000" dirty="0"/>
              <a:t>1</a:t>
            </a:r>
            <a:endParaRPr lang="de-DE" sz="2800" dirty="0"/>
          </a:p>
        </p:txBody>
      </p:sp>
      <p:sp>
        <p:nvSpPr>
          <p:cNvPr id="8" name="Textfeld 7"/>
          <p:cNvSpPr txBox="1"/>
          <p:nvPr/>
        </p:nvSpPr>
        <p:spPr>
          <a:xfrm>
            <a:off x="2670960" y="5366759"/>
            <a:ext cx="492369" cy="523220"/>
          </a:xfrm>
          <a:prstGeom prst="rect">
            <a:avLst/>
          </a:prstGeom>
          <a:noFill/>
        </p:spPr>
        <p:txBody>
          <a:bodyPr wrap="square" rtlCol="0">
            <a:spAutoFit/>
          </a:bodyPr>
          <a:lstStyle/>
          <a:p>
            <a:r>
              <a:rPr lang="de-DE" sz="2800" dirty="0"/>
              <a:t>p</a:t>
            </a:r>
            <a:r>
              <a:rPr lang="de-DE" sz="2800" baseline="-25000" dirty="0"/>
              <a:t>2</a:t>
            </a:r>
            <a:endParaRPr lang="de-DE" sz="2800" dirty="0"/>
          </a:p>
        </p:txBody>
      </p:sp>
      <p:sp>
        <p:nvSpPr>
          <p:cNvPr id="9" name="Textfeld 8"/>
          <p:cNvSpPr txBox="1"/>
          <p:nvPr/>
        </p:nvSpPr>
        <p:spPr>
          <a:xfrm>
            <a:off x="5458708" y="5366759"/>
            <a:ext cx="492369" cy="523220"/>
          </a:xfrm>
          <a:prstGeom prst="rect">
            <a:avLst/>
          </a:prstGeom>
          <a:noFill/>
        </p:spPr>
        <p:txBody>
          <a:bodyPr wrap="square" rtlCol="0">
            <a:spAutoFit/>
          </a:bodyPr>
          <a:lstStyle/>
          <a:p>
            <a:r>
              <a:rPr lang="de-DE" sz="2800" dirty="0"/>
              <a:t>p</a:t>
            </a:r>
            <a:r>
              <a:rPr lang="de-DE" sz="2800" baseline="-25000" dirty="0"/>
              <a:t>3</a:t>
            </a:r>
            <a:endParaRPr lang="de-DE" sz="2800" dirty="0"/>
          </a:p>
        </p:txBody>
      </p:sp>
      <p:sp>
        <p:nvSpPr>
          <p:cNvPr id="10" name="Textfeld 9"/>
          <p:cNvSpPr txBox="1"/>
          <p:nvPr/>
        </p:nvSpPr>
        <p:spPr>
          <a:xfrm>
            <a:off x="7139797" y="5366759"/>
            <a:ext cx="492369" cy="523220"/>
          </a:xfrm>
          <a:prstGeom prst="rect">
            <a:avLst/>
          </a:prstGeom>
          <a:noFill/>
        </p:spPr>
        <p:txBody>
          <a:bodyPr wrap="square" rtlCol="0">
            <a:spAutoFit/>
          </a:bodyPr>
          <a:lstStyle/>
          <a:p>
            <a:r>
              <a:rPr lang="de-DE" sz="2800" dirty="0"/>
              <a:t>p</a:t>
            </a:r>
            <a:r>
              <a:rPr lang="de-DE" sz="2800" baseline="-25000" dirty="0"/>
              <a:t>4</a:t>
            </a:r>
            <a:endParaRPr lang="de-DE" sz="2800" dirty="0"/>
          </a:p>
        </p:txBody>
      </p:sp>
      <p:sp>
        <p:nvSpPr>
          <p:cNvPr id="11" name="Textfeld 10"/>
          <p:cNvSpPr txBox="1"/>
          <p:nvPr/>
        </p:nvSpPr>
        <p:spPr>
          <a:xfrm>
            <a:off x="9903847" y="5366759"/>
            <a:ext cx="492369" cy="523220"/>
          </a:xfrm>
          <a:prstGeom prst="rect">
            <a:avLst/>
          </a:prstGeom>
          <a:noFill/>
        </p:spPr>
        <p:txBody>
          <a:bodyPr wrap="square" rtlCol="0">
            <a:spAutoFit/>
          </a:bodyPr>
          <a:lstStyle/>
          <a:p>
            <a:r>
              <a:rPr lang="de-DE" sz="2800" dirty="0"/>
              <a:t>p</a:t>
            </a:r>
            <a:r>
              <a:rPr lang="de-DE" sz="2800" baseline="-25000" dirty="0"/>
              <a:t>5</a:t>
            </a:r>
            <a:endParaRPr lang="de-DE" sz="2800" dirty="0"/>
          </a:p>
        </p:txBody>
      </p:sp>
      <p:sp>
        <p:nvSpPr>
          <p:cNvPr id="12" name="Textfeld 11"/>
          <p:cNvSpPr txBox="1"/>
          <p:nvPr/>
        </p:nvSpPr>
        <p:spPr>
          <a:xfrm>
            <a:off x="1830416" y="5442752"/>
            <a:ext cx="492369" cy="523220"/>
          </a:xfrm>
          <a:prstGeom prst="rect">
            <a:avLst/>
          </a:prstGeom>
          <a:noFill/>
        </p:spPr>
        <p:txBody>
          <a:bodyPr wrap="square" rtlCol="0">
            <a:spAutoFit/>
          </a:bodyPr>
          <a:lstStyle/>
          <a:p>
            <a:r>
              <a:rPr lang="de-DE" sz="2800" dirty="0"/>
              <a:t>=</a:t>
            </a:r>
          </a:p>
        </p:txBody>
      </p:sp>
      <p:sp>
        <p:nvSpPr>
          <p:cNvPr id="13" name="Textfeld 12"/>
          <p:cNvSpPr txBox="1"/>
          <p:nvPr/>
        </p:nvSpPr>
        <p:spPr>
          <a:xfrm>
            <a:off x="4269988" y="5442752"/>
            <a:ext cx="492369" cy="523220"/>
          </a:xfrm>
          <a:prstGeom prst="rect">
            <a:avLst/>
          </a:prstGeom>
          <a:noFill/>
        </p:spPr>
        <p:txBody>
          <a:bodyPr wrap="square" rtlCol="0">
            <a:spAutoFit/>
          </a:bodyPr>
          <a:lstStyle/>
          <a:p>
            <a:r>
              <a:rPr lang="de-DE" sz="2800" dirty="0"/>
              <a:t>=</a:t>
            </a:r>
          </a:p>
        </p:txBody>
      </p:sp>
      <p:sp>
        <p:nvSpPr>
          <p:cNvPr id="14" name="Textfeld 13"/>
          <p:cNvSpPr txBox="1"/>
          <p:nvPr/>
        </p:nvSpPr>
        <p:spPr>
          <a:xfrm>
            <a:off x="6401243" y="5441079"/>
            <a:ext cx="492369" cy="523220"/>
          </a:xfrm>
          <a:prstGeom prst="rect">
            <a:avLst/>
          </a:prstGeom>
          <a:noFill/>
        </p:spPr>
        <p:txBody>
          <a:bodyPr wrap="square" rtlCol="0">
            <a:spAutoFit/>
          </a:bodyPr>
          <a:lstStyle/>
          <a:p>
            <a:r>
              <a:rPr lang="de-DE" sz="2800" dirty="0"/>
              <a:t>=</a:t>
            </a:r>
          </a:p>
        </p:txBody>
      </p:sp>
      <p:sp>
        <p:nvSpPr>
          <p:cNvPr id="15" name="Textfeld 14"/>
          <p:cNvSpPr txBox="1"/>
          <p:nvPr/>
        </p:nvSpPr>
        <p:spPr>
          <a:xfrm>
            <a:off x="8636834" y="5441079"/>
            <a:ext cx="492369" cy="523220"/>
          </a:xfrm>
          <a:prstGeom prst="rect">
            <a:avLst/>
          </a:prstGeom>
          <a:noFill/>
        </p:spPr>
        <p:txBody>
          <a:bodyPr wrap="square" rtlCol="0">
            <a:spAutoFit/>
          </a:bodyPr>
          <a:lstStyle/>
          <a:p>
            <a:r>
              <a:rPr lang="de-DE" sz="2800" dirty="0"/>
              <a:t>=</a:t>
            </a:r>
          </a:p>
        </p:txBody>
      </p:sp>
    </p:spTree>
    <p:extLst>
      <p:ext uri="{BB962C8B-B14F-4D97-AF65-F5344CB8AC3E}">
        <p14:creationId xmlns:p14="http://schemas.microsoft.com/office/powerpoint/2010/main" val="2908917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Exkurs</a:t>
            </a:r>
            <a:r>
              <a:rPr lang="en-GB" sz="3600" b="1" dirty="0">
                <a:solidFill>
                  <a:schemeClr val="tx1">
                    <a:lumMod val="75000"/>
                    <a:lumOff val="25000"/>
                  </a:schemeClr>
                </a:solidFill>
              </a:rPr>
              <a:t> </a:t>
            </a:r>
            <a:r>
              <a:rPr lang="en-GB" sz="3600" b="1" dirty="0" err="1">
                <a:solidFill>
                  <a:schemeClr val="tx1">
                    <a:lumMod val="75000"/>
                    <a:lumOff val="25000"/>
                  </a:schemeClr>
                </a:solidFill>
              </a:rPr>
              <a:t>zu</a:t>
            </a:r>
            <a:r>
              <a:rPr lang="en-GB" sz="3600" b="1" dirty="0">
                <a:solidFill>
                  <a:schemeClr val="tx1">
                    <a:lumMod val="75000"/>
                    <a:lumOff val="25000"/>
                  </a:schemeClr>
                </a:solidFill>
              </a:rPr>
              <a:t> </a:t>
            </a:r>
            <a:r>
              <a:rPr lang="en-GB" sz="3600" b="1" dirty="0" err="1">
                <a:solidFill>
                  <a:schemeClr val="tx1">
                    <a:lumMod val="75000"/>
                    <a:lumOff val="25000"/>
                  </a:schemeClr>
                </a:solidFill>
              </a:rPr>
              <a:t>Gesetzen</a:t>
            </a:r>
            <a:r>
              <a:rPr lang="en-GB" sz="3600" b="1" dirty="0">
                <a:solidFill>
                  <a:schemeClr val="tx1">
                    <a:lumMod val="75000"/>
                    <a:lumOff val="25000"/>
                  </a:schemeClr>
                </a:solidFill>
              </a:rPr>
              <a:t> des </a:t>
            </a:r>
            <a:r>
              <a:rPr lang="en-GB" sz="3600" b="1" dirty="0" err="1">
                <a:solidFill>
                  <a:schemeClr val="tx1">
                    <a:lumMod val="75000"/>
                    <a:lumOff val="25000"/>
                  </a:schemeClr>
                </a:solidFill>
              </a:rPr>
              <a:t>Druckes</a:t>
            </a:r>
            <a:r>
              <a:rPr lang="en-GB" sz="3600" b="1" dirty="0">
                <a:solidFill>
                  <a:schemeClr val="tx1">
                    <a:lumMod val="75000"/>
                    <a:lumOff val="25000"/>
                  </a:schemeClr>
                </a:solidFill>
              </a:rPr>
              <a:t> in </a:t>
            </a:r>
            <a:r>
              <a:rPr lang="en-GB" sz="3600" b="1" dirty="0" err="1">
                <a:solidFill>
                  <a:schemeClr val="tx1">
                    <a:lumMod val="75000"/>
                    <a:lumOff val="25000"/>
                  </a:schemeClr>
                </a:solidFill>
              </a:rPr>
              <a:t>Flüssigkeiten</a:t>
            </a:r>
            <a:br>
              <a:rPr lang="en-GB" sz="3600" b="1" dirty="0">
                <a:solidFill>
                  <a:schemeClr val="tx1">
                    <a:lumMod val="75000"/>
                    <a:lumOff val="25000"/>
                  </a:schemeClr>
                </a:solidFill>
              </a:rPr>
            </a:br>
            <a:r>
              <a:rPr lang="en-GB" sz="3600" b="1" dirty="0">
                <a:solidFill>
                  <a:schemeClr val="tx1">
                    <a:lumMod val="75000"/>
                    <a:lumOff val="25000"/>
                  </a:schemeClr>
                </a:solidFill>
              </a:rPr>
              <a:t>Pascal (1623-1662)</a:t>
            </a: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32</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Rechteck 5"/>
          <p:cNvSpPr/>
          <p:nvPr/>
        </p:nvSpPr>
        <p:spPr>
          <a:xfrm>
            <a:off x="258046" y="1407330"/>
            <a:ext cx="9861176" cy="646331"/>
          </a:xfrm>
          <a:prstGeom prst="rect">
            <a:avLst/>
          </a:prstGeom>
        </p:spPr>
        <p:txBody>
          <a:bodyPr wrap="square">
            <a:spAutoFit/>
          </a:bodyPr>
          <a:lstStyle/>
          <a:p>
            <a:pPr>
              <a:spcAft>
                <a:spcPts val="0"/>
              </a:spcAft>
            </a:pPr>
            <a:r>
              <a:rPr lang="de-DE" dirty="0">
                <a:latin typeface="Times New Roman" panose="02020603050405020304" pitchFamily="18" charset="0"/>
                <a:ea typeface="Times New Roman" panose="02020603050405020304" pitchFamily="18" charset="0"/>
              </a:rPr>
              <a:t>3. Gesetz: Der Druck ändert sich mit der Höhe entsprechend folgender Gleichung: </a:t>
            </a:r>
            <a:r>
              <a:rPr lang="de-DE" dirty="0"/>
              <a:t>∆</a:t>
            </a:r>
            <a:r>
              <a:rPr lang="de-DE" b="1" dirty="0">
                <a:latin typeface="Times New Roman" panose="02020603050405020304" pitchFamily="18" charset="0"/>
                <a:ea typeface="Times New Roman" panose="02020603050405020304" pitchFamily="18" charset="0"/>
              </a:rPr>
              <a:t>p = </a:t>
            </a:r>
            <a:r>
              <a:rPr lang="de-DE" b="1" dirty="0">
                <a:latin typeface="Symbol" panose="05050102010706020507" pitchFamily="18" charset="2"/>
                <a:ea typeface="Times New Roman" panose="02020603050405020304" pitchFamily="18" charset="0"/>
              </a:rPr>
              <a:t>r</a:t>
            </a:r>
            <a:r>
              <a:rPr lang="de-DE" b="1" dirty="0">
                <a:latin typeface="Times New Roman" panose="02020603050405020304" pitchFamily="18" charset="0"/>
                <a:ea typeface="Times New Roman" panose="02020603050405020304" pitchFamily="18" charset="0"/>
              </a:rPr>
              <a:t> g </a:t>
            </a:r>
            <a:r>
              <a:rPr lang="de-DE" dirty="0"/>
              <a:t>∆</a:t>
            </a:r>
            <a:r>
              <a:rPr lang="de-DE" b="1" dirty="0">
                <a:latin typeface="Times New Roman" panose="02020603050405020304" pitchFamily="18" charset="0"/>
                <a:ea typeface="Times New Roman" panose="02020603050405020304" pitchFamily="18" charset="0"/>
              </a:rPr>
              <a:t>h</a:t>
            </a:r>
            <a:r>
              <a:rPr lang="de-DE" dirty="0">
                <a:latin typeface="Times New Roman" panose="02020603050405020304" pitchFamily="18" charset="0"/>
                <a:ea typeface="Times New Roman" panose="02020603050405020304" pitchFamily="18" charset="0"/>
              </a:rPr>
              <a:t>, wobei  </a:t>
            </a:r>
            <a:r>
              <a:rPr lang="de-DE" b="1" dirty="0"/>
              <a:t>∆p</a:t>
            </a:r>
            <a:r>
              <a:rPr lang="de-DE" b="1" dirty="0">
                <a:latin typeface="Times New Roman" panose="02020603050405020304" pitchFamily="18" charset="0"/>
                <a:ea typeface="Times New Roman" panose="02020603050405020304" pitchFamily="18" charset="0"/>
              </a:rPr>
              <a:t> </a:t>
            </a:r>
            <a:r>
              <a:rPr lang="de-DE" dirty="0">
                <a:latin typeface="Times New Roman" panose="02020603050405020304" pitchFamily="18" charset="0"/>
                <a:ea typeface="Times New Roman" panose="02020603050405020304" pitchFamily="18" charset="0"/>
              </a:rPr>
              <a:t>die Druckänderung, </a:t>
            </a:r>
            <a:r>
              <a:rPr lang="de-DE" b="1" dirty="0">
                <a:latin typeface="Symbol" panose="05050102010706020507" pitchFamily="18" charset="2"/>
                <a:ea typeface="Times New Roman" panose="02020603050405020304" pitchFamily="18" charset="0"/>
              </a:rPr>
              <a:t>r</a:t>
            </a:r>
            <a:r>
              <a:rPr lang="de-DE" dirty="0">
                <a:latin typeface="Times New Roman" panose="02020603050405020304" pitchFamily="18" charset="0"/>
                <a:ea typeface="Times New Roman" panose="02020603050405020304" pitchFamily="18" charset="0"/>
              </a:rPr>
              <a:t> die Dichte, </a:t>
            </a:r>
            <a:r>
              <a:rPr lang="de-DE" b="1" dirty="0">
                <a:latin typeface="Times New Roman" panose="02020603050405020304" pitchFamily="18" charset="0"/>
                <a:ea typeface="Times New Roman" panose="02020603050405020304" pitchFamily="18" charset="0"/>
              </a:rPr>
              <a:t>g</a:t>
            </a:r>
            <a:r>
              <a:rPr lang="de-DE" dirty="0">
                <a:latin typeface="Times New Roman" panose="02020603050405020304" pitchFamily="18" charset="0"/>
                <a:ea typeface="Times New Roman" panose="02020603050405020304" pitchFamily="18" charset="0"/>
              </a:rPr>
              <a:t> die Erdbeschleunigung und </a:t>
            </a:r>
            <a:r>
              <a:rPr lang="de-DE" b="1" dirty="0"/>
              <a:t>∆</a:t>
            </a:r>
            <a:r>
              <a:rPr lang="de-DE" b="1" dirty="0">
                <a:latin typeface="Times New Roman" panose="02020603050405020304" pitchFamily="18" charset="0"/>
                <a:ea typeface="Times New Roman" panose="02020603050405020304" pitchFamily="18" charset="0"/>
              </a:rPr>
              <a:t>h </a:t>
            </a:r>
            <a:r>
              <a:rPr lang="de-DE" dirty="0">
                <a:latin typeface="Times New Roman" panose="02020603050405020304" pitchFamily="18" charset="0"/>
                <a:ea typeface="Times New Roman" panose="02020603050405020304" pitchFamily="18" charset="0"/>
              </a:rPr>
              <a:t>die Höhenänderung sind.</a:t>
            </a:r>
            <a:endParaRPr lang="de-DE" sz="1100" dirty="0">
              <a:effectLst/>
              <a:latin typeface="Times New Roman" panose="02020603050405020304" pitchFamily="18" charset="0"/>
              <a:ea typeface="Times New Roman" panose="02020603050405020304" pitchFamily="18" charset="0"/>
            </a:endParaRPr>
          </a:p>
        </p:txBody>
      </p:sp>
      <p:grpSp>
        <p:nvGrpSpPr>
          <p:cNvPr id="13" name="Gruppieren 12"/>
          <p:cNvGrpSpPr/>
          <p:nvPr/>
        </p:nvGrpSpPr>
        <p:grpSpPr>
          <a:xfrm>
            <a:off x="3802171" y="2146179"/>
            <a:ext cx="2911257" cy="4667501"/>
            <a:chOff x="4765431" y="2135428"/>
            <a:chExt cx="2911257" cy="4667501"/>
          </a:xfrm>
        </p:grpSpPr>
        <p:grpSp>
          <p:nvGrpSpPr>
            <p:cNvPr id="8" name="Gruppieren 7"/>
            <p:cNvGrpSpPr/>
            <p:nvPr/>
          </p:nvGrpSpPr>
          <p:grpSpPr>
            <a:xfrm>
              <a:off x="4765431" y="2135428"/>
              <a:ext cx="2911257" cy="4667501"/>
              <a:chOff x="7367954" y="2217092"/>
              <a:chExt cx="2911257" cy="4667501"/>
            </a:xfrm>
          </p:grpSpPr>
          <p:pic>
            <p:nvPicPr>
              <p:cNvPr id="5" name="Picture 2" descr="U-Rohr – Wikipedia"/>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378896" y="2223273"/>
                <a:ext cx="2796792" cy="466132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445500" y="3156629"/>
                <a:ext cx="908050" cy="646331"/>
              </a:xfrm>
              <a:prstGeom prst="rect">
                <a:avLst/>
              </a:prstGeom>
              <a:solidFill>
                <a:schemeClr val="bg1"/>
              </a:solidFill>
            </p:spPr>
            <p:txBody>
              <a:bodyPr wrap="square" rtlCol="0">
                <a:spAutoFit/>
              </a:bodyPr>
              <a:lstStyle/>
              <a:p>
                <a:r>
                  <a:rPr lang="de-DE" dirty="0"/>
                  <a:t>∆h</a:t>
                </a:r>
              </a:p>
              <a:p>
                <a:endParaRPr lang="de-DE" dirty="0"/>
              </a:p>
            </p:txBody>
          </p:sp>
          <p:sp>
            <p:nvSpPr>
              <p:cNvPr id="9" name="Textfeld 8"/>
              <p:cNvSpPr txBox="1"/>
              <p:nvPr/>
            </p:nvSpPr>
            <p:spPr>
              <a:xfrm>
                <a:off x="7367954" y="2382641"/>
                <a:ext cx="492369" cy="400110"/>
              </a:xfrm>
              <a:prstGeom prst="rect">
                <a:avLst/>
              </a:prstGeom>
              <a:noFill/>
            </p:spPr>
            <p:txBody>
              <a:bodyPr wrap="square" rtlCol="0">
                <a:spAutoFit/>
              </a:bodyPr>
              <a:lstStyle/>
              <a:p>
                <a:r>
                  <a:rPr lang="de-DE" sz="2000" dirty="0"/>
                  <a:t>p</a:t>
                </a:r>
                <a:r>
                  <a:rPr lang="de-DE" sz="2000" baseline="-25000" dirty="0"/>
                  <a:t>1</a:t>
                </a:r>
                <a:endParaRPr lang="de-DE" sz="2000" dirty="0"/>
              </a:p>
            </p:txBody>
          </p:sp>
          <p:sp>
            <p:nvSpPr>
              <p:cNvPr id="10" name="Textfeld 9"/>
              <p:cNvSpPr txBox="1"/>
              <p:nvPr/>
            </p:nvSpPr>
            <p:spPr>
              <a:xfrm>
                <a:off x="9786842" y="3479794"/>
                <a:ext cx="492369" cy="400110"/>
              </a:xfrm>
              <a:prstGeom prst="rect">
                <a:avLst/>
              </a:prstGeom>
              <a:noFill/>
            </p:spPr>
            <p:txBody>
              <a:bodyPr wrap="square" rtlCol="0">
                <a:spAutoFit/>
              </a:bodyPr>
              <a:lstStyle/>
              <a:p>
                <a:r>
                  <a:rPr lang="de-DE" sz="2000" dirty="0"/>
                  <a:t>p</a:t>
                </a:r>
                <a:r>
                  <a:rPr lang="de-DE" sz="2000" baseline="-25000" dirty="0"/>
                  <a:t>2</a:t>
                </a:r>
                <a:endParaRPr lang="de-DE" sz="2000" dirty="0"/>
              </a:p>
            </p:txBody>
          </p:sp>
          <p:sp>
            <p:nvSpPr>
              <p:cNvPr id="11" name="Textfeld 10"/>
              <p:cNvSpPr txBox="1"/>
              <p:nvPr/>
            </p:nvSpPr>
            <p:spPr>
              <a:xfrm>
                <a:off x="8199315" y="2217092"/>
                <a:ext cx="1319159" cy="461665"/>
              </a:xfrm>
              <a:prstGeom prst="rect">
                <a:avLst/>
              </a:prstGeom>
              <a:noFill/>
            </p:spPr>
            <p:txBody>
              <a:bodyPr wrap="square" rtlCol="0">
                <a:spAutoFit/>
              </a:bodyPr>
              <a:lstStyle/>
              <a:p>
                <a:r>
                  <a:rPr lang="de-DE" sz="2400" dirty="0"/>
                  <a:t>p</a:t>
                </a:r>
                <a:r>
                  <a:rPr lang="de-DE" sz="2400" baseline="-25000" dirty="0"/>
                  <a:t>1</a:t>
                </a:r>
                <a:r>
                  <a:rPr lang="de-DE" sz="2400" dirty="0"/>
                  <a:t> &lt; p</a:t>
                </a:r>
                <a:r>
                  <a:rPr lang="de-DE" sz="2400" baseline="-25000" dirty="0"/>
                  <a:t>2 </a:t>
                </a:r>
                <a:endParaRPr lang="de-DE" sz="2400" dirty="0"/>
              </a:p>
            </p:txBody>
          </p:sp>
        </p:grpSp>
        <p:sp>
          <p:nvSpPr>
            <p:cNvPr id="12" name="Textfeld 11"/>
            <p:cNvSpPr txBox="1"/>
            <p:nvPr/>
          </p:nvSpPr>
          <p:spPr>
            <a:xfrm>
              <a:off x="7237828" y="4700419"/>
              <a:ext cx="192675" cy="400110"/>
            </a:xfrm>
            <a:prstGeom prst="rect">
              <a:avLst/>
            </a:prstGeom>
            <a:noFill/>
          </p:spPr>
          <p:txBody>
            <a:bodyPr wrap="square" rtlCol="0">
              <a:spAutoFit/>
            </a:bodyPr>
            <a:lstStyle/>
            <a:p>
              <a:r>
                <a:rPr lang="de-DE" sz="2000" b="1" dirty="0">
                  <a:latin typeface="Symbol" panose="05050102010706020507" pitchFamily="18" charset="2"/>
                  <a:ea typeface="Times New Roman" panose="02020603050405020304" pitchFamily="18" charset="0"/>
                </a:rPr>
                <a:t>r</a:t>
              </a:r>
              <a:endParaRPr lang="de-DE" sz="2000" dirty="0"/>
            </a:p>
          </p:txBody>
        </p:sp>
      </p:grpSp>
    </p:spTree>
    <p:extLst>
      <p:ext uri="{BB962C8B-B14F-4D97-AF65-F5344CB8AC3E}">
        <p14:creationId xmlns:p14="http://schemas.microsoft.com/office/powerpoint/2010/main" val="3788877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Erste</a:t>
            </a:r>
            <a:r>
              <a:rPr lang="en-GB" sz="3600" b="1" dirty="0">
                <a:solidFill>
                  <a:schemeClr val="tx1">
                    <a:lumMod val="75000"/>
                    <a:lumOff val="25000"/>
                  </a:schemeClr>
                </a:solidFill>
              </a:rPr>
              <a:t> </a:t>
            </a:r>
            <a:r>
              <a:rPr lang="en-GB" sz="3600" b="1" dirty="0" err="1">
                <a:solidFill>
                  <a:schemeClr val="tx1">
                    <a:lumMod val="75000"/>
                    <a:lumOff val="25000"/>
                  </a:schemeClr>
                </a:solidFill>
              </a:rPr>
              <a:t>Messungen</a:t>
            </a:r>
            <a:r>
              <a:rPr lang="en-GB" sz="3600" b="1" dirty="0">
                <a:solidFill>
                  <a:schemeClr val="tx1">
                    <a:lumMod val="75000"/>
                    <a:lumOff val="25000"/>
                  </a:schemeClr>
                </a:solidFill>
              </a:rPr>
              <a:t> des </a:t>
            </a:r>
            <a:r>
              <a:rPr lang="en-GB" sz="3600" b="1" dirty="0" err="1">
                <a:solidFill>
                  <a:schemeClr val="tx1">
                    <a:lumMod val="75000"/>
                    <a:lumOff val="25000"/>
                  </a:schemeClr>
                </a:solidFill>
              </a:rPr>
              <a:t>Blutdruckes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33</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3074" name="Picture 2" descr="Pferd"/>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3374128" y="971274"/>
            <a:ext cx="4352925"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180522" y="6356350"/>
            <a:ext cx="7464287" cy="369332"/>
          </a:xfrm>
          <a:prstGeom prst="rect">
            <a:avLst/>
          </a:prstGeom>
          <a:noFill/>
        </p:spPr>
        <p:txBody>
          <a:bodyPr wrap="square" rtlCol="0">
            <a:spAutoFit/>
          </a:bodyPr>
          <a:lstStyle/>
          <a:p>
            <a:r>
              <a:rPr lang="de-DE" dirty="0" err="1"/>
              <a:t>Hale’s</a:t>
            </a:r>
            <a:r>
              <a:rPr lang="de-DE" dirty="0"/>
              <a:t> erste Messung (1733) des arteriellen Blutdruckes an einem Pferd.</a:t>
            </a:r>
          </a:p>
        </p:txBody>
      </p:sp>
    </p:spTree>
    <p:extLst>
      <p:ext uri="{BB962C8B-B14F-4D97-AF65-F5344CB8AC3E}">
        <p14:creationId xmlns:p14="http://schemas.microsoft.com/office/powerpoint/2010/main" val="689513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Erste</a:t>
            </a:r>
            <a:r>
              <a:rPr lang="en-GB" sz="3600" b="1" dirty="0">
                <a:solidFill>
                  <a:schemeClr val="tx1">
                    <a:lumMod val="75000"/>
                    <a:lumOff val="25000"/>
                  </a:schemeClr>
                </a:solidFill>
              </a:rPr>
              <a:t> </a:t>
            </a:r>
            <a:r>
              <a:rPr lang="en-GB" sz="3600" b="1" dirty="0" err="1">
                <a:solidFill>
                  <a:schemeClr val="tx1">
                    <a:lumMod val="75000"/>
                    <a:lumOff val="25000"/>
                  </a:schemeClr>
                </a:solidFill>
              </a:rPr>
              <a:t>Messungen</a:t>
            </a:r>
            <a:r>
              <a:rPr lang="en-GB" sz="3600" b="1" dirty="0">
                <a:solidFill>
                  <a:schemeClr val="tx1">
                    <a:lumMod val="75000"/>
                    <a:lumOff val="25000"/>
                  </a:schemeClr>
                </a:solidFill>
              </a:rPr>
              <a:t> des </a:t>
            </a:r>
            <a:r>
              <a:rPr lang="en-GB" sz="3600" b="1" dirty="0" err="1">
                <a:solidFill>
                  <a:schemeClr val="tx1">
                    <a:lumMod val="75000"/>
                    <a:lumOff val="25000"/>
                  </a:schemeClr>
                </a:solidFill>
              </a:rPr>
              <a:t>Blutdruckes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5122" name="Picture 2" descr="POISEUILLE MERCURY MANOMETER&#10; "/>
          <p:cNvPicPr>
            <a:picLocks noChangeAspect="1" noChangeArrowheads="1"/>
          </p:cNvPicPr>
          <p:nvPr/>
        </p:nvPicPr>
        <p:blipFill rotWithShape="1">
          <a:blip r:embed="rId4">
            <a:extLst>
              <a:ext uri="{28A0092B-C50C-407E-A947-70E740481C1C}">
                <a14:useLocalDpi xmlns:a14="http://schemas.microsoft.com/office/drawing/2010/main" val="0"/>
              </a:ext>
            </a:extLst>
          </a:blip>
          <a:srcRect l="20876" t="19491" r="20648" b="5325"/>
          <a:stretch/>
        </p:blipFill>
        <p:spPr bwMode="auto">
          <a:xfrm>
            <a:off x="3421379" y="1988819"/>
            <a:ext cx="4276301" cy="30937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hteck 4"/>
          <p:cNvSpPr/>
          <p:nvPr/>
        </p:nvSpPr>
        <p:spPr>
          <a:xfrm>
            <a:off x="2278380" y="5082540"/>
            <a:ext cx="7353300" cy="369332"/>
          </a:xfrm>
          <a:prstGeom prst="rect">
            <a:avLst/>
          </a:prstGeom>
        </p:spPr>
        <p:txBody>
          <a:bodyPr wrap="square">
            <a:spAutoFit/>
          </a:bodyPr>
          <a:lstStyle/>
          <a:p>
            <a:r>
              <a:rPr lang="de-DE" dirty="0" err="1"/>
              <a:t>Poiseuille‘s</a:t>
            </a:r>
            <a:r>
              <a:rPr lang="de-DE" dirty="0"/>
              <a:t> Blutdruckmessung (1828) mit einem Quecksilber-Manometer </a:t>
            </a:r>
          </a:p>
        </p:txBody>
      </p:sp>
    </p:spTree>
    <p:extLst>
      <p:ext uri="{BB962C8B-B14F-4D97-AF65-F5344CB8AC3E}">
        <p14:creationId xmlns:p14="http://schemas.microsoft.com/office/powerpoint/2010/main" val="23906790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Erste</a:t>
            </a:r>
            <a:r>
              <a:rPr lang="en-GB" sz="3600" b="1" dirty="0">
                <a:solidFill>
                  <a:schemeClr val="tx1">
                    <a:lumMod val="75000"/>
                    <a:lumOff val="25000"/>
                  </a:schemeClr>
                </a:solidFill>
              </a:rPr>
              <a:t> </a:t>
            </a:r>
            <a:r>
              <a:rPr lang="en-GB" sz="3600" b="1" dirty="0" err="1">
                <a:solidFill>
                  <a:schemeClr val="tx1">
                    <a:lumMod val="75000"/>
                    <a:lumOff val="25000"/>
                  </a:schemeClr>
                </a:solidFill>
              </a:rPr>
              <a:t>Messungen</a:t>
            </a:r>
            <a:r>
              <a:rPr lang="en-GB" sz="3600" b="1" dirty="0">
                <a:solidFill>
                  <a:schemeClr val="tx1">
                    <a:lumMod val="75000"/>
                    <a:lumOff val="25000"/>
                  </a:schemeClr>
                </a:solidFill>
              </a:rPr>
              <a:t> des </a:t>
            </a:r>
            <a:r>
              <a:rPr lang="en-GB" sz="3600" b="1" dirty="0" err="1">
                <a:solidFill>
                  <a:schemeClr val="tx1">
                    <a:lumMod val="75000"/>
                    <a:lumOff val="25000"/>
                  </a:schemeClr>
                </a:solidFill>
              </a:rPr>
              <a:t>Blutdruckes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descr="Kym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4162" y="1137824"/>
            <a:ext cx="3596516" cy="508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2146851" y="6356350"/>
            <a:ext cx="8219661" cy="369332"/>
          </a:xfrm>
          <a:prstGeom prst="rect">
            <a:avLst/>
          </a:prstGeom>
          <a:noFill/>
        </p:spPr>
        <p:txBody>
          <a:bodyPr wrap="square" rtlCol="0">
            <a:spAutoFit/>
          </a:bodyPr>
          <a:lstStyle/>
          <a:p>
            <a:r>
              <a:rPr lang="de-DE" dirty="0"/>
              <a:t>Carl Ludwigs (1847) Kymograph. (Ludwig C.: </a:t>
            </a:r>
            <a:r>
              <a:rPr lang="de-DE" dirty="0" err="1"/>
              <a:t>Müller’s</a:t>
            </a:r>
            <a:r>
              <a:rPr lang="de-DE" dirty="0"/>
              <a:t> </a:t>
            </a:r>
            <a:r>
              <a:rPr lang="de-DE" dirty="0" err="1"/>
              <a:t>Arch</a:t>
            </a:r>
            <a:r>
              <a:rPr lang="de-DE" dirty="0"/>
              <a:t>. Anat., pp. 240-302, 1877)</a:t>
            </a:r>
          </a:p>
        </p:txBody>
      </p:sp>
    </p:spTree>
    <p:extLst>
      <p:ext uri="{BB962C8B-B14F-4D97-AF65-F5344CB8AC3E}">
        <p14:creationId xmlns:p14="http://schemas.microsoft.com/office/powerpoint/2010/main" val="1887923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Dynamik</a:t>
            </a:r>
            <a:r>
              <a:rPr lang="en-GB" sz="3600" b="1" dirty="0">
                <a:solidFill>
                  <a:schemeClr val="tx1">
                    <a:lumMod val="75000"/>
                    <a:lumOff val="25000"/>
                  </a:schemeClr>
                </a:solidFill>
              </a:rPr>
              <a:t> des </a:t>
            </a:r>
            <a:r>
              <a:rPr lang="en-GB" sz="3600" b="1" dirty="0" err="1">
                <a:solidFill>
                  <a:schemeClr val="tx1">
                    <a:lumMod val="75000"/>
                    <a:lumOff val="25000"/>
                  </a:schemeClr>
                </a:solidFill>
              </a:rPr>
              <a:t>Blutdruckes</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36</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p:cNvSpPr txBox="1"/>
          <p:nvPr/>
        </p:nvSpPr>
        <p:spPr>
          <a:xfrm>
            <a:off x="278295" y="1451113"/>
            <a:ext cx="7981121" cy="369332"/>
          </a:xfrm>
          <a:prstGeom prst="rect">
            <a:avLst/>
          </a:prstGeom>
          <a:noFill/>
        </p:spPr>
        <p:txBody>
          <a:bodyPr wrap="square" rtlCol="0">
            <a:spAutoFit/>
          </a:bodyPr>
          <a:lstStyle/>
          <a:p>
            <a:r>
              <a:rPr lang="de-DE" dirty="0"/>
              <a:t>Wird die Dynamik durch die bisher vorgestellten Systeme erfasst?</a:t>
            </a:r>
          </a:p>
        </p:txBody>
      </p:sp>
      <p:pic>
        <p:nvPicPr>
          <p:cNvPr id="5122" name="Picture 2" descr="kurv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06" y="2032345"/>
            <a:ext cx="4389437"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78295" y="5968864"/>
            <a:ext cx="4840357" cy="923330"/>
          </a:xfrm>
          <a:prstGeom prst="rect">
            <a:avLst/>
          </a:prstGeom>
          <a:noFill/>
        </p:spPr>
        <p:txBody>
          <a:bodyPr wrap="square" rtlCol="0">
            <a:spAutoFit/>
          </a:bodyPr>
          <a:lstStyle/>
          <a:p>
            <a:r>
              <a:rPr lang="de-DE" dirty="0"/>
              <a:t>Vergleich zwischen zwei Druckkurven: A – Quecksilber - Manometer, B – modernes Manometer</a:t>
            </a:r>
          </a:p>
        </p:txBody>
      </p:sp>
      <p:sp>
        <p:nvSpPr>
          <p:cNvPr id="7" name="Textfeld 6"/>
          <p:cNvSpPr txBox="1"/>
          <p:nvPr/>
        </p:nvSpPr>
        <p:spPr>
          <a:xfrm>
            <a:off x="6828183" y="2892287"/>
            <a:ext cx="4318788" cy="369332"/>
          </a:xfrm>
          <a:prstGeom prst="rect">
            <a:avLst/>
          </a:prstGeom>
          <a:noFill/>
        </p:spPr>
        <p:txBody>
          <a:bodyPr wrap="square" rtlCol="0">
            <a:spAutoFit/>
          </a:bodyPr>
          <a:lstStyle/>
          <a:p>
            <a:r>
              <a:rPr lang="de-DE" dirty="0"/>
              <a:t>Wieso wird Dynamik nicht erfasst?</a:t>
            </a:r>
          </a:p>
        </p:txBody>
      </p:sp>
      <p:sp>
        <p:nvSpPr>
          <p:cNvPr id="9" name="Textfeld 8"/>
          <p:cNvSpPr txBox="1"/>
          <p:nvPr/>
        </p:nvSpPr>
        <p:spPr>
          <a:xfrm>
            <a:off x="6937513" y="4434130"/>
            <a:ext cx="3130826" cy="369332"/>
          </a:xfrm>
          <a:prstGeom prst="rect">
            <a:avLst/>
          </a:prstGeom>
          <a:noFill/>
        </p:spPr>
        <p:txBody>
          <a:bodyPr wrap="square" rtlCol="0">
            <a:spAutoFit/>
          </a:bodyPr>
          <a:lstStyle/>
          <a:p>
            <a:r>
              <a:rPr lang="de-DE" dirty="0"/>
              <a:t>Reibung und Trägheit</a:t>
            </a:r>
          </a:p>
        </p:txBody>
      </p:sp>
    </p:spTree>
    <p:extLst>
      <p:ext uri="{BB962C8B-B14F-4D97-AF65-F5344CB8AC3E}">
        <p14:creationId xmlns:p14="http://schemas.microsoft.com/office/powerpoint/2010/main" val="276043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Blutdruckmessung</a:t>
            </a:r>
            <a:r>
              <a:rPr lang="en-GB" sz="3600" b="1" dirty="0">
                <a:solidFill>
                  <a:schemeClr val="tx1">
                    <a:lumMod val="75000"/>
                    <a:lumOff val="25000"/>
                  </a:schemeClr>
                </a:solidFill>
              </a:rPr>
              <a:t> </a:t>
            </a: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6146" name="Picture 2" descr="hämatogram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0037" y="1392376"/>
            <a:ext cx="2468493" cy="399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2279234" y="5715000"/>
            <a:ext cx="7897499" cy="646331"/>
          </a:xfrm>
          <a:prstGeom prst="rect">
            <a:avLst/>
          </a:prstGeom>
          <a:noFill/>
        </p:spPr>
        <p:txBody>
          <a:bodyPr wrap="square" rtlCol="0">
            <a:spAutoFit/>
          </a:bodyPr>
          <a:lstStyle/>
          <a:p>
            <a:r>
              <a:rPr lang="de-DE" dirty="0" err="1"/>
              <a:t>Hämautogramm</a:t>
            </a:r>
            <a:r>
              <a:rPr lang="de-DE" dirty="0"/>
              <a:t> (</a:t>
            </a:r>
            <a:r>
              <a:rPr lang="de-DE" dirty="0" err="1"/>
              <a:t>Landois</a:t>
            </a:r>
            <a:r>
              <a:rPr lang="de-DE" dirty="0"/>
              <a:t>, 1872)                                          Leonard </a:t>
            </a:r>
            <a:r>
              <a:rPr lang="de-DE" dirty="0" err="1"/>
              <a:t>Landois</a:t>
            </a:r>
            <a:endParaRPr lang="de-DE" dirty="0"/>
          </a:p>
          <a:p>
            <a:endParaRPr lang="de-DE" dirty="0"/>
          </a:p>
        </p:txBody>
      </p:sp>
      <p:pic>
        <p:nvPicPr>
          <p:cNvPr id="5124" name="Picture 4">
            <a:extLst>
              <a:ext uri="{FF2B5EF4-FFF2-40B4-BE49-F238E27FC236}">
                <a16:creationId xmlns:a16="http://schemas.microsoft.com/office/drawing/2014/main" id="{0CC86937-50DD-4F2C-9505-0872A19DD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3471" y="1462880"/>
            <a:ext cx="2316439" cy="34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8985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Blutdruckmessung</a:t>
            </a:r>
            <a:r>
              <a:rPr lang="en-GB" sz="3600" b="1" dirty="0">
                <a:solidFill>
                  <a:schemeClr val="tx1">
                    <a:lumMod val="75000"/>
                    <a:lumOff val="25000"/>
                  </a:schemeClr>
                </a:solidFill>
              </a:rPr>
              <a:t> </a:t>
            </a:r>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3" name="Textfeld 2"/>
          <p:cNvSpPr txBox="1"/>
          <p:nvPr/>
        </p:nvSpPr>
        <p:spPr>
          <a:xfrm>
            <a:off x="2475464" y="5655786"/>
            <a:ext cx="6155221" cy="861774"/>
          </a:xfrm>
          <a:prstGeom prst="rect">
            <a:avLst/>
          </a:prstGeom>
          <a:noFill/>
        </p:spPr>
        <p:txBody>
          <a:bodyPr wrap="square" rtlCol="0">
            <a:spAutoFit/>
          </a:bodyPr>
          <a:lstStyle/>
          <a:p>
            <a:r>
              <a:rPr lang="de-DE" dirty="0"/>
              <a:t>Maximum-Minimum-Manometer nach Golz und Gaule, 1878</a:t>
            </a:r>
          </a:p>
          <a:p>
            <a:endParaRPr lang="de-DE" dirty="0"/>
          </a:p>
          <a:p>
            <a:r>
              <a:rPr lang="de-DE" sz="1400" dirty="0"/>
              <a:t>(https://ieeexplore.ieee.org/document/1016856)</a:t>
            </a:r>
          </a:p>
        </p:txBody>
      </p:sp>
      <p:pic>
        <p:nvPicPr>
          <p:cNvPr id="5" name="Grafik 4"/>
          <p:cNvPicPr>
            <a:picLocks noChangeAspect="1"/>
          </p:cNvPicPr>
          <p:nvPr/>
        </p:nvPicPr>
        <p:blipFill>
          <a:blip r:embed="rId4"/>
          <a:stretch>
            <a:fillRect/>
          </a:stretch>
        </p:blipFill>
        <p:spPr>
          <a:xfrm>
            <a:off x="2371725" y="1428512"/>
            <a:ext cx="6362700" cy="4124325"/>
          </a:xfrm>
          <a:prstGeom prst="rect">
            <a:avLst/>
          </a:prstGeom>
        </p:spPr>
      </p:pic>
    </p:spTree>
    <p:extLst>
      <p:ext uri="{BB962C8B-B14F-4D97-AF65-F5344CB8AC3E}">
        <p14:creationId xmlns:p14="http://schemas.microsoft.com/office/powerpoint/2010/main" val="3570202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Wiederholung</a:t>
            </a:r>
            <a:r>
              <a:rPr lang="en-GB" sz="3600" b="1" dirty="0">
                <a:solidFill>
                  <a:schemeClr val="tx1">
                    <a:lumMod val="75000"/>
                    <a:lumOff val="25000"/>
                  </a:schemeClr>
                </a:solidFill>
              </a:rPr>
              <a:t> </a:t>
            </a:r>
            <a:r>
              <a:rPr lang="en-GB" sz="3600" b="1" dirty="0" err="1">
                <a:solidFill>
                  <a:schemeClr val="tx1">
                    <a:lumMod val="75000"/>
                    <a:lumOff val="25000"/>
                  </a:schemeClr>
                </a:solidFill>
              </a:rPr>
              <a:t>Blutdruckverlauf</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39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7170"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t="47436"/>
          <a:stretch/>
        </p:blipFill>
        <p:spPr bwMode="auto">
          <a:xfrm>
            <a:off x="469446" y="1668779"/>
            <a:ext cx="5648325" cy="446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530" t="-4496" r="-5912" b="52832"/>
          <a:stretch/>
        </p:blipFill>
        <p:spPr bwMode="auto">
          <a:xfrm>
            <a:off x="5715000" y="1646210"/>
            <a:ext cx="6012179" cy="438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71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6" name="Textfeld 5"/>
          <p:cNvSpPr txBox="1"/>
          <p:nvPr/>
        </p:nvSpPr>
        <p:spPr>
          <a:xfrm>
            <a:off x="411480" y="1249570"/>
            <a:ext cx="4160520" cy="369332"/>
          </a:xfrm>
          <a:prstGeom prst="rect">
            <a:avLst/>
          </a:prstGeom>
          <a:noFill/>
        </p:spPr>
        <p:txBody>
          <a:bodyPr wrap="square" rtlCol="0">
            <a:spAutoFit/>
          </a:bodyPr>
          <a:lstStyle/>
          <a:p>
            <a:r>
              <a:rPr lang="de-DE" b="1" dirty="0"/>
              <a:t>Wann sind diese nötig?</a:t>
            </a:r>
          </a:p>
        </p:txBody>
      </p:sp>
      <p:sp>
        <p:nvSpPr>
          <p:cNvPr id="5" name="Textfeld 4">
            <a:extLst>
              <a:ext uri="{FF2B5EF4-FFF2-40B4-BE49-F238E27FC236}">
                <a16:creationId xmlns:a16="http://schemas.microsoft.com/office/drawing/2014/main" id="{4064676C-7CD4-427A-9BC6-F52AC98C88F4}"/>
              </a:ext>
            </a:extLst>
          </p:cNvPr>
          <p:cNvSpPr txBox="1"/>
          <p:nvPr/>
        </p:nvSpPr>
        <p:spPr>
          <a:xfrm>
            <a:off x="2060028" y="2014552"/>
            <a:ext cx="3058510" cy="369332"/>
          </a:xfrm>
          <a:prstGeom prst="rect">
            <a:avLst/>
          </a:prstGeom>
          <a:noFill/>
        </p:spPr>
        <p:txBody>
          <a:bodyPr wrap="square" rtlCol="0">
            <a:spAutoFit/>
          </a:bodyPr>
          <a:lstStyle/>
          <a:p>
            <a:r>
              <a:rPr lang="de-DE" dirty="0"/>
              <a:t>Klappenstenose</a:t>
            </a:r>
          </a:p>
        </p:txBody>
      </p:sp>
      <p:sp>
        <p:nvSpPr>
          <p:cNvPr id="7" name="Textfeld 6">
            <a:extLst>
              <a:ext uri="{FF2B5EF4-FFF2-40B4-BE49-F238E27FC236}">
                <a16:creationId xmlns:a16="http://schemas.microsoft.com/office/drawing/2014/main" id="{3C69172D-1198-45F3-B6FA-8FF599B34860}"/>
              </a:ext>
            </a:extLst>
          </p:cNvPr>
          <p:cNvSpPr txBox="1"/>
          <p:nvPr/>
        </p:nvSpPr>
        <p:spPr>
          <a:xfrm>
            <a:off x="7299435" y="2014552"/>
            <a:ext cx="3058510" cy="369332"/>
          </a:xfrm>
          <a:prstGeom prst="rect">
            <a:avLst/>
          </a:prstGeom>
          <a:noFill/>
        </p:spPr>
        <p:txBody>
          <a:bodyPr wrap="square" rtlCol="0">
            <a:spAutoFit/>
          </a:bodyPr>
          <a:lstStyle/>
          <a:p>
            <a:r>
              <a:rPr lang="de-DE" dirty="0"/>
              <a:t>Klappeninsuffizienz</a:t>
            </a:r>
          </a:p>
        </p:txBody>
      </p:sp>
      <p:pic>
        <p:nvPicPr>
          <p:cNvPr id="10" name="Grafik 9">
            <a:extLst>
              <a:ext uri="{FF2B5EF4-FFF2-40B4-BE49-F238E27FC236}">
                <a16:creationId xmlns:a16="http://schemas.microsoft.com/office/drawing/2014/main" id="{891360B4-3501-4E49-A66E-B6768DD68A7D}"/>
              </a:ext>
            </a:extLst>
          </p:cNvPr>
          <p:cNvPicPr>
            <a:picLocks noChangeAspect="1"/>
          </p:cNvPicPr>
          <p:nvPr/>
        </p:nvPicPr>
        <p:blipFill rotWithShape="1">
          <a:blip r:embed="rId4"/>
          <a:srcRect b="4025"/>
          <a:stretch/>
        </p:blipFill>
        <p:spPr>
          <a:xfrm>
            <a:off x="6096000" y="3072874"/>
            <a:ext cx="4441798" cy="2738584"/>
          </a:xfrm>
          <a:prstGeom prst="rect">
            <a:avLst/>
          </a:prstGeom>
        </p:spPr>
      </p:pic>
      <p:pic>
        <p:nvPicPr>
          <p:cNvPr id="13" name="Grafik 12">
            <a:extLst>
              <a:ext uri="{FF2B5EF4-FFF2-40B4-BE49-F238E27FC236}">
                <a16:creationId xmlns:a16="http://schemas.microsoft.com/office/drawing/2014/main" id="{8A9900DD-6167-48E8-B5AF-6B37A11E34FC}"/>
              </a:ext>
            </a:extLst>
          </p:cNvPr>
          <p:cNvPicPr>
            <a:picLocks noChangeAspect="1"/>
          </p:cNvPicPr>
          <p:nvPr/>
        </p:nvPicPr>
        <p:blipFill>
          <a:blip r:embed="rId5"/>
          <a:stretch>
            <a:fillRect/>
          </a:stretch>
        </p:blipFill>
        <p:spPr>
          <a:xfrm>
            <a:off x="822409" y="2958023"/>
            <a:ext cx="4435391" cy="2853435"/>
          </a:xfrm>
          <a:prstGeom prst="rect">
            <a:avLst/>
          </a:prstGeom>
        </p:spPr>
      </p:pic>
      <p:sp>
        <p:nvSpPr>
          <p:cNvPr id="14" name="Textfeld 13">
            <a:extLst>
              <a:ext uri="{FF2B5EF4-FFF2-40B4-BE49-F238E27FC236}">
                <a16:creationId xmlns:a16="http://schemas.microsoft.com/office/drawing/2014/main" id="{8E3389D6-9D6B-48AC-93AD-E17591900D38}"/>
              </a:ext>
            </a:extLst>
          </p:cNvPr>
          <p:cNvSpPr txBox="1"/>
          <p:nvPr/>
        </p:nvSpPr>
        <p:spPr>
          <a:xfrm>
            <a:off x="822409" y="6059036"/>
            <a:ext cx="4435391" cy="307777"/>
          </a:xfrm>
          <a:prstGeom prst="rect">
            <a:avLst/>
          </a:prstGeom>
          <a:noFill/>
        </p:spPr>
        <p:txBody>
          <a:bodyPr wrap="square" rtlCol="0">
            <a:spAutoFit/>
          </a:bodyPr>
          <a:lstStyle/>
          <a:p>
            <a:r>
              <a:rPr lang="de-DE" sz="1400" dirty="0"/>
              <a:t>Aortenklappenstenose; links: regelrecht, rechts: Stenose</a:t>
            </a:r>
          </a:p>
        </p:txBody>
      </p:sp>
      <p:sp>
        <p:nvSpPr>
          <p:cNvPr id="15" name="Textfeld 14">
            <a:extLst>
              <a:ext uri="{FF2B5EF4-FFF2-40B4-BE49-F238E27FC236}">
                <a16:creationId xmlns:a16="http://schemas.microsoft.com/office/drawing/2014/main" id="{3C1D7902-0BC8-4F1D-A1C5-2C50DCCB4E6D}"/>
              </a:ext>
            </a:extLst>
          </p:cNvPr>
          <p:cNvSpPr txBox="1"/>
          <p:nvPr/>
        </p:nvSpPr>
        <p:spPr>
          <a:xfrm>
            <a:off x="6206345" y="6059035"/>
            <a:ext cx="4940626" cy="307777"/>
          </a:xfrm>
          <a:prstGeom prst="rect">
            <a:avLst/>
          </a:prstGeom>
          <a:noFill/>
        </p:spPr>
        <p:txBody>
          <a:bodyPr wrap="square" rtlCol="0">
            <a:spAutoFit/>
          </a:bodyPr>
          <a:lstStyle/>
          <a:p>
            <a:r>
              <a:rPr lang="de-DE" sz="1400" dirty="0"/>
              <a:t>Aortenklappeninsuffizienz; links: regelrecht, rechts: Insuffizienz </a:t>
            </a:r>
          </a:p>
        </p:txBody>
      </p:sp>
      <p:sp>
        <p:nvSpPr>
          <p:cNvPr id="16" name="Rechteck 15">
            <a:extLst>
              <a:ext uri="{FF2B5EF4-FFF2-40B4-BE49-F238E27FC236}">
                <a16:creationId xmlns:a16="http://schemas.microsoft.com/office/drawing/2014/main" id="{B3E4DF0B-69DA-4FE8-B570-E19C0C94C5F7}"/>
              </a:ext>
            </a:extLst>
          </p:cNvPr>
          <p:cNvSpPr/>
          <p:nvPr/>
        </p:nvSpPr>
        <p:spPr>
          <a:xfrm>
            <a:off x="10174014" y="5519706"/>
            <a:ext cx="515007"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99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4" grpId="0"/>
      <p:bldP spid="15" grpId="0"/>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40</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Blutdruckverlauf (Linke Ventrikel)</a:t>
            </a:r>
          </a:p>
        </p:txBody>
      </p:sp>
      <p:pic>
        <p:nvPicPr>
          <p:cNvPr id="8" name="Picture 2" descr="Mitralklappenstenose und Mitralinsuffizienz">
            <a:extLst>
              <a:ext uri="{FF2B5EF4-FFF2-40B4-BE49-F238E27FC236}">
                <a16:creationId xmlns:a16="http://schemas.microsoft.com/office/drawing/2014/main" id="{3393A7F4-93EC-4686-9ADC-0616CBFB4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46"/>
          <a:stretch/>
        </p:blipFill>
        <p:spPr bwMode="auto">
          <a:xfrm>
            <a:off x="231936" y="1105319"/>
            <a:ext cx="5613182" cy="4931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er Kreislauf | SpringerLink">
            <a:extLst>
              <a:ext uri="{FF2B5EF4-FFF2-40B4-BE49-F238E27FC236}">
                <a16:creationId xmlns:a16="http://schemas.microsoft.com/office/drawing/2014/main" id="{F25426A8-3F9B-418D-AEAA-CA0B9F2991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934" r="79037" b="36220"/>
          <a:stretch/>
        </p:blipFill>
        <p:spPr bwMode="auto">
          <a:xfrm>
            <a:off x="6904998" y="1568453"/>
            <a:ext cx="2550722" cy="446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62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41</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Blutdruckverlauf (Aorta)</a:t>
            </a:r>
          </a:p>
        </p:txBody>
      </p:sp>
      <p:pic>
        <p:nvPicPr>
          <p:cNvPr id="8194" name="Picture 2" descr="Hochdrucksystem - via medici: leichter lernen - mehr verstehen">
            <a:extLst>
              <a:ext uri="{FF2B5EF4-FFF2-40B4-BE49-F238E27FC236}">
                <a16:creationId xmlns:a16="http://schemas.microsoft.com/office/drawing/2014/main" id="{7F3D466E-6A1F-45B3-A0F3-044F53D17B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77" r="44939"/>
          <a:stretch/>
        </p:blipFill>
        <p:spPr bwMode="auto">
          <a:xfrm>
            <a:off x="6362976" y="774419"/>
            <a:ext cx="4546155" cy="57713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ortenbogen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30" y="1325563"/>
            <a:ext cx="3875359" cy="4792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687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42</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Blutdruckverlauf</a:t>
            </a:r>
          </a:p>
        </p:txBody>
      </p:sp>
      <p:pic>
        <p:nvPicPr>
          <p:cNvPr id="8" name="Picture 2">
            <a:extLst>
              <a:ext uri="{FF2B5EF4-FFF2-40B4-BE49-F238E27FC236}">
                <a16:creationId xmlns:a16="http://schemas.microsoft.com/office/drawing/2014/main" id="{50D599BC-6F8D-4403-8964-D16E397882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727" r="47611" b="45291"/>
          <a:stretch/>
        </p:blipFill>
        <p:spPr bwMode="auto">
          <a:xfrm>
            <a:off x="717065" y="999454"/>
            <a:ext cx="6512529" cy="2949481"/>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DCABB746-B16C-4912-8BD0-6070AC802AC3}"/>
              </a:ext>
            </a:extLst>
          </p:cNvPr>
          <p:cNvSpPr/>
          <p:nvPr/>
        </p:nvSpPr>
        <p:spPr>
          <a:xfrm>
            <a:off x="4930346" y="1150408"/>
            <a:ext cx="654908" cy="64255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4" name="Picture 2" descr="Wer klopft denn da im Rohr? Dem Druckstoß auf der Spur">
            <a:extLst>
              <a:ext uri="{FF2B5EF4-FFF2-40B4-BE49-F238E27FC236}">
                <a16:creationId xmlns:a16="http://schemas.microsoft.com/office/drawing/2014/main" id="{79C10AF1-59AB-44CA-9CC7-000B40516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399" y="4361176"/>
            <a:ext cx="4511857" cy="150019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descr="{\displaystyle \Delta p=\rho \cdot c\cdot \Delta v}">
            <a:extLst>
              <a:ext uri="{FF2B5EF4-FFF2-40B4-BE49-F238E27FC236}">
                <a16:creationId xmlns:a16="http://schemas.microsoft.com/office/drawing/2014/main" id="{1EA5DE20-58AC-49F9-81BC-310532F1291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324" name="Picture 12" descr="Solution: The Bernoulli equation states that the sum of the flow ...">
            <a:extLst>
              <a:ext uri="{FF2B5EF4-FFF2-40B4-BE49-F238E27FC236}">
                <a16:creationId xmlns:a16="http://schemas.microsoft.com/office/drawing/2014/main" id="{8F379DCD-F09B-4CC4-82B0-C491DE867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2475" y="1023738"/>
            <a:ext cx="2857823" cy="2857823"/>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BB6C3D4B-7BF5-4FBB-AF03-3B54A7FA65A2}"/>
              </a:ext>
            </a:extLst>
          </p:cNvPr>
          <p:cNvPicPr>
            <a:picLocks noChangeAspect="1"/>
          </p:cNvPicPr>
          <p:nvPr/>
        </p:nvPicPr>
        <p:blipFill>
          <a:blip r:embed="rId7"/>
          <a:stretch>
            <a:fillRect/>
          </a:stretch>
        </p:blipFill>
        <p:spPr>
          <a:xfrm>
            <a:off x="8610600" y="5178431"/>
            <a:ext cx="2139161" cy="539137"/>
          </a:xfrm>
          <a:prstGeom prst="rect">
            <a:avLst/>
          </a:prstGeom>
        </p:spPr>
      </p:pic>
    </p:spTree>
    <p:extLst>
      <p:ext uri="{BB962C8B-B14F-4D97-AF65-F5344CB8AC3E}">
        <p14:creationId xmlns:p14="http://schemas.microsoft.com/office/powerpoint/2010/main" val="282106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43</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Blutdruckverlauf (Wellenreflektionen)</a:t>
            </a:r>
          </a:p>
        </p:txBody>
      </p:sp>
      <p:pic>
        <p:nvPicPr>
          <p:cNvPr id="13" name="Grafik 12">
            <a:extLst>
              <a:ext uri="{FF2B5EF4-FFF2-40B4-BE49-F238E27FC236}">
                <a16:creationId xmlns:a16="http://schemas.microsoft.com/office/drawing/2014/main" id="{B0AE43A0-0D00-4EA2-8F27-EBD217094823}"/>
              </a:ext>
            </a:extLst>
          </p:cNvPr>
          <p:cNvPicPr>
            <a:picLocks noChangeAspect="1"/>
          </p:cNvPicPr>
          <p:nvPr/>
        </p:nvPicPr>
        <p:blipFill rotWithShape="1">
          <a:blip r:embed="rId4"/>
          <a:srcRect l="38514" t="52542" r="16385" b="19615"/>
          <a:stretch/>
        </p:blipFill>
        <p:spPr>
          <a:xfrm>
            <a:off x="153119" y="2134802"/>
            <a:ext cx="10993852" cy="2841108"/>
          </a:xfrm>
          <a:prstGeom prst="rect">
            <a:avLst/>
          </a:prstGeom>
        </p:spPr>
      </p:pic>
      <p:grpSp>
        <p:nvGrpSpPr>
          <p:cNvPr id="14" name="Gruppieren 13">
            <a:extLst>
              <a:ext uri="{FF2B5EF4-FFF2-40B4-BE49-F238E27FC236}">
                <a16:creationId xmlns:a16="http://schemas.microsoft.com/office/drawing/2014/main" id="{0A1C9231-604C-4953-97C7-471ED8380777}"/>
              </a:ext>
            </a:extLst>
          </p:cNvPr>
          <p:cNvGrpSpPr/>
          <p:nvPr/>
        </p:nvGrpSpPr>
        <p:grpSpPr>
          <a:xfrm>
            <a:off x="3373395" y="2842739"/>
            <a:ext cx="8736189" cy="369332"/>
            <a:chOff x="3373395" y="2842739"/>
            <a:chExt cx="8736189" cy="369332"/>
          </a:xfrm>
        </p:grpSpPr>
        <p:cxnSp>
          <p:nvCxnSpPr>
            <p:cNvPr id="15" name="Gerader Verbinder 14">
              <a:extLst>
                <a:ext uri="{FF2B5EF4-FFF2-40B4-BE49-F238E27FC236}">
                  <a16:creationId xmlns:a16="http://schemas.microsoft.com/office/drawing/2014/main" id="{BDBEA65F-FEA2-43EE-A800-E7B7CF88F627}"/>
                </a:ext>
              </a:extLst>
            </p:cNvPr>
            <p:cNvCxnSpPr/>
            <p:nvPr/>
          </p:nvCxnSpPr>
          <p:spPr>
            <a:xfrm>
              <a:off x="3373395" y="2879124"/>
              <a:ext cx="7389340" cy="148281"/>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9CF419DA-FD47-4224-A125-8F10F4DB07A6}"/>
                </a:ext>
              </a:extLst>
            </p:cNvPr>
            <p:cNvSpPr txBox="1"/>
            <p:nvPr/>
          </p:nvSpPr>
          <p:spPr>
            <a:xfrm>
              <a:off x="10832631" y="2842739"/>
              <a:ext cx="1276953" cy="369332"/>
            </a:xfrm>
            <a:prstGeom prst="rect">
              <a:avLst/>
            </a:prstGeom>
            <a:noFill/>
          </p:spPr>
          <p:txBody>
            <a:bodyPr wrap="none" rtlCol="0">
              <a:spAutoFit/>
            </a:bodyPr>
            <a:lstStyle/>
            <a:p>
              <a:r>
                <a:rPr lang="en-GB" dirty="0" err="1">
                  <a:solidFill>
                    <a:schemeClr val="accent2"/>
                  </a:solidFill>
                </a:rPr>
                <a:t>Mitteldruck</a:t>
              </a:r>
              <a:endParaRPr lang="en-GB" dirty="0">
                <a:solidFill>
                  <a:schemeClr val="accent2"/>
                </a:solidFill>
              </a:endParaRPr>
            </a:p>
          </p:txBody>
        </p:sp>
      </p:grpSp>
    </p:spTree>
    <p:extLst>
      <p:ext uri="{BB962C8B-B14F-4D97-AF65-F5344CB8AC3E}">
        <p14:creationId xmlns:p14="http://schemas.microsoft.com/office/powerpoint/2010/main" val="362635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44</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Pulswellengeschwindigkeit</a:t>
            </a:r>
          </a:p>
        </p:txBody>
      </p:sp>
      <p:grpSp>
        <p:nvGrpSpPr>
          <p:cNvPr id="3" name="Gruppieren 2"/>
          <p:cNvGrpSpPr/>
          <p:nvPr/>
        </p:nvGrpSpPr>
        <p:grpSpPr>
          <a:xfrm>
            <a:off x="82780" y="1249570"/>
            <a:ext cx="11956465" cy="2841108"/>
            <a:chOff x="153119" y="2134802"/>
            <a:chExt cx="11956465" cy="2841108"/>
          </a:xfrm>
        </p:grpSpPr>
        <p:pic>
          <p:nvPicPr>
            <p:cNvPr id="8" name="Grafik 7">
              <a:extLst>
                <a:ext uri="{FF2B5EF4-FFF2-40B4-BE49-F238E27FC236}">
                  <a16:creationId xmlns:a16="http://schemas.microsoft.com/office/drawing/2014/main" id="{B0AE43A0-0D00-4EA2-8F27-EBD217094823}"/>
                </a:ext>
              </a:extLst>
            </p:cNvPr>
            <p:cNvPicPr>
              <a:picLocks noChangeAspect="1"/>
            </p:cNvPicPr>
            <p:nvPr/>
          </p:nvPicPr>
          <p:blipFill rotWithShape="1">
            <a:blip r:embed="rId4"/>
            <a:srcRect l="38514" t="52542" r="16385" b="19615"/>
            <a:stretch/>
          </p:blipFill>
          <p:spPr>
            <a:xfrm>
              <a:off x="153119" y="2134802"/>
              <a:ext cx="10993852" cy="2841108"/>
            </a:xfrm>
            <a:prstGeom prst="rect">
              <a:avLst/>
            </a:prstGeom>
          </p:spPr>
        </p:pic>
        <p:grpSp>
          <p:nvGrpSpPr>
            <p:cNvPr id="10" name="Gruppieren 9">
              <a:extLst>
                <a:ext uri="{FF2B5EF4-FFF2-40B4-BE49-F238E27FC236}">
                  <a16:creationId xmlns:a16="http://schemas.microsoft.com/office/drawing/2014/main" id="{0A1C9231-604C-4953-97C7-471ED8380777}"/>
                </a:ext>
              </a:extLst>
            </p:cNvPr>
            <p:cNvGrpSpPr/>
            <p:nvPr/>
          </p:nvGrpSpPr>
          <p:grpSpPr>
            <a:xfrm>
              <a:off x="3373395" y="2842739"/>
              <a:ext cx="8736189" cy="369332"/>
              <a:chOff x="3373395" y="2842739"/>
              <a:chExt cx="8736189" cy="369332"/>
            </a:xfrm>
          </p:grpSpPr>
          <p:cxnSp>
            <p:nvCxnSpPr>
              <p:cNvPr id="4" name="Gerader Verbinder 3">
                <a:extLst>
                  <a:ext uri="{FF2B5EF4-FFF2-40B4-BE49-F238E27FC236}">
                    <a16:creationId xmlns:a16="http://schemas.microsoft.com/office/drawing/2014/main" id="{BDBEA65F-FEA2-43EE-A800-E7B7CF88F627}"/>
                  </a:ext>
                </a:extLst>
              </p:cNvPr>
              <p:cNvCxnSpPr/>
              <p:nvPr/>
            </p:nvCxnSpPr>
            <p:spPr>
              <a:xfrm>
                <a:off x="3373395" y="2879124"/>
                <a:ext cx="7389340" cy="148281"/>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9CF419DA-FD47-4224-A125-8F10F4DB07A6}"/>
                  </a:ext>
                </a:extLst>
              </p:cNvPr>
              <p:cNvSpPr txBox="1"/>
              <p:nvPr/>
            </p:nvSpPr>
            <p:spPr>
              <a:xfrm>
                <a:off x="10832631" y="2842739"/>
                <a:ext cx="1276953" cy="369332"/>
              </a:xfrm>
              <a:prstGeom prst="rect">
                <a:avLst/>
              </a:prstGeom>
              <a:noFill/>
            </p:spPr>
            <p:txBody>
              <a:bodyPr wrap="none" rtlCol="0">
                <a:spAutoFit/>
              </a:bodyPr>
              <a:lstStyle/>
              <a:p>
                <a:r>
                  <a:rPr lang="en-GB" dirty="0" err="1">
                    <a:solidFill>
                      <a:schemeClr val="accent2"/>
                    </a:solidFill>
                  </a:rPr>
                  <a:t>Mitteldruck</a:t>
                </a:r>
                <a:endParaRPr lang="en-GB" dirty="0">
                  <a:solidFill>
                    <a:schemeClr val="accent2"/>
                  </a:solidFill>
                </a:endParaRPr>
              </a:p>
            </p:txBody>
          </p:sp>
        </p:grpSp>
      </p:grpSp>
      <p:pic>
        <p:nvPicPr>
          <p:cNvPr id="5124" name="Picture 4" descr="Ähnliches F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81" y="4342983"/>
            <a:ext cx="7968856" cy="182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66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45</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Blutdruckverlauf (Alveolen und Kapillaren)</a:t>
            </a:r>
          </a:p>
        </p:txBody>
      </p:sp>
      <p:grpSp>
        <p:nvGrpSpPr>
          <p:cNvPr id="8" name="Gruppieren 7">
            <a:extLst>
              <a:ext uri="{FF2B5EF4-FFF2-40B4-BE49-F238E27FC236}">
                <a16:creationId xmlns:a16="http://schemas.microsoft.com/office/drawing/2014/main" id="{34D2FA39-BDA9-42A8-AE92-0D20E18DCC2C}"/>
              </a:ext>
            </a:extLst>
          </p:cNvPr>
          <p:cNvGrpSpPr/>
          <p:nvPr/>
        </p:nvGrpSpPr>
        <p:grpSpPr>
          <a:xfrm>
            <a:off x="474635" y="1225099"/>
            <a:ext cx="4340454" cy="5131251"/>
            <a:chOff x="7695356" y="1453093"/>
            <a:chExt cx="3451616" cy="4399279"/>
          </a:xfrm>
        </p:grpSpPr>
        <p:pic>
          <p:nvPicPr>
            <p:cNvPr id="9" name="Picture 2" descr="Ähnliches Foto">
              <a:extLst>
                <a:ext uri="{FF2B5EF4-FFF2-40B4-BE49-F238E27FC236}">
                  <a16:creationId xmlns:a16="http://schemas.microsoft.com/office/drawing/2014/main" id="{123D54F6-F31B-476D-9E22-815DE4D6F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21" r="419" b="65076"/>
            <a:stretch/>
          </p:blipFill>
          <p:spPr bwMode="auto">
            <a:xfrm rot="5400000">
              <a:off x="7784652" y="2490052"/>
              <a:ext cx="4399279" cy="2325361"/>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a:extLst>
                <a:ext uri="{FF2B5EF4-FFF2-40B4-BE49-F238E27FC236}">
                  <a16:creationId xmlns:a16="http://schemas.microsoft.com/office/drawing/2014/main" id="{0A0685D1-033F-4008-B41D-D6606B6EE355}"/>
                </a:ext>
              </a:extLst>
            </p:cNvPr>
            <p:cNvSpPr/>
            <p:nvPr/>
          </p:nvSpPr>
          <p:spPr>
            <a:xfrm>
              <a:off x="7794525" y="1479226"/>
              <a:ext cx="466794" cy="369332"/>
            </a:xfrm>
            <a:prstGeom prst="rect">
              <a:avLst/>
            </a:prstGeom>
          </p:spPr>
          <p:txBody>
            <a:bodyPr wrap="none">
              <a:spAutoFit/>
            </a:bodyPr>
            <a:lstStyle/>
            <a:p>
              <a:r>
                <a:rPr lang="de-DE">
                  <a:ea typeface="Times New Roman" panose="02020603050405020304" pitchFamily="18" charset="0"/>
                </a:rPr>
                <a:t>4%</a:t>
              </a:r>
              <a:endParaRPr lang="de-DE"/>
            </a:p>
          </p:txBody>
        </p:sp>
        <p:sp>
          <p:nvSpPr>
            <p:cNvPr id="11" name="Rechteck 10">
              <a:extLst>
                <a:ext uri="{FF2B5EF4-FFF2-40B4-BE49-F238E27FC236}">
                  <a16:creationId xmlns:a16="http://schemas.microsoft.com/office/drawing/2014/main" id="{5B5FD2B6-C4DA-4EE9-8F7B-A57D7FD42100}"/>
                </a:ext>
              </a:extLst>
            </p:cNvPr>
            <p:cNvSpPr/>
            <p:nvPr/>
          </p:nvSpPr>
          <p:spPr>
            <a:xfrm>
              <a:off x="7709565" y="2322039"/>
              <a:ext cx="636713" cy="369332"/>
            </a:xfrm>
            <a:prstGeom prst="rect">
              <a:avLst/>
            </a:prstGeom>
          </p:spPr>
          <p:txBody>
            <a:bodyPr wrap="square">
              <a:spAutoFit/>
            </a:bodyPr>
            <a:lstStyle/>
            <a:p>
              <a:r>
                <a:rPr lang="de-DE">
                  <a:ea typeface="Times New Roman" panose="02020603050405020304" pitchFamily="18" charset="0"/>
                </a:rPr>
                <a:t>21 %</a:t>
              </a:r>
              <a:endParaRPr lang="de-DE"/>
            </a:p>
          </p:txBody>
        </p:sp>
        <p:sp>
          <p:nvSpPr>
            <p:cNvPr id="12" name="Rechteck 11">
              <a:extLst>
                <a:ext uri="{FF2B5EF4-FFF2-40B4-BE49-F238E27FC236}">
                  <a16:creationId xmlns:a16="http://schemas.microsoft.com/office/drawing/2014/main" id="{4A16C2BB-B58A-4C65-86CE-80FFD966ED85}"/>
                </a:ext>
              </a:extLst>
            </p:cNvPr>
            <p:cNvSpPr/>
            <p:nvPr/>
          </p:nvSpPr>
          <p:spPr>
            <a:xfrm>
              <a:off x="7709564" y="3270466"/>
              <a:ext cx="636713" cy="369332"/>
            </a:xfrm>
            <a:prstGeom prst="rect">
              <a:avLst/>
            </a:prstGeom>
          </p:spPr>
          <p:txBody>
            <a:bodyPr wrap="none">
              <a:spAutoFit/>
            </a:bodyPr>
            <a:lstStyle/>
            <a:p>
              <a:r>
                <a:rPr lang="de-DE" dirty="0">
                  <a:ea typeface="Times New Roman" panose="02020603050405020304" pitchFamily="18" charset="0"/>
                </a:rPr>
                <a:t>68 %</a:t>
              </a:r>
              <a:endParaRPr lang="de-DE" dirty="0"/>
            </a:p>
          </p:txBody>
        </p:sp>
        <p:sp>
          <p:nvSpPr>
            <p:cNvPr id="13" name="Rechteck 12">
              <a:extLst>
                <a:ext uri="{FF2B5EF4-FFF2-40B4-BE49-F238E27FC236}">
                  <a16:creationId xmlns:a16="http://schemas.microsoft.com/office/drawing/2014/main" id="{AF6D7E37-3032-488A-9E3D-CD304EDF9A36}"/>
                </a:ext>
              </a:extLst>
            </p:cNvPr>
            <p:cNvSpPr/>
            <p:nvPr/>
          </p:nvSpPr>
          <p:spPr>
            <a:xfrm>
              <a:off x="7695356" y="4469348"/>
              <a:ext cx="519694" cy="369332"/>
            </a:xfrm>
            <a:prstGeom prst="rect">
              <a:avLst/>
            </a:prstGeom>
          </p:spPr>
          <p:txBody>
            <a:bodyPr wrap="none">
              <a:spAutoFit/>
            </a:bodyPr>
            <a:lstStyle/>
            <a:p>
              <a:pPr algn="r">
                <a:spcAft>
                  <a:spcPts val="0"/>
                </a:spcAft>
              </a:pPr>
              <a:r>
                <a:rPr lang="de-DE">
                  <a:ea typeface="Times New Roman" panose="02020603050405020304" pitchFamily="18" charset="0"/>
                </a:rPr>
                <a:t>7 %</a:t>
              </a:r>
            </a:p>
          </p:txBody>
        </p:sp>
      </p:grpSp>
      <p:pic>
        <p:nvPicPr>
          <p:cNvPr id="14" name="Picture 2">
            <a:extLst>
              <a:ext uri="{FF2B5EF4-FFF2-40B4-BE49-F238E27FC236}">
                <a16:creationId xmlns:a16="http://schemas.microsoft.com/office/drawing/2014/main" id="{CF280E2F-9153-40CB-8EBD-5000E1B0A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082675"/>
            <a:ext cx="5741987"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501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A63EA80-3C4C-433F-AC77-D7724FBD28D0}"/>
              </a:ext>
            </a:extLst>
          </p:cNvPr>
          <p:cNvSpPr>
            <a:spLocks noGrp="1"/>
          </p:cNvSpPr>
          <p:nvPr>
            <p:ph type="sldNum" sz="quarter" idx="12"/>
          </p:nvPr>
        </p:nvSpPr>
        <p:spPr/>
        <p:txBody>
          <a:bodyPr/>
          <a:lstStyle/>
          <a:p>
            <a:fld id="{C6E05448-C963-4910-96F2-13A1B15C893E}" type="slidenum">
              <a:rPr lang="en-GB" smtClean="0"/>
              <a:t>46</a:t>
            </a:fld>
            <a:endParaRPr lang="en-GB"/>
          </a:p>
        </p:txBody>
      </p:sp>
      <p:sp>
        <p:nvSpPr>
          <p:cNvPr id="3" name="Rectangle 2">
            <a:extLst>
              <a:ext uri="{FF2B5EF4-FFF2-40B4-BE49-F238E27FC236}">
                <a16:creationId xmlns:a16="http://schemas.microsoft.com/office/drawing/2014/main" id="{D9CAA76C-34F6-4D7F-9F80-4E4E930DA3C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25" name="Picture 1" descr="Katheter_Manometer">
            <a:extLst>
              <a:ext uri="{FF2B5EF4-FFF2-40B4-BE49-F238E27FC236}">
                <a16:creationId xmlns:a16="http://schemas.microsoft.com/office/drawing/2014/main" id="{E0CEB8C6-4F02-48FA-8531-C755A0140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5762625" cy="32289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2D7896-3888-4464-8811-C50DF029A868}"/>
              </a:ext>
            </a:extLst>
          </p:cNvPr>
          <p:cNvSpPr>
            <a:spLocks noChangeArrowheads="1"/>
          </p:cNvSpPr>
          <p:nvPr/>
        </p:nvSpPr>
        <p:spPr bwMode="auto">
          <a:xfrm>
            <a:off x="0" y="3791664"/>
            <a:ext cx="382188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Schematische Darstellung des Katheter – Manometer Systems</a:t>
            </a: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035F4DCA-EE03-4346-BF38-E3AA0113123C}"/>
              </a:ext>
            </a:extLst>
          </p:cNvPr>
          <p:cNvSpPr>
            <a:spLocks noChangeArrowheads="1"/>
          </p:cNvSpPr>
          <p:nvPr/>
        </p:nvSpPr>
        <p:spPr bwMode="auto">
          <a:xfrm>
            <a:off x="1165609" y="45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graphicFrame>
        <p:nvGraphicFramePr>
          <p:cNvPr id="6" name="Objekt 5">
            <a:extLst>
              <a:ext uri="{FF2B5EF4-FFF2-40B4-BE49-F238E27FC236}">
                <a16:creationId xmlns:a16="http://schemas.microsoft.com/office/drawing/2014/main" id="{79187BFF-644A-4276-AB84-B7B833B07B66}"/>
              </a:ext>
            </a:extLst>
          </p:cNvPr>
          <p:cNvGraphicFramePr>
            <a:graphicFrameLocks noChangeAspect="1"/>
          </p:cNvGraphicFramePr>
          <p:nvPr>
            <p:extLst>
              <p:ext uri="{D42A27DB-BD31-4B8C-83A1-F6EECF244321}">
                <p14:modId xmlns:p14="http://schemas.microsoft.com/office/powerpoint/2010/main" val="204263209"/>
              </p:ext>
            </p:extLst>
          </p:nvPr>
        </p:nvGraphicFramePr>
        <p:xfrm>
          <a:off x="1165225" y="4572000"/>
          <a:ext cx="2465042" cy="663184"/>
        </p:xfrm>
        <a:graphic>
          <a:graphicData uri="http://schemas.openxmlformats.org/presentationml/2006/ole">
            <mc:AlternateContent xmlns:mc="http://schemas.openxmlformats.org/markup-compatibility/2006">
              <mc:Choice xmlns:v="urn:schemas-microsoft-com:vml" Requires="v">
                <p:oleObj r:id="rId4" imgW="1879092" imgH="507492" progId="Equation.3">
                  <p:embed/>
                </p:oleObj>
              </mc:Choice>
              <mc:Fallback>
                <p:oleObj r:id="rId4" imgW="1879092" imgH="507492"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225" y="4572000"/>
                        <a:ext cx="2465042" cy="663184"/>
                      </a:xfrm>
                      <a:prstGeom prst="rect">
                        <a:avLst/>
                      </a:prstGeom>
                      <a:noFill/>
                    </p:spPr>
                  </p:pic>
                </p:oleObj>
              </mc:Fallback>
            </mc:AlternateContent>
          </a:graphicData>
        </a:graphic>
      </p:graphicFrame>
      <p:sp>
        <p:nvSpPr>
          <p:cNvPr id="7" name="Textfeld 6">
            <a:extLst>
              <a:ext uri="{FF2B5EF4-FFF2-40B4-BE49-F238E27FC236}">
                <a16:creationId xmlns:a16="http://schemas.microsoft.com/office/drawing/2014/main" id="{F71E4612-02FA-4609-81AB-7D0F48980B59}"/>
              </a:ext>
            </a:extLst>
          </p:cNvPr>
          <p:cNvSpPr txBox="1"/>
          <p:nvPr/>
        </p:nvSpPr>
        <p:spPr>
          <a:xfrm>
            <a:off x="803868" y="5516545"/>
            <a:ext cx="5094514" cy="1477328"/>
          </a:xfrm>
          <a:prstGeom prst="rect">
            <a:avLst/>
          </a:prstGeom>
          <a:noFill/>
        </p:spPr>
        <p:txBody>
          <a:bodyPr wrap="square" rtlCol="0">
            <a:spAutoFit/>
          </a:bodyPr>
          <a:lstStyle/>
          <a:p>
            <a:r>
              <a:rPr lang="de-DE" b="1" dirty="0"/>
              <a:t>M</a:t>
            </a:r>
            <a:r>
              <a:rPr lang="de-DE" dirty="0"/>
              <a:t> Masse des Fluides im Druckwandler</a:t>
            </a:r>
          </a:p>
          <a:p>
            <a:r>
              <a:rPr lang="de-DE" b="1" dirty="0"/>
              <a:t>A</a:t>
            </a:r>
            <a:r>
              <a:rPr lang="de-DE" dirty="0"/>
              <a:t>  Membranfläche, </a:t>
            </a:r>
            <a:r>
              <a:rPr lang="de-DE" b="1" dirty="0"/>
              <a:t>K</a:t>
            </a:r>
            <a:r>
              <a:rPr lang="de-DE" dirty="0"/>
              <a:t> Federkonstante der Membran </a:t>
            </a:r>
            <a:r>
              <a:rPr lang="de-DE" b="1" dirty="0"/>
              <a:t>R</a:t>
            </a:r>
            <a:r>
              <a:rPr lang="de-DE" dirty="0"/>
              <a:t> viskose Dämpfung durch die Reibung</a:t>
            </a:r>
          </a:p>
          <a:p>
            <a:r>
              <a:rPr lang="de-DE" b="1" dirty="0"/>
              <a:t>F (t) </a:t>
            </a:r>
            <a:r>
              <a:rPr lang="de-DE" dirty="0"/>
              <a:t>bzw. </a:t>
            </a:r>
            <a:r>
              <a:rPr lang="de-DE" b="1" dirty="0"/>
              <a:t>P(t)</a:t>
            </a:r>
            <a:r>
              <a:rPr lang="de-DE" dirty="0"/>
              <a:t> Druckkraft, die von </a:t>
            </a:r>
            <a:r>
              <a:rPr lang="de-DE" dirty="0" err="1"/>
              <a:t>Katheterspitze</a:t>
            </a:r>
            <a:r>
              <a:rPr lang="de-DE" dirty="0"/>
              <a:t> auf </a:t>
            </a:r>
            <a:r>
              <a:rPr lang="de-DE" dirty="0" err="1"/>
              <a:t>Transducer</a:t>
            </a:r>
            <a:r>
              <a:rPr lang="de-DE" dirty="0"/>
              <a:t> übertragen wird</a:t>
            </a:r>
          </a:p>
        </p:txBody>
      </p:sp>
      <p:grpSp>
        <p:nvGrpSpPr>
          <p:cNvPr id="14" name="Gruppieren 13">
            <a:extLst>
              <a:ext uri="{FF2B5EF4-FFF2-40B4-BE49-F238E27FC236}">
                <a16:creationId xmlns:a16="http://schemas.microsoft.com/office/drawing/2014/main" id="{0633658B-8D35-4886-9874-0C314BB37259}"/>
              </a:ext>
            </a:extLst>
          </p:cNvPr>
          <p:cNvGrpSpPr/>
          <p:nvPr/>
        </p:nvGrpSpPr>
        <p:grpSpPr>
          <a:xfrm>
            <a:off x="6535482" y="751193"/>
            <a:ext cx="4818318" cy="4905061"/>
            <a:chOff x="6826878" y="1625400"/>
            <a:chExt cx="4818318" cy="4905061"/>
          </a:xfrm>
        </p:grpSpPr>
        <p:pic>
          <p:nvPicPr>
            <p:cNvPr id="15" name="Picture 2" descr="Principles of pressure transducers, resonance, damping and frequency  response - ScienceDirect">
              <a:extLst>
                <a:ext uri="{FF2B5EF4-FFF2-40B4-BE49-F238E27FC236}">
                  <a16:creationId xmlns:a16="http://schemas.microsoft.com/office/drawing/2014/main" id="{BDCFFE9E-AF8D-411B-9EAC-4C142147D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878" y="1625400"/>
              <a:ext cx="4818318" cy="4420558"/>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1E60F451-6612-4316-B6EE-23D17AA8F7DF}"/>
                </a:ext>
              </a:extLst>
            </p:cNvPr>
            <p:cNvSpPr txBox="1"/>
            <p:nvPr/>
          </p:nvSpPr>
          <p:spPr>
            <a:xfrm>
              <a:off x="9429834" y="6161129"/>
              <a:ext cx="1717137" cy="369332"/>
            </a:xfrm>
            <a:prstGeom prst="rect">
              <a:avLst/>
            </a:prstGeom>
            <a:noFill/>
          </p:spPr>
          <p:txBody>
            <a:bodyPr wrap="none" rtlCol="0">
              <a:spAutoFit/>
            </a:bodyPr>
            <a:lstStyle/>
            <a:p>
              <a:r>
                <a:rPr lang="en-GB" dirty="0"/>
                <a:t>M. Gilbert, 2012</a:t>
              </a:r>
            </a:p>
          </p:txBody>
        </p:sp>
      </p:grpSp>
    </p:spTree>
    <p:extLst>
      <p:ext uri="{BB962C8B-B14F-4D97-AF65-F5344CB8AC3E}">
        <p14:creationId xmlns:p14="http://schemas.microsoft.com/office/powerpoint/2010/main" val="299119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en-GB" sz="3600" b="1" dirty="0" err="1">
                <a:solidFill>
                  <a:schemeClr val="tx1">
                    <a:lumMod val="75000"/>
                    <a:lumOff val="25000"/>
                  </a:schemeClr>
                </a:solidFill>
              </a:rPr>
              <a:t>Zusammenfassung</a:t>
            </a:r>
            <a:r>
              <a:rPr lang="en-GB" sz="3600" b="1" dirty="0">
                <a:solidFill>
                  <a:schemeClr val="tx1">
                    <a:lumMod val="75000"/>
                    <a:lumOff val="25000"/>
                  </a:schemeClr>
                </a:solidFill>
              </a:rPr>
              <a:t> VL 7 2. </a:t>
            </a:r>
            <a:r>
              <a:rPr lang="en-GB" sz="3600" b="1" dirty="0" err="1">
                <a:solidFill>
                  <a:schemeClr val="tx1">
                    <a:lumMod val="75000"/>
                    <a:lumOff val="25000"/>
                  </a:schemeClr>
                </a:solidFill>
              </a:rPr>
              <a:t>Teil</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47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graphicFrame>
        <p:nvGraphicFramePr>
          <p:cNvPr id="5" name="Diagramm 4">
            <a:extLst>
              <a:ext uri="{FF2B5EF4-FFF2-40B4-BE49-F238E27FC236}">
                <a16:creationId xmlns:a16="http://schemas.microsoft.com/office/drawing/2014/main" id="{C1EC2FF3-3904-4CD7-973A-06B2A4FEC8DC}"/>
              </a:ext>
            </a:extLst>
          </p:cNvPr>
          <p:cNvGraphicFramePr/>
          <p:nvPr>
            <p:extLst>
              <p:ext uri="{D42A27DB-BD31-4B8C-83A1-F6EECF244321}">
                <p14:modId xmlns:p14="http://schemas.microsoft.com/office/powerpoint/2010/main" val="3146306092"/>
              </p:ext>
            </p:extLst>
          </p:nvPr>
        </p:nvGraphicFramePr>
        <p:xfrm>
          <a:off x="810411" y="1081771"/>
          <a:ext cx="911113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066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E18204D-F515-4C44-95E9-0E65785FB0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8D83F4F-1159-4D4E-9A73-1E75C6777144}"/>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1B249531-A574-4E3F-AABB-0BC0D9AE5F7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47E96C9C-654A-4D37-84F0-B4B9996A141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1C541381-2ABF-4AB1-B3E5-34233C076C41}"/>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EAC0B7CD-0E97-4C12-A6AA-432646E113F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70CEBDB0-6C2F-4F2F-BD90-E9E52D5B87C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E341AE6-E5B6-4CDB-BD58-EC3E0770D2F9}"/>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3C1DC982-5D34-475B-B044-60413D13DF51}"/>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08557206-5BA9-4D5C-9BD8-B2941F46EA9A}"/>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536ACAE9-9246-4564-9CAD-3FA6D5AE782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5A641DEA-F37A-4D37-AC31-A55CB420CDC7}"/>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3FA52958-5B03-47E5-BAAF-11091ECD1B66}"/>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graphicEl>
                                              <a:dgm id="{763A5D97-F3F9-48F9-A9C1-293C65A2D74A}"/>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graphicEl>
                                              <a:dgm id="{24CA3366-8524-40A9-B1FF-74088A718E0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5</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5" name="Textfeld 4"/>
          <p:cNvSpPr txBox="1"/>
          <p:nvPr/>
        </p:nvSpPr>
        <p:spPr>
          <a:xfrm>
            <a:off x="513168" y="1228923"/>
            <a:ext cx="7932420" cy="369332"/>
          </a:xfrm>
          <a:prstGeom prst="rect">
            <a:avLst/>
          </a:prstGeom>
          <a:noFill/>
        </p:spPr>
        <p:txBody>
          <a:bodyPr wrap="square" rtlCol="0">
            <a:spAutoFit/>
          </a:bodyPr>
          <a:lstStyle/>
          <a:p>
            <a:r>
              <a:rPr lang="de-DE" b="1" dirty="0"/>
              <a:t>Welche Anforderungen werden an künstliche Herzklappen gestellt?</a:t>
            </a:r>
          </a:p>
        </p:txBody>
      </p:sp>
      <p:sp>
        <p:nvSpPr>
          <p:cNvPr id="7" name="Textfeld 6"/>
          <p:cNvSpPr txBox="1"/>
          <p:nvPr/>
        </p:nvSpPr>
        <p:spPr>
          <a:xfrm>
            <a:off x="513168" y="1861908"/>
            <a:ext cx="9258300" cy="3970318"/>
          </a:xfrm>
          <a:prstGeom prst="rect">
            <a:avLst/>
          </a:prstGeom>
          <a:noFill/>
        </p:spPr>
        <p:txBody>
          <a:bodyPr wrap="square" rtlCol="0">
            <a:spAutoFit/>
          </a:bodyPr>
          <a:lstStyle/>
          <a:p>
            <a:pPr marL="342900" indent="-342900">
              <a:buFont typeface="Arial" panose="020B0604020202020204" pitchFamily="34" charset="0"/>
              <a:buChar char="•"/>
            </a:pPr>
            <a:r>
              <a:rPr lang="de-DE" dirty="0"/>
              <a:t>steril, nicht toxisch, biokompatibel </a:t>
            </a:r>
          </a:p>
          <a:p>
            <a:pPr marL="342900" indent="-342900">
              <a:buFont typeface="Arial" panose="020B0604020202020204" pitchFamily="34" charset="0"/>
              <a:buChar char="•"/>
            </a:pPr>
            <a:r>
              <a:rPr lang="de-DE" dirty="0"/>
              <a:t>keine Thrombenbildung</a:t>
            </a:r>
          </a:p>
          <a:p>
            <a:pPr marL="342900" indent="-342900">
              <a:buFont typeface="Arial" panose="020B0604020202020204" pitchFamily="34" charset="0"/>
              <a:buChar char="•"/>
            </a:pPr>
            <a:r>
              <a:rPr lang="de-DE" dirty="0"/>
              <a:t>geringe Blutschädigung</a:t>
            </a:r>
          </a:p>
          <a:p>
            <a:pPr marL="342900" indent="-342900">
              <a:buFont typeface="Arial" panose="020B0604020202020204" pitchFamily="34" charset="0"/>
              <a:buChar char="•"/>
            </a:pPr>
            <a:r>
              <a:rPr lang="de-DE" dirty="0"/>
              <a:t>geringe Rückströmung im geschlossenen Zustand (</a:t>
            </a:r>
            <a:r>
              <a:rPr lang="de-DE" dirty="0" err="1"/>
              <a:t>Leckvolumen</a:t>
            </a:r>
            <a:r>
              <a:rPr lang="de-DE" dirty="0"/>
              <a:t>)</a:t>
            </a:r>
          </a:p>
          <a:p>
            <a:pPr marL="342900" indent="-342900">
              <a:buFont typeface="Arial" panose="020B0604020202020204" pitchFamily="34" charset="0"/>
              <a:buChar char="•"/>
            </a:pPr>
            <a:r>
              <a:rPr lang="de-DE" dirty="0"/>
              <a:t>geringer Strömungswiderstand (Druckverlust) im geöffneten Zustand</a:t>
            </a:r>
          </a:p>
          <a:p>
            <a:pPr marL="342900" indent="-342900">
              <a:buFont typeface="Arial" panose="020B0604020202020204" pitchFamily="34" charset="0"/>
              <a:buChar char="•"/>
            </a:pPr>
            <a:r>
              <a:rPr lang="de-DE" dirty="0"/>
              <a:t>lange Haltbarkeit (dauerfest)</a:t>
            </a:r>
          </a:p>
          <a:p>
            <a:pPr marL="342900" indent="-342900">
              <a:buFont typeface="Arial" panose="020B0604020202020204" pitchFamily="34" charset="0"/>
              <a:buChar char="•"/>
            </a:pPr>
            <a:r>
              <a:rPr lang="de-DE" dirty="0"/>
              <a:t>geräuscharm</a:t>
            </a:r>
          </a:p>
          <a:p>
            <a:pPr marL="342900" indent="-342900">
              <a:buFont typeface="Arial" panose="020B0604020202020204" pitchFamily="34" charset="0"/>
              <a:buChar char="•"/>
            </a:pPr>
            <a:r>
              <a:rPr lang="de-DE" dirty="0"/>
              <a:t>schnelles Schließen (</a:t>
            </a:r>
            <a:r>
              <a:rPr lang="de-DE"/>
              <a:t>geringes Schließvolumen) und </a:t>
            </a:r>
            <a:r>
              <a:rPr lang="de-DE" dirty="0"/>
              <a:t>Öffnen</a:t>
            </a:r>
          </a:p>
          <a:p>
            <a:pPr marL="342900" indent="-342900">
              <a:buFont typeface="Arial" panose="020B0604020202020204" pitchFamily="34" charset="0"/>
              <a:buChar char="•"/>
            </a:pPr>
            <a:r>
              <a:rPr lang="de-DE" dirty="0"/>
              <a:t>einfache Handhabung</a:t>
            </a:r>
          </a:p>
          <a:p>
            <a:pPr marL="342900" indent="-342900">
              <a:buFont typeface="Arial" panose="020B0604020202020204" pitchFamily="34" charset="0"/>
              <a:buChar char="•"/>
            </a:pPr>
            <a:r>
              <a:rPr lang="de-DE" dirty="0"/>
              <a:t>anpassbar (Größe und Form)</a:t>
            </a:r>
          </a:p>
          <a:p>
            <a:pPr marL="342900" indent="-342900">
              <a:buFont typeface="Arial" panose="020B0604020202020204" pitchFamily="34" charset="0"/>
              <a:buChar char="•"/>
            </a:pPr>
            <a:r>
              <a:rPr lang="de-DE" dirty="0"/>
              <a:t>sichtbar im Röntgenbild</a:t>
            </a:r>
          </a:p>
          <a:p>
            <a:pPr marL="342900" indent="-342900">
              <a:buFont typeface="Arial" panose="020B0604020202020204" pitchFamily="34" charset="0"/>
              <a:buChar char="•"/>
            </a:pPr>
            <a:r>
              <a:rPr lang="de-DE" dirty="0"/>
              <a:t>Fixierbarkeit</a:t>
            </a:r>
          </a:p>
          <a:p>
            <a:endParaRPr lang="de-DE" dirty="0"/>
          </a:p>
          <a:p>
            <a:endParaRPr lang="de-DE" dirty="0"/>
          </a:p>
        </p:txBody>
      </p:sp>
    </p:spTree>
    <p:extLst>
      <p:ext uri="{BB962C8B-B14F-4D97-AF65-F5344CB8AC3E}">
        <p14:creationId xmlns:p14="http://schemas.microsoft.com/office/powerpoint/2010/main" val="258745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4EBDC376-7662-4146-8B06-94719C032E56}" type="slidenum">
              <a:rPr lang="de-DE" smtClean="0"/>
              <a:t>6</a:t>
            </a:fld>
            <a:endParaRPr lang="de-DE"/>
          </a:p>
        </p:txBody>
      </p:sp>
      <p:sp>
        <p:nvSpPr>
          <p:cNvPr id="5" name="Titel 1">
            <a:extLst>
              <a:ext uri="{FF2B5EF4-FFF2-40B4-BE49-F238E27FC236}">
                <a16:creationId xmlns:a16="http://schemas.microsoft.com/office/drawing/2014/main" id="{9DF851B4-05A0-4387-AA71-464D951D6274}"/>
              </a:ext>
            </a:extLst>
          </p:cNvPr>
          <p:cNvSpPr txBox="1">
            <a:spLocks/>
          </p:cNvSpPr>
          <p:nvPr/>
        </p:nvSpPr>
        <p:spPr>
          <a:xfrm>
            <a:off x="0" y="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600" b="1" dirty="0">
              <a:solidFill>
                <a:schemeClr val="tx1">
                  <a:lumMod val="75000"/>
                  <a:lumOff val="25000"/>
                </a:schemeClr>
              </a:solidFill>
            </a:endParaRPr>
          </a:p>
        </p:txBody>
      </p:sp>
      <p:pic>
        <p:nvPicPr>
          <p:cNvPr id="6" name="Grafik 5">
            <a:extLst>
              <a:ext uri="{FF2B5EF4-FFF2-40B4-BE49-F238E27FC236}">
                <a16:creationId xmlns:a16="http://schemas.microsoft.com/office/drawing/2014/main" id="{2D3EEEF2-087F-46BB-AB39-88E90BBD7B53}"/>
              </a:ext>
            </a:extLst>
          </p:cNvPr>
          <p:cNvPicPr>
            <a:picLocks noChangeAspect="1"/>
          </p:cNvPicPr>
          <p:nvPr/>
        </p:nvPicPr>
        <p:blipFill>
          <a:blip r:embed="rId3"/>
          <a:stretch>
            <a:fillRect/>
          </a:stretch>
        </p:blipFill>
        <p:spPr>
          <a:xfrm>
            <a:off x="11146971" y="77409"/>
            <a:ext cx="962613" cy="1172161"/>
          </a:xfrm>
          <a:prstGeom prst="rect">
            <a:avLst/>
          </a:prstGeom>
        </p:spPr>
      </p:pic>
      <p:sp>
        <p:nvSpPr>
          <p:cNvPr id="7" name="Titel 1">
            <a:extLst>
              <a:ext uri="{FF2B5EF4-FFF2-40B4-BE49-F238E27FC236}">
                <a16:creationId xmlns:a16="http://schemas.microsoft.com/office/drawing/2014/main" id="{37F00299-7FBC-4EEB-ACCD-61163202461F}"/>
              </a:ext>
            </a:extLst>
          </p:cNvPr>
          <p:cNvSpPr txBox="1">
            <a:spLocks/>
          </p:cNvSpPr>
          <p:nvPr/>
        </p:nvSpPr>
        <p:spPr>
          <a:xfrm>
            <a:off x="236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Künstliche Herzklappen</a:t>
            </a:r>
          </a:p>
        </p:txBody>
      </p:sp>
      <p:grpSp>
        <p:nvGrpSpPr>
          <p:cNvPr id="8" name="Gruppieren 10">
            <a:extLst>
              <a:ext uri="{FF2B5EF4-FFF2-40B4-BE49-F238E27FC236}">
                <a16:creationId xmlns:a16="http://schemas.microsoft.com/office/drawing/2014/main" id="{766C5180-AAA7-4E72-A225-0B2C0CF716DA}"/>
              </a:ext>
            </a:extLst>
          </p:cNvPr>
          <p:cNvGrpSpPr>
            <a:grpSpLocks/>
          </p:cNvGrpSpPr>
          <p:nvPr/>
        </p:nvGrpSpPr>
        <p:grpSpPr bwMode="auto">
          <a:xfrm>
            <a:off x="1096167" y="1420392"/>
            <a:ext cx="6564311" cy="3770689"/>
            <a:chOff x="2426039" y="917944"/>
            <a:chExt cx="4952955" cy="3047999"/>
          </a:xfrm>
        </p:grpSpPr>
        <p:pic>
          <p:nvPicPr>
            <p:cNvPr id="9" name="Picture 3" descr="valves">
              <a:extLst>
                <a:ext uri="{FF2B5EF4-FFF2-40B4-BE49-F238E27FC236}">
                  <a16:creationId xmlns:a16="http://schemas.microsoft.com/office/drawing/2014/main" id="{AB077F1A-2DE7-44A5-BEE9-F76FE5CF4C0D}"/>
                </a:ext>
              </a:extLst>
            </p:cNvPr>
            <p:cNvPicPr>
              <a:picLocks noChangeAspect="1" noChangeArrowheads="1"/>
            </p:cNvPicPr>
            <p:nvPr/>
          </p:nvPicPr>
          <p:blipFill rotWithShape="1">
            <a:blip r:embed="rId4" cstate="print"/>
            <a:srcRect t="37742"/>
            <a:stretch/>
          </p:blipFill>
          <p:spPr bwMode="auto">
            <a:xfrm>
              <a:off x="2426039" y="1236314"/>
              <a:ext cx="2972864" cy="2707532"/>
            </a:xfrm>
            <a:prstGeom prst="rect">
              <a:avLst/>
            </a:prstGeom>
            <a:noFill/>
            <a:ln w="9525">
              <a:noFill/>
              <a:miter lim="800000"/>
              <a:headEnd/>
              <a:tailEnd/>
            </a:ln>
          </p:spPr>
        </p:pic>
        <p:pic>
          <p:nvPicPr>
            <p:cNvPr id="10" name="Picture 2" descr="Fluegelklappe">
              <a:extLst>
                <a:ext uri="{FF2B5EF4-FFF2-40B4-BE49-F238E27FC236}">
                  <a16:creationId xmlns:a16="http://schemas.microsoft.com/office/drawing/2014/main" id="{69E0AFC1-D55F-4F68-B518-85929D788BA0}"/>
                </a:ext>
              </a:extLst>
            </p:cNvPr>
            <p:cNvPicPr>
              <a:picLocks noChangeAspect="1" noChangeArrowheads="1"/>
            </p:cNvPicPr>
            <p:nvPr/>
          </p:nvPicPr>
          <p:blipFill>
            <a:blip r:embed="rId5" cstate="print"/>
            <a:srcRect l="6140" r="2884"/>
            <a:stretch>
              <a:fillRect/>
            </a:stretch>
          </p:blipFill>
          <p:spPr bwMode="auto">
            <a:xfrm>
              <a:off x="5624623" y="917944"/>
              <a:ext cx="1733107" cy="1447800"/>
            </a:xfrm>
            <a:prstGeom prst="rect">
              <a:avLst/>
            </a:prstGeom>
            <a:noFill/>
            <a:ln w="9525">
              <a:noFill/>
              <a:miter lim="800000"/>
              <a:headEnd/>
              <a:tailEnd/>
            </a:ln>
          </p:spPr>
        </p:pic>
        <p:pic>
          <p:nvPicPr>
            <p:cNvPr id="11" name="Picture 1" descr="bsccur">
              <a:extLst>
                <a:ext uri="{FF2B5EF4-FFF2-40B4-BE49-F238E27FC236}">
                  <a16:creationId xmlns:a16="http://schemas.microsoft.com/office/drawing/2014/main" id="{0A7BB42B-E803-44D6-8FED-F8E99502E496}"/>
                </a:ext>
              </a:extLst>
            </p:cNvPr>
            <p:cNvPicPr>
              <a:picLocks noChangeAspect="1" noChangeArrowheads="1"/>
            </p:cNvPicPr>
            <p:nvPr/>
          </p:nvPicPr>
          <p:blipFill>
            <a:blip r:embed="rId6" cstate="print"/>
            <a:srcRect/>
            <a:stretch>
              <a:fillRect/>
            </a:stretch>
          </p:blipFill>
          <p:spPr bwMode="auto">
            <a:xfrm>
              <a:off x="5624622" y="2387008"/>
              <a:ext cx="1754372" cy="1578935"/>
            </a:xfrm>
            <a:prstGeom prst="rect">
              <a:avLst/>
            </a:prstGeom>
            <a:noFill/>
            <a:ln w="9525">
              <a:noFill/>
              <a:miter lim="800000"/>
              <a:headEnd/>
              <a:tailEnd/>
            </a:ln>
          </p:spPr>
        </p:pic>
      </p:grpSp>
      <p:pic>
        <p:nvPicPr>
          <p:cNvPr id="1026" name="Picture 2" descr="Mechanical Heart Valves - Types">
            <a:extLst>
              <a:ext uri="{FF2B5EF4-FFF2-40B4-BE49-F238E27FC236}">
                <a16:creationId xmlns:a16="http://schemas.microsoft.com/office/drawing/2014/main" id="{5DB5C447-57F8-4089-909B-2A196163A8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8923" y="2232677"/>
            <a:ext cx="2701898" cy="2392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334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7</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1" y="1756221"/>
            <a:ext cx="3343218" cy="357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1665102" y="5576103"/>
            <a:ext cx="4251960" cy="523220"/>
          </a:xfrm>
          <a:prstGeom prst="rect">
            <a:avLst/>
          </a:prstGeom>
          <a:noFill/>
        </p:spPr>
        <p:txBody>
          <a:bodyPr wrap="square" rtlCol="0">
            <a:spAutoFit/>
          </a:bodyPr>
          <a:lstStyle/>
          <a:p>
            <a:r>
              <a:rPr lang="de-DE" sz="1400" dirty="0"/>
              <a:t>Starr-Edwards Klappe mit einem offenen Käfig; </a:t>
            </a:r>
            <a:br>
              <a:rPr lang="de-DE" sz="1400" dirty="0"/>
            </a:br>
            <a:r>
              <a:rPr lang="de-DE" sz="1400" dirty="0"/>
              <a:t>Pfeil zeigt einen Thrombus</a:t>
            </a:r>
          </a:p>
        </p:txBody>
      </p:sp>
      <p:sp>
        <p:nvSpPr>
          <p:cNvPr id="8" name="Textfeld 7"/>
          <p:cNvSpPr txBox="1"/>
          <p:nvPr/>
        </p:nvSpPr>
        <p:spPr>
          <a:xfrm>
            <a:off x="5935752" y="1756221"/>
            <a:ext cx="4724557" cy="3970318"/>
          </a:xfrm>
          <a:prstGeom prst="rect">
            <a:avLst/>
          </a:prstGeom>
          <a:noFill/>
        </p:spPr>
        <p:txBody>
          <a:bodyPr wrap="square" rtlCol="0">
            <a:spAutoFit/>
          </a:bodyPr>
          <a:lstStyle/>
          <a:p>
            <a:pPr marL="285750" indent="-285750">
              <a:buFont typeface="Arial" panose="020B0604020202020204" pitchFamily="34" charset="0"/>
              <a:buChar char="•"/>
            </a:pPr>
            <a:endParaRPr lang="de-DE" dirty="0"/>
          </a:p>
          <a:p>
            <a:pPr marL="285750" indent="-285750">
              <a:buFont typeface="Arial" panose="020B0604020202020204" pitchFamily="34" charset="0"/>
              <a:buChar char="•"/>
            </a:pPr>
            <a:r>
              <a:rPr lang="de-DE" dirty="0"/>
              <a:t>laut </a:t>
            </a:r>
          </a:p>
          <a:p>
            <a:pPr marL="285750" indent="-285750">
              <a:buFont typeface="Arial" panose="020B0604020202020204" pitchFamily="34" charset="0"/>
              <a:buChar char="•"/>
            </a:pPr>
            <a:r>
              <a:rPr lang="de-DE" dirty="0"/>
              <a:t>hohe Hämolyse beim Auftreffen der Kugel </a:t>
            </a:r>
          </a:p>
          <a:p>
            <a:pPr marL="285750" indent="-285750">
              <a:buFont typeface="Arial" panose="020B0604020202020204" pitchFamily="34" charset="0"/>
              <a:buChar char="•"/>
            </a:pPr>
            <a:r>
              <a:rPr lang="de-DE" dirty="0"/>
              <a:t>lang (ragt weit in die Aorta)</a:t>
            </a:r>
          </a:p>
          <a:p>
            <a:pPr marL="285750" indent="-285750">
              <a:buFont typeface="Arial" panose="020B0604020202020204" pitchFamily="34" charset="0"/>
              <a:buChar char="•"/>
            </a:pPr>
            <a:r>
              <a:rPr lang="de-DE" dirty="0"/>
              <a:t>hoher Druckverlust</a:t>
            </a:r>
          </a:p>
          <a:p>
            <a:endParaRPr lang="de-DE" dirty="0"/>
          </a:p>
          <a:p>
            <a:endParaRPr lang="de-DE" dirty="0"/>
          </a:p>
          <a:p>
            <a:pPr marL="285750" indent="-285750">
              <a:buFont typeface="Arial" panose="020B0604020202020204" pitchFamily="34" charset="0"/>
              <a:buChar char="•"/>
            </a:pPr>
            <a:r>
              <a:rPr lang="de-DE" dirty="0"/>
              <a:t>geringe </a:t>
            </a:r>
            <a:r>
              <a:rPr lang="de-DE" dirty="0" err="1"/>
              <a:t>Thrombogenität</a:t>
            </a:r>
            <a:r>
              <a:rPr lang="de-DE" dirty="0"/>
              <a:t> </a:t>
            </a:r>
            <a:br>
              <a:rPr lang="de-DE" dirty="0"/>
            </a:br>
            <a:r>
              <a:rPr lang="de-DE" dirty="0"/>
              <a:t>(zwar Ablösung im Kugelnachlauf, aber Kugel dreht sich. Außerdem wird am Klappenring, wo häufig Thromben entstehen, die Strömung nach außen gedrängt, d. h. ganz gute Ausspülung)</a:t>
            </a:r>
          </a:p>
          <a:p>
            <a:endParaRPr lang="de-DE" dirty="0"/>
          </a:p>
        </p:txBody>
      </p:sp>
      <p:sp>
        <p:nvSpPr>
          <p:cNvPr id="5" name="Textfeld 4">
            <a:extLst>
              <a:ext uri="{FF2B5EF4-FFF2-40B4-BE49-F238E27FC236}">
                <a16:creationId xmlns:a16="http://schemas.microsoft.com/office/drawing/2014/main" id="{543A07EE-3A1B-452A-B087-0D4C8B5E6760}"/>
              </a:ext>
            </a:extLst>
          </p:cNvPr>
          <p:cNvSpPr txBox="1"/>
          <p:nvPr/>
        </p:nvSpPr>
        <p:spPr>
          <a:xfrm>
            <a:off x="478221" y="1140897"/>
            <a:ext cx="2070538" cy="369332"/>
          </a:xfrm>
          <a:prstGeom prst="rect">
            <a:avLst/>
          </a:prstGeom>
          <a:noFill/>
        </p:spPr>
        <p:txBody>
          <a:bodyPr wrap="square" rtlCol="0">
            <a:spAutoFit/>
          </a:bodyPr>
          <a:lstStyle/>
          <a:p>
            <a:r>
              <a:rPr lang="de-DE" dirty="0"/>
              <a:t>Kugelklappe</a:t>
            </a:r>
          </a:p>
        </p:txBody>
      </p:sp>
      <p:sp>
        <p:nvSpPr>
          <p:cNvPr id="7" name="Textfeld 6">
            <a:extLst>
              <a:ext uri="{FF2B5EF4-FFF2-40B4-BE49-F238E27FC236}">
                <a16:creationId xmlns:a16="http://schemas.microsoft.com/office/drawing/2014/main" id="{0D73CBEA-4070-4B8C-81A6-09C805BD547A}"/>
              </a:ext>
            </a:extLst>
          </p:cNvPr>
          <p:cNvSpPr txBox="1"/>
          <p:nvPr/>
        </p:nvSpPr>
        <p:spPr>
          <a:xfrm>
            <a:off x="5935752" y="1746704"/>
            <a:ext cx="2564524" cy="369332"/>
          </a:xfrm>
          <a:prstGeom prst="rect">
            <a:avLst/>
          </a:prstGeom>
          <a:noFill/>
        </p:spPr>
        <p:txBody>
          <a:bodyPr wrap="square" rtlCol="0">
            <a:spAutoFit/>
          </a:bodyPr>
          <a:lstStyle/>
          <a:p>
            <a:r>
              <a:rPr lang="de-DE" b="1" dirty="0"/>
              <a:t>Nachteile:</a:t>
            </a:r>
          </a:p>
        </p:txBody>
      </p:sp>
      <p:sp>
        <p:nvSpPr>
          <p:cNvPr id="10" name="Textfeld 9">
            <a:extLst>
              <a:ext uri="{FF2B5EF4-FFF2-40B4-BE49-F238E27FC236}">
                <a16:creationId xmlns:a16="http://schemas.microsoft.com/office/drawing/2014/main" id="{B00AA090-25A1-4E3F-9D62-82A5B0399E2E}"/>
              </a:ext>
            </a:extLst>
          </p:cNvPr>
          <p:cNvSpPr txBox="1"/>
          <p:nvPr/>
        </p:nvSpPr>
        <p:spPr>
          <a:xfrm>
            <a:off x="5935752" y="3407980"/>
            <a:ext cx="2564524" cy="369332"/>
          </a:xfrm>
          <a:prstGeom prst="rect">
            <a:avLst/>
          </a:prstGeom>
          <a:noFill/>
        </p:spPr>
        <p:txBody>
          <a:bodyPr wrap="square" rtlCol="0">
            <a:spAutoFit/>
          </a:bodyPr>
          <a:lstStyle/>
          <a:p>
            <a:r>
              <a:rPr lang="de-DE" b="1" dirty="0"/>
              <a:t>Vorteil:</a:t>
            </a:r>
          </a:p>
        </p:txBody>
      </p:sp>
    </p:spTree>
    <p:extLst>
      <p:ext uri="{BB962C8B-B14F-4D97-AF65-F5344CB8AC3E}">
        <p14:creationId xmlns:p14="http://schemas.microsoft.com/office/powerpoint/2010/main" val="42475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8</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3"/>
          <a:stretch>
            <a:fillRect/>
          </a:stretch>
        </p:blipFill>
        <p:spPr>
          <a:xfrm>
            <a:off x="11146971" y="77409"/>
            <a:ext cx="962613" cy="1172161"/>
          </a:xfrm>
          <a:prstGeom prst="rect">
            <a:avLst/>
          </a:prstGeom>
        </p:spPr>
      </p:pic>
      <p:sp>
        <p:nvSpPr>
          <p:cNvPr id="8" name="Textfeld 7"/>
          <p:cNvSpPr txBox="1"/>
          <p:nvPr/>
        </p:nvSpPr>
        <p:spPr>
          <a:xfrm>
            <a:off x="6248321" y="1802875"/>
            <a:ext cx="4724557" cy="2862322"/>
          </a:xfrm>
          <a:prstGeom prst="rect">
            <a:avLst/>
          </a:prstGeom>
          <a:noFill/>
        </p:spPr>
        <p:txBody>
          <a:bodyPr wrap="square" rtlCol="0">
            <a:spAutoFit/>
          </a:bodyPr>
          <a:lstStyle/>
          <a:p>
            <a:endParaRPr lang="de-DE" b="1" dirty="0"/>
          </a:p>
          <a:p>
            <a:pPr marL="285750" indent="-285750">
              <a:buFont typeface="Arial" panose="020B0604020202020204" pitchFamily="34" charset="0"/>
              <a:buChar char="•"/>
            </a:pPr>
            <a:r>
              <a:rPr lang="de-DE" dirty="0"/>
              <a:t>Laut</a:t>
            </a:r>
          </a:p>
          <a:p>
            <a:pPr marL="285750" indent="-285750">
              <a:buFont typeface="Arial" panose="020B0604020202020204" pitchFamily="34" charset="0"/>
              <a:buChar char="•"/>
            </a:pPr>
            <a:r>
              <a:rPr lang="de-DE" dirty="0"/>
              <a:t>ungünstiges Strömungsverhalten (Ablösungen, Hämolyse)</a:t>
            </a:r>
          </a:p>
          <a:p>
            <a:pPr marL="285750" indent="-285750">
              <a:buFont typeface="Arial" panose="020B0604020202020204" pitchFamily="34" charset="0"/>
              <a:buChar char="•"/>
            </a:pPr>
            <a:r>
              <a:rPr lang="de-DE" dirty="0"/>
              <a:t>Druckverlust</a:t>
            </a:r>
          </a:p>
          <a:p>
            <a:pPr marL="285750" indent="-285750">
              <a:buFontTx/>
              <a:buChar char="-"/>
            </a:pPr>
            <a:endParaRPr lang="de-DE" dirty="0"/>
          </a:p>
          <a:p>
            <a:endParaRPr lang="de-DE" b="1" dirty="0"/>
          </a:p>
          <a:p>
            <a:pPr marL="285750" indent="-285750">
              <a:buFont typeface="Arial" panose="020B0604020202020204" pitchFamily="34" charset="0"/>
              <a:buChar char="•"/>
            </a:pPr>
            <a:r>
              <a:rPr lang="de-DE" dirty="0"/>
              <a:t>deutlich kürzer als Starr-Edwards-Klappe (Vorteile bei Operation)</a:t>
            </a:r>
          </a:p>
          <a:p>
            <a:endParaRPr lang="de-DE"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793" y="1802875"/>
            <a:ext cx="3777118" cy="3326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1920240" y="5298583"/>
            <a:ext cx="3337560" cy="307777"/>
          </a:xfrm>
          <a:prstGeom prst="rect">
            <a:avLst/>
          </a:prstGeom>
          <a:noFill/>
        </p:spPr>
        <p:txBody>
          <a:bodyPr wrap="square" rtlCol="0">
            <a:spAutoFit/>
          </a:bodyPr>
          <a:lstStyle/>
          <a:p>
            <a:r>
              <a:rPr lang="de-DE" sz="1400" dirty="0"/>
              <a:t>Kippscheibenklappe(„Björk-</a:t>
            </a:r>
            <a:r>
              <a:rPr lang="de-DE" sz="1400" dirty="0" err="1"/>
              <a:t>Shiley</a:t>
            </a:r>
            <a:r>
              <a:rPr lang="de-DE" sz="1400" dirty="0"/>
              <a:t>“, „Sorin“) </a:t>
            </a:r>
          </a:p>
        </p:txBody>
      </p:sp>
      <p:sp>
        <p:nvSpPr>
          <p:cNvPr id="9" name="Textfeld 8">
            <a:extLst>
              <a:ext uri="{FF2B5EF4-FFF2-40B4-BE49-F238E27FC236}">
                <a16:creationId xmlns:a16="http://schemas.microsoft.com/office/drawing/2014/main" id="{6267F62A-D7C8-4074-B369-0C872A0BF891}"/>
              </a:ext>
            </a:extLst>
          </p:cNvPr>
          <p:cNvSpPr txBox="1"/>
          <p:nvPr/>
        </p:nvSpPr>
        <p:spPr>
          <a:xfrm>
            <a:off x="478221" y="1140897"/>
            <a:ext cx="2070538" cy="369332"/>
          </a:xfrm>
          <a:prstGeom prst="rect">
            <a:avLst/>
          </a:prstGeom>
          <a:noFill/>
        </p:spPr>
        <p:txBody>
          <a:bodyPr wrap="square" rtlCol="0">
            <a:spAutoFit/>
          </a:bodyPr>
          <a:lstStyle/>
          <a:p>
            <a:r>
              <a:rPr lang="de-DE" dirty="0"/>
              <a:t>Kippscheibe</a:t>
            </a:r>
          </a:p>
        </p:txBody>
      </p:sp>
      <p:sp>
        <p:nvSpPr>
          <p:cNvPr id="10" name="Textfeld 9">
            <a:extLst>
              <a:ext uri="{FF2B5EF4-FFF2-40B4-BE49-F238E27FC236}">
                <a16:creationId xmlns:a16="http://schemas.microsoft.com/office/drawing/2014/main" id="{ABCFC75A-9B20-40D4-8059-316B8BC2580C}"/>
              </a:ext>
            </a:extLst>
          </p:cNvPr>
          <p:cNvSpPr txBox="1"/>
          <p:nvPr/>
        </p:nvSpPr>
        <p:spPr>
          <a:xfrm>
            <a:off x="6248321" y="1801807"/>
            <a:ext cx="2564524" cy="369332"/>
          </a:xfrm>
          <a:prstGeom prst="rect">
            <a:avLst/>
          </a:prstGeom>
          <a:noFill/>
        </p:spPr>
        <p:txBody>
          <a:bodyPr wrap="square" rtlCol="0">
            <a:spAutoFit/>
          </a:bodyPr>
          <a:lstStyle/>
          <a:p>
            <a:r>
              <a:rPr lang="de-DE" b="1" dirty="0"/>
              <a:t>Nachteile:</a:t>
            </a:r>
          </a:p>
        </p:txBody>
      </p:sp>
      <p:sp>
        <p:nvSpPr>
          <p:cNvPr id="11" name="Textfeld 10">
            <a:extLst>
              <a:ext uri="{FF2B5EF4-FFF2-40B4-BE49-F238E27FC236}">
                <a16:creationId xmlns:a16="http://schemas.microsoft.com/office/drawing/2014/main" id="{B2AC8947-6819-40CF-A3D3-24836CEB9B73}"/>
              </a:ext>
            </a:extLst>
          </p:cNvPr>
          <p:cNvSpPr txBox="1"/>
          <p:nvPr/>
        </p:nvSpPr>
        <p:spPr>
          <a:xfrm>
            <a:off x="6248321" y="3429000"/>
            <a:ext cx="2564524" cy="369332"/>
          </a:xfrm>
          <a:prstGeom prst="rect">
            <a:avLst/>
          </a:prstGeom>
          <a:noFill/>
        </p:spPr>
        <p:txBody>
          <a:bodyPr wrap="square" rtlCol="0">
            <a:spAutoFit/>
          </a:bodyPr>
          <a:lstStyle/>
          <a:p>
            <a:r>
              <a:rPr lang="de-DE" b="1" dirty="0"/>
              <a:t>Vorteil:</a:t>
            </a:r>
          </a:p>
        </p:txBody>
      </p:sp>
    </p:spTree>
    <p:extLst>
      <p:ext uri="{BB962C8B-B14F-4D97-AF65-F5344CB8AC3E}">
        <p14:creationId xmlns:p14="http://schemas.microsoft.com/office/powerpoint/2010/main" val="325479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FD3671-9524-45BE-A18B-51004AB0FDA7}"/>
              </a:ext>
            </a:extLst>
          </p:cNvPr>
          <p:cNvSpPr>
            <a:spLocks noGrp="1"/>
          </p:cNvSpPr>
          <p:nvPr>
            <p:ph type="title"/>
          </p:nvPr>
        </p:nvSpPr>
        <p:spPr>
          <a:xfrm>
            <a:off x="0" y="0"/>
            <a:ext cx="10515600" cy="1325563"/>
          </a:xfrm>
        </p:spPr>
        <p:txBody>
          <a:bodyPr>
            <a:normAutofit/>
          </a:bodyPr>
          <a:lstStyle/>
          <a:p>
            <a:r>
              <a:rPr lang="de-DE" sz="3600" b="1" dirty="0">
                <a:solidFill>
                  <a:schemeClr val="tx1">
                    <a:lumMod val="75000"/>
                    <a:lumOff val="25000"/>
                  </a:schemeClr>
                </a:solidFill>
              </a:rPr>
              <a:t>Künstliche Herzklappen</a:t>
            </a:r>
            <a:endParaRPr lang="en-GB" sz="3600" b="1" dirty="0">
              <a:solidFill>
                <a:schemeClr val="tx1">
                  <a:lumMod val="75000"/>
                  <a:lumOff val="25000"/>
                </a:schemeClr>
              </a:solidFill>
            </a:endParaRPr>
          </a:p>
        </p:txBody>
      </p:sp>
      <p:sp>
        <p:nvSpPr>
          <p:cNvPr id="3" name="Foliennummernplatzhalter 2">
            <a:extLst>
              <a:ext uri="{FF2B5EF4-FFF2-40B4-BE49-F238E27FC236}">
                <a16:creationId xmlns:a16="http://schemas.microsoft.com/office/drawing/2014/main" id="{A9BE19C1-3DBE-4020-928C-F7BE491CBBF3}"/>
              </a:ext>
            </a:extLst>
          </p:cNvPr>
          <p:cNvSpPr>
            <a:spLocks noGrp="1"/>
          </p:cNvSpPr>
          <p:nvPr>
            <p:ph type="sldNum" sz="quarter" idx="12"/>
          </p:nvPr>
        </p:nvSpPr>
        <p:spPr/>
        <p:txBody>
          <a:bodyPr/>
          <a:lstStyle/>
          <a:p>
            <a:fld id="{C6E05448-C963-4910-96F2-13A1B15C893E}" type="slidenum">
              <a:rPr lang="en-GB" smtClean="0"/>
              <a:t>9</a:t>
            </a:fld>
            <a:endParaRPr lang="en-GB"/>
          </a:p>
        </p:txBody>
      </p:sp>
      <p:pic>
        <p:nvPicPr>
          <p:cNvPr id="4" name="Grafik 3">
            <a:extLst>
              <a:ext uri="{FF2B5EF4-FFF2-40B4-BE49-F238E27FC236}">
                <a16:creationId xmlns:a16="http://schemas.microsoft.com/office/drawing/2014/main" id="{CB426DF1-2C5C-4BED-B1D6-F98ED0CCC5CE}"/>
              </a:ext>
            </a:extLst>
          </p:cNvPr>
          <p:cNvPicPr>
            <a:picLocks noChangeAspect="1"/>
          </p:cNvPicPr>
          <p:nvPr/>
        </p:nvPicPr>
        <p:blipFill>
          <a:blip r:embed="rId5"/>
          <a:stretch>
            <a:fillRect/>
          </a:stretch>
        </p:blipFill>
        <p:spPr>
          <a:xfrm>
            <a:off x="11146971" y="77409"/>
            <a:ext cx="962613" cy="1172161"/>
          </a:xfrm>
          <a:prstGeom prst="rect">
            <a:avLst/>
          </a:prstGeom>
        </p:spPr>
      </p:pic>
      <p:sp>
        <p:nvSpPr>
          <p:cNvPr id="8" name="Textfeld 7"/>
          <p:cNvSpPr txBox="1"/>
          <p:nvPr/>
        </p:nvSpPr>
        <p:spPr>
          <a:xfrm>
            <a:off x="5746186" y="2229804"/>
            <a:ext cx="4724557" cy="3139321"/>
          </a:xfrm>
          <a:prstGeom prst="rect">
            <a:avLst/>
          </a:prstGeom>
          <a:noFill/>
        </p:spPr>
        <p:txBody>
          <a:bodyPr wrap="square" rtlCol="0">
            <a:spAutoFit/>
          </a:bodyPr>
          <a:lstStyle/>
          <a:p>
            <a:endParaRPr lang="de-DE" dirty="0"/>
          </a:p>
          <a:p>
            <a:pPr marL="285750" indent="-285750">
              <a:buFont typeface="Arial" panose="020B0604020202020204" pitchFamily="34" charset="0"/>
              <a:buChar char="•"/>
            </a:pPr>
            <a:r>
              <a:rPr lang="de-DE" dirty="0"/>
              <a:t>sensibel auf Störungen (z. B. Thrombus am Gelenk führt zur Fehlfunktion)</a:t>
            </a:r>
          </a:p>
          <a:p>
            <a:pPr marL="285750" indent="-285750">
              <a:buFont typeface="Arial" panose="020B0604020202020204" pitchFamily="34" charset="0"/>
              <a:buChar char="•"/>
            </a:pPr>
            <a:r>
              <a:rPr lang="de-DE" dirty="0"/>
              <a:t>vorhandenes </a:t>
            </a:r>
            <a:r>
              <a:rPr lang="de-DE" dirty="0" err="1"/>
              <a:t>Thrombenrisiko</a:t>
            </a:r>
            <a:endParaRPr lang="de-DE" dirty="0"/>
          </a:p>
          <a:p>
            <a:endParaRPr lang="de-DE" dirty="0"/>
          </a:p>
          <a:p>
            <a:endParaRPr lang="de-DE" dirty="0"/>
          </a:p>
          <a:p>
            <a:pPr marL="285750" indent="-285750">
              <a:buFont typeface="Arial" panose="020B0604020202020204" pitchFamily="34" charset="0"/>
              <a:buChar char="•"/>
            </a:pPr>
            <a:r>
              <a:rPr lang="de-DE" dirty="0"/>
              <a:t>bessere Strömungsdynamik als Single-Kippscheibe (kaum Ablösungen, kürzerer Öffnungs- und Schließvorgang)</a:t>
            </a:r>
          </a:p>
          <a:p>
            <a:pPr marL="285750" indent="-285750">
              <a:buFont typeface="Arial" panose="020B0604020202020204" pitchFamily="34" charset="0"/>
              <a:buChar char="•"/>
            </a:pPr>
            <a:r>
              <a:rPr lang="de-DE" dirty="0"/>
              <a:t>sehr kurzes Modell, ragt nicht in den Ventrikel und in die Aorta</a:t>
            </a:r>
          </a:p>
        </p:txBody>
      </p:sp>
      <p:sp>
        <p:nvSpPr>
          <p:cNvPr id="5" name="Textfeld 4"/>
          <p:cNvSpPr txBox="1"/>
          <p:nvPr/>
        </p:nvSpPr>
        <p:spPr>
          <a:xfrm>
            <a:off x="1721257" y="3441305"/>
            <a:ext cx="3337560" cy="307777"/>
          </a:xfrm>
          <a:prstGeom prst="rect">
            <a:avLst/>
          </a:prstGeom>
          <a:noFill/>
        </p:spPr>
        <p:txBody>
          <a:bodyPr wrap="square" rtlCol="0">
            <a:spAutoFit/>
          </a:bodyPr>
          <a:lstStyle/>
          <a:p>
            <a:r>
              <a:rPr lang="de-DE" sz="1400" dirty="0"/>
              <a:t>mechanischen Herzklappen Medtronic</a:t>
            </a:r>
          </a:p>
        </p:txBody>
      </p:sp>
      <p:sp>
        <p:nvSpPr>
          <p:cNvPr id="9" name="Textfeld 8">
            <a:extLst>
              <a:ext uri="{FF2B5EF4-FFF2-40B4-BE49-F238E27FC236}">
                <a16:creationId xmlns:a16="http://schemas.microsoft.com/office/drawing/2014/main" id="{9D43C715-8C5D-4257-B3C9-42D4666BC389}"/>
              </a:ext>
            </a:extLst>
          </p:cNvPr>
          <p:cNvSpPr txBox="1"/>
          <p:nvPr/>
        </p:nvSpPr>
        <p:spPr>
          <a:xfrm>
            <a:off x="478221" y="1140897"/>
            <a:ext cx="2070538" cy="369332"/>
          </a:xfrm>
          <a:prstGeom prst="rect">
            <a:avLst/>
          </a:prstGeom>
          <a:noFill/>
        </p:spPr>
        <p:txBody>
          <a:bodyPr wrap="square" rtlCol="0">
            <a:spAutoFit/>
          </a:bodyPr>
          <a:lstStyle/>
          <a:p>
            <a:r>
              <a:rPr lang="de-DE" dirty="0"/>
              <a:t>Doppelkippscheibe</a:t>
            </a:r>
          </a:p>
        </p:txBody>
      </p:sp>
      <p:sp>
        <p:nvSpPr>
          <p:cNvPr id="10" name="Textfeld 9">
            <a:extLst>
              <a:ext uri="{FF2B5EF4-FFF2-40B4-BE49-F238E27FC236}">
                <a16:creationId xmlns:a16="http://schemas.microsoft.com/office/drawing/2014/main" id="{244E3597-78E4-48B7-9851-F80EE277AE71}"/>
              </a:ext>
            </a:extLst>
          </p:cNvPr>
          <p:cNvSpPr txBox="1"/>
          <p:nvPr/>
        </p:nvSpPr>
        <p:spPr>
          <a:xfrm>
            <a:off x="5746186" y="2222813"/>
            <a:ext cx="2564524" cy="369332"/>
          </a:xfrm>
          <a:prstGeom prst="rect">
            <a:avLst/>
          </a:prstGeom>
          <a:noFill/>
        </p:spPr>
        <p:txBody>
          <a:bodyPr wrap="square" rtlCol="0">
            <a:spAutoFit/>
          </a:bodyPr>
          <a:lstStyle/>
          <a:p>
            <a:r>
              <a:rPr lang="de-DE" b="1" dirty="0"/>
              <a:t>Nachteile:</a:t>
            </a:r>
          </a:p>
        </p:txBody>
      </p:sp>
      <p:sp>
        <p:nvSpPr>
          <p:cNvPr id="11" name="Textfeld 10">
            <a:extLst>
              <a:ext uri="{FF2B5EF4-FFF2-40B4-BE49-F238E27FC236}">
                <a16:creationId xmlns:a16="http://schemas.microsoft.com/office/drawing/2014/main" id="{58F37FD9-349F-4688-ABFB-6179F00EBC7A}"/>
              </a:ext>
            </a:extLst>
          </p:cNvPr>
          <p:cNvSpPr txBox="1"/>
          <p:nvPr/>
        </p:nvSpPr>
        <p:spPr>
          <a:xfrm>
            <a:off x="5746186" y="3611303"/>
            <a:ext cx="2564524" cy="369332"/>
          </a:xfrm>
          <a:prstGeom prst="rect">
            <a:avLst/>
          </a:prstGeom>
          <a:noFill/>
        </p:spPr>
        <p:txBody>
          <a:bodyPr wrap="square" rtlCol="0">
            <a:spAutoFit/>
          </a:bodyPr>
          <a:lstStyle/>
          <a:p>
            <a:r>
              <a:rPr lang="de-DE" b="1" dirty="0"/>
              <a:t>Vorteile:</a:t>
            </a:r>
          </a:p>
        </p:txBody>
      </p:sp>
      <p:pic>
        <p:nvPicPr>
          <p:cNvPr id="6" name="doppelflügelprothese herzklappe">
            <a:hlinkClick r:id="" action="ppaction://media"/>
            <a:extLst>
              <a:ext uri="{FF2B5EF4-FFF2-40B4-BE49-F238E27FC236}">
                <a16:creationId xmlns:a16="http://schemas.microsoft.com/office/drawing/2014/main" id="{5F25E93F-DA58-4A8C-BC3F-B09F2B2B70B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4163"/>
          <a:stretch/>
        </p:blipFill>
        <p:spPr>
          <a:xfrm>
            <a:off x="1950754" y="3934741"/>
            <a:ext cx="2420470" cy="1586173"/>
          </a:xfrm>
          <a:prstGeom prst="rect">
            <a:avLst/>
          </a:prstGeom>
        </p:spPr>
      </p:pic>
      <p:pic>
        <p:nvPicPr>
          <p:cNvPr id="17" name="Grafik 16">
            <a:extLst>
              <a:ext uri="{FF2B5EF4-FFF2-40B4-BE49-F238E27FC236}">
                <a16:creationId xmlns:a16="http://schemas.microsoft.com/office/drawing/2014/main" id="{0031D145-B31F-4275-BF75-1832CA97920A}"/>
              </a:ext>
            </a:extLst>
          </p:cNvPr>
          <p:cNvPicPr>
            <a:picLocks noChangeAspect="1"/>
          </p:cNvPicPr>
          <p:nvPr/>
        </p:nvPicPr>
        <p:blipFill>
          <a:blip r:embed="rId7"/>
          <a:stretch>
            <a:fillRect/>
          </a:stretch>
        </p:blipFill>
        <p:spPr>
          <a:xfrm>
            <a:off x="1887777" y="1452547"/>
            <a:ext cx="2343150" cy="1952625"/>
          </a:xfrm>
          <a:prstGeom prst="rect">
            <a:avLst/>
          </a:prstGeom>
        </p:spPr>
      </p:pic>
      <p:sp>
        <p:nvSpPr>
          <p:cNvPr id="18" name="Textfeld 17">
            <a:extLst>
              <a:ext uri="{FF2B5EF4-FFF2-40B4-BE49-F238E27FC236}">
                <a16:creationId xmlns:a16="http://schemas.microsoft.com/office/drawing/2014/main" id="{59E11FFC-0BC7-45A5-95C5-5CCED2500504}"/>
              </a:ext>
            </a:extLst>
          </p:cNvPr>
          <p:cNvSpPr txBox="1"/>
          <p:nvPr/>
        </p:nvSpPr>
        <p:spPr>
          <a:xfrm>
            <a:off x="1887777" y="5603214"/>
            <a:ext cx="3300248" cy="523220"/>
          </a:xfrm>
          <a:prstGeom prst="rect">
            <a:avLst/>
          </a:prstGeom>
          <a:noFill/>
        </p:spPr>
        <p:txBody>
          <a:bodyPr wrap="square" rtlCol="0">
            <a:spAutoFit/>
          </a:bodyPr>
          <a:lstStyle/>
          <a:p>
            <a:r>
              <a:rPr lang="de-DE" sz="1400" dirty="0"/>
              <a:t>künstliche Mitralklappe:</a:t>
            </a:r>
            <a:br>
              <a:rPr lang="de-DE" sz="1400" dirty="0"/>
            </a:br>
            <a:r>
              <a:rPr lang="de-DE" sz="1400" dirty="0"/>
              <a:t>Einsetzen und Funktion</a:t>
            </a:r>
          </a:p>
        </p:txBody>
      </p:sp>
    </p:spTree>
    <p:extLst>
      <p:ext uri="{BB962C8B-B14F-4D97-AF65-F5344CB8AC3E}">
        <p14:creationId xmlns:p14="http://schemas.microsoft.com/office/powerpoint/2010/main" val="190418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0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childTnLst>
        </p:cTn>
      </p:par>
    </p:tnLst>
    <p:bldLst>
      <p:bldP spid="8"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24b8441-fd93-4731-b8be-f2834e6d0b36">
      <Terms xmlns="http://schemas.microsoft.com/office/infopath/2007/PartnerControls"/>
    </lcf76f155ced4ddcb4097134ff3c332f>
    <TaxCatchAll xmlns="4164b0d5-3e8f-4a7a-a10c-b97e76358a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A2236B708DAC45408DAEF1C3C11D21C5" ma:contentTypeVersion="17" ma:contentTypeDescription="Ein neues Dokument erstellen." ma:contentTypeScope="" ma:versionID="a62d1d59dd7647fc0da53e93f4170014">
  <xsd:schema xmlns:xsd="http://www.w3.org/2001/XMLSchema" xmlns:xs="http://www.w3.org/2001/XMLSchema" xmlns:p="http://schemas.microsoft.com/office/2006/metadata/properties" xmlns:ns2="224b8441-fd93-4731-b8be-f2834e6d0b36" xmlns:ns3="4164b0d5-3e8f-4a7a-a10c-b97e76358a9c" targetNamespace="http://schemas.microsoft.com/office/2006/metadata/properties" ma:root="true" ma:fieldsID="11ba596cf3dae27d4b1df061bf27ff84" ns2:_="" ns3:_="">
    <xsd:import namespace="224b8441-fd93-4731-b8be-f2834e6d0b36"/>
    <xsd:import namespace="4164b0d5-3e8f-4a7a-a10c-b97e76358a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4b8441-fd93-4731-b8be-f2834e6d0b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2375ea7b-1eef-4e91-915e-32e4cb5a9c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164b0d5-3e8f-4a7a-a10c-b97e76358a9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9d5690c-baa8-46dd-9518-5d9a93966573}" ma:internalName="TaxCatchAll" ma:showField="CatchAllData" ma:web="4164b0d5-3e8f-4a7a-a10c-b97e76358a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9CAEE2-42C9-4F82-8D5A-F565A397451B}">
  <ds:schemaRefs>
    <ds:schemaRef ds:uri="http://schemas.microsoft.com/office/2006/documentManagement/types"/>
    <ds:schemaRef ds:uri="4164b0d5-3e8f-4a7a-a10c-b97e76358a9c"/>
    <ds:schemaRef ds:uri="http://purl.org/dc/elements/1.1/"/>
    <ds:schemaRef ds:uri="http://www.w3.org/XML/1998/namespace"/>
    <ds:schemaRef ds:uri="http://schemas.microsoft.com/office/2006/metadata/properties"/>
    <ds:schemaRef ds:uri="http://schemas.microsoft.com/office/infopath/2007/PartnerControls"/>
    <ds:schemaRef ds:uri="http://purl.org/dc/dcmitype/"/>
    <ds:schemaRef ds:uri="http://schemas.openxmlformats.org/package/2006/metadata/core-properties"/>
    <ds:schemaRef ds:uri="224b8441-fd93-4731-b8be-f2834e6d0b36"/>
    <ds:schemaRef ds:uri="http://purl.org/dc/terms/"/>
  </ds:schemaRefs>
</ds:datastoreItem>
</file>

<file path=customXml/itemProps2.xml><?xml version="1.0" encoding="utf-8"?>
<ds:datastoreItem xmlns:ds="http://schemas.openxmlformats.org/officeDocument/2006/customXml" ds:itemID="{85C92B98-9D0B-435E-B874-78E4D834FFE5}">
  <ds:schemaRefs>
    <ds:schemaRef ds:uri="http://schemas.microsoft.com/sharepoint/v3/contenttype/forms"/>
  </ds:schemaRefs>
</ds:datastoreItem>
</file>

<file path=customXml/itemProps3.xml><?xml version="1.0" encoding="utf-8"?>
<ds:datastoreItem xmlns:ds="http://schemas.openxmlformats.org/officeDocument/2006/customXml" ds:itemID="{4C0099EF-719A-4E0A-BBDA-916B6AD0D7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4b8441-fd93-4731-b8be-f2834e6d0b36"/>
    <ds:schemaRef ds:uri="4164b0d5-3e8f-4a7a-a10c-b97e76358a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1748</Words>
  <Application>Microsoft Office PowerPoint</Application>
  <PresentationFormat>Breitbild</PresentationFormat>
  <Paragraphs>403</Paragraphs>
  <Slides>47</Slides>
  <Notes>45</Notes>
  <HiddenSlides>0</HiddenSlides>
  <MMClips>2</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47</vt:i4>
      </vt:variant>
    </vt:vector>
  </HeadingPairs>
  <TitlesOfParts>
    <vt:vector size="54" baseType="lpstr">
      <vt:lpstr>Arial</vt:lpstr>
      <vt:lpstr>Calibri</vt:lpstr>
      <vt:lpstr>Calibri Light</vt:lpstr>
      <vt:lpstr>Symbol</vt:lpstr>
      <vt:lpstr>Times New Roman</vt:lpstr>
      <vt:lpstr>Office</vt:lpstr>
      <vt:lpstr>Equation.3</vt:lpstr>
      <vt:lpstr>Strömungsmechanik in der Medizin I/II</vt:lpstr>
      <vt:lpstr>Vorlesung 7</vt:lpstr>
      <vt:lpstr>Zusammenfassung VL 6 2. Teil</vt:lpstr>
      <vt:lpstr>Künstliche Herzklappen</vt:lpstr>
      <vt:lpstr>Künstliche Herzklappen</vt:lpstr>
      <vt:lpstr>PowerPoint-Präsentation</vt:lpstr>
      <vt:lpstr>Künstliche Herzklappen</vt:lpstr>
      <vt:lpstr>Künstliche Herzklappen</vt:lpstr>
      <vt:lpstr>Künstliche Herzklappen</vt:lpstr>
      <vt:lpstr>Künstliche Herzklappen</vt:lpstr>
      <vt:lpstr>Künstliche Herzklappen</vt:lpstr>
      <vt:lpstr>Künstliche Herzklappen</vt:lpstr>
      <vt:lpstr>PowerPoint-Präsentation</vt:lpstr>
      <vt:lpstr>Künstliche Herzklappen (Entwicklungen Labor für Biofluidmechanik)</vt:lpstr>
      <vt:lpstr>Künstliche Herzklappen (Entwicklungen Labor für Biofluidmechanik)</vt:lpstr>
      <vt:lpstr>Künstliche Herzklappen (Entwicklungen Labor für Biofluidmechanik)</vt:lpstr>
      <vt:lpstr>Zusammenfassung VL 7 1. Teil</vt:lpstr>
      <vt:lpstr>Vorlesung 07 2. Teil, Beginn des 2. Semesters</vt:lpstr>
      <vt:lpstr>Rückblick 1. Semester</vt:lpstr>
      <vt:lpstr>Rückblick 1. Semester</vt:lpstr>
      <vt:lpstr>Inhalt</vt:lpstr>
      <vt:lpstr>Inhalt</vt:lpstr>
      <vt:lpstr>Entdeckung des Blutkreislaufs, erste Ansätze</vt:lpstr>
      <vt:lpstr>Entdeckung des Blutkreislaufs, erste Ansätze</vt:lpstr>
      <vt:lpstr>Entdeckung des Blutkreislaufs, Theorie von Galen</vt:lpstr>
      <vt:lpstr>Entdeckung des Blutkreislaufs, Theorie von Galen</vt:lpstr>
      <vt:lpstr>Entdeckung des Blutkreislaufs, Theorie von Galen</vt:lpstr>
      <vt:lpstr>Entdeckung des Blutkreislaufs</vt:lpstr>
      <vt:lpstr>Entdeckung des Blutkreislaufs</vt:lpstr>
      <vt:lpstr>Exkurs zu Gesetzen des Druckes in Flüssigkeiten Pascal (1623-1662)</vt:lpstr>
      <vt:lpstr>Exkurs zu Gesetzen des Druckes in Flüssigkeiten Pascal (1623-1662)</vt:lpstr>
      <vt:lpstr>Exkurs zu Gesetzen des Druckes in Flüssigkeiten Pascal (1623-1662)</vt:lpstr>
      <vt:lpstr>Erste Messungen des Blutdruckes</vt:lpstr>
      <vt:lpstr>Erste Messungen des Blutdruckes</vt:lpstr>
      <vt:lpstr>Erste Messungen des Blutdruckes</vt:lpstr>
      <vt:lpstr>Dynamik des Blutdruckes</vt:lpstr>
      <vt:lpstr>Blutdruckmessung </vt:lpstr>
      <vt:lpstr>Blutdruckmessung </vt:lpstr>
      <vt:lpstr>Wiederholung Blutdruckverlauf</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Zusammenfassung VL 7 2. Teil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Strömungsmechanik in der Medizin I</dc:title>
  <dc:creator>Goubergrits, Leonid</dc:creator>
  <cp:lastModifiedBy>Leonid Goubergrits</cp:lastModifiedBy>
  <cp:revision>294</cp:revision>
  <dcterms:created xsi:type="dcterms:W3CDTF">2020-04-15T07:57:44Z</dcterms:created>
  <dcterms:modified xsi:type="dcterms:W3CDTF">2025-06-03T12:00:05Z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0x010100A2236B708DAC45408DAEF1C3C11D21C5</vt:lpwstr>
  </property>
</Properties>
</file>