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281" r:id="rId5"/>
    <p:sldId id="283" r:id="rId6"/>
    <p:sldId id="298" r:id="rId7"/>
    <p:sldId id="282" r:id="rId8"/>
    <p:sldId id="299" r:id="rId9"/>
    <p:sldId id="284" r:id="rId10"/>
    <p:sldId id="285" r:id="rId11"/>
    <p:sldId id="287" r:id="rId12"/>
    <p:sldId id="300" r:id="rId13"/>
    <p:sldId id="288" r:id="rId14"/>
    <p:sldId id="291" r:id="rId15"/>
    <p:sldId id="286" r:id="rId16"/>
    <p:sldId id="292" r:id="rId17"/>
    <p:sldId id="293" r:id="rId18"/>
    <p:sldId id="301" r:id="rId19"/>
    <p:sldId id="296" r:id="rId20"/>
    <p:sldId id="294" r:id="rId21"/>
    <p:sldId id="297" r:id="rId22"/>
    <p:sldId id="290" r:id="rId23"/>
    <p:sldId id="302" r:id="rId24"/>
    <p:sldId id="303" r:id="rId25"/>
    <p:sldId id="304" r:id="rId26"/>
    <p:sldId id="280" r:id="rId27"/>
    <p:sldId id="279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 err="1"/>
            <a:t>Entdeckung</a:t>
          </a:r>
          <a:r>
            <a:rPr lang="en-GB" dirty="0"/>
            <a:t> des </a:t>
          </a:r>
          <a:r>
            <a:rPr lang="en-GB" dirty="0" err="1"/>
            <a:t>Blutkreislaufs</a:t>
          </a:r>
          <a:endParaRPr lang="en-GB" dirty="0"/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/>
            <a:t>3 </a:t>
          </a:r>
          <a:r>
            <a:rPr lang="en-GB" dirty="0" err="1"/>
            <a:t>Gesetze</a:t>
          </a:r>
          <a:r>
            <a:rPr lang="en-GB" dirty="0"/>
            <a:t> des </a:t>
          </a:r>
          <a:r>
            <a:rPr lang="en-GB" dirty="0" err="1"/>
            <a:t>Druckes</a:t>
          </a:r>
          <a:r>
            <a:rPr lang="en-GB" dirty="0"/>
            <a:t> (Pascal, 17Jh.)</a:t>
          </a:r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Erste</a:t>
          </a:r>
          <a:r>
            <a:rPr lang="en-GB" dirty="0"/>
            <a:t> </a:t>
          </a:r>
          <a:r>
            <a:rPr lang="en-GB" dirty="0" err="1"/>
            <a:t>Blutdruckmessungen</a:t>
          </a:r>
          <a:r>
            <a:rPr lang="en-GB" dirty="0"/>
            <a:t> (Hale, 18 </a:t>
          </a:r>
          <a:r>
            <a:rPr lang="en-GB" dirty="0" err="1"/>
            <a:t>Jh</a:t>
          </a:r>
          <a:r>
            <a:rPr lang="en-GB" dirty="0"/>
            <a:t>.)</a:t>
          </a:r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36B29141-17E3-4AE7-AFA7-4F95CA735491}">
      <dgm:prSet phldrT="[Text]"/>
      <dgm:spPr/>
      <dgm:t>
        <a:bodyPr/>
        <a:lstStyle/>
        <a:p>
          <a:r>
            <a:rPr lang="en-GB" dirty="0" err="1"/>
            <a:t>Dynamik</a:t>
          </a:r>
          <a:r>
            <a:rPr lang="en-GB" dirty="0"/>
            <a:t> des </a:t>
          </a:r>
          <a:r>
            <a:rPr lang="en-GB" dirty="0" err="1"/>
            <a:t>Blutdruckes</a:t>
          </a:r>
          <a:endParaRPr lang="en-GB" dirty="0"/>
        </a:p>
      </dgm:t>
    </dgm:pt>
    <dgm:pt modelId="{6DAF7CBE-F368-4B24-9A03-2D5D1DEE112A}" type="parTrans" cxnId="{E7C4DB82-0D4A-4E36-9D1D-151D2FD45BA8}">
      <dgm:prSet/>
      <dgm:spPr/>
      <dgm:t>
        <a:bodyPr/>
        <a:lstStyle/>
        <a:p>
          <a:endParaRPr lang="en-GB"/>
        </a:p>
      </dgm:t>
    </dgm:pt>
    <dgm:pt modelId="{2C5C57A0-34E2-4B15-8C21-2D23FBC41511}" type="sibTrans" cxnId="{E7C4DB82-0D4A-4E36-9D1D-151D2FD45BA8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4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4"/>
      <dgm:spPr/>
    </dgm:pt>
    <dgm:pt modelId="{38644FCB-323F-4B18-8A27-6DC9D38F10A5}" type="pres">
      <dgm:prSet presAssocID="{34D9ED83-E1B7-4943-8589-13BAE761BD83}" presName="dstNode" presStyleLbl="node1" presStyleIdx="0" presStyleCnt="4"/>
      <dgm:spPr/>
    </dgm:pt>
    <dgm:pt modelId="{1B249531-A574-4E3F-AABB-0BC0D9AE5F77}" type="pres">
      <dgm:prSet presAssocID="{DD22FE04-8E29-42D2-A3CD-CDCA89EE9830}" presName="text_1" presStyleLbl="node1" presStyleIdx="0" presStyleCnt="4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4"/>
      <dgm:spPr/>
    </dgm:pt>
    <dgm:pt modelId="{1C541381-2ABF-4AB1-B3E5-34233C076C41}" type="pres">
      <dgm:prSet presAssocID="{C4BC03CB-39AA-4C6D-AA16-8C722D3B03B3}" presName="text_2" presStyleLbl="node1" presStyleIdx="1" presStyleCnt="4">
        <dgm:presLayoutVars>
          <dgm:bulletEnabled val="1"/>
        </dgm:presLayoutVars>
      </dgm:prSet>
      <dgm:spPr/>
    </dgm:pt>
    <dgm:pt modelId="{35AFA5E9-E88A-44D8-A827-BA3E33215CAF}" type="pres">
      <dgm:prSet presAssocID="{C4BC03CB-39AA-4C6D-AA16-8C722D3B03B3}" presName="accent_2" presStyleCnt="0"/>
      <dgm:spPr/>
    </dgm:pt>
    <dgm:pt modelId="{47E96C9C-654A-4D37-84F0-B4B9996A141B}" type="pres">
      <dgm:prSet presAssocID="{C4BC03CB-39AA-4C6D-AA16-8C722D3B03B3}" presName="accentRepeatNode" presStyleLbl="solidFgAcc1" presStyleIdx="1" presStyleCnt="4"/>
      <dgm:spPr/>
    </dgm:pt>
    <dgm:pt modelId="{70CEBDB0-6C2F-4F2F-BD90-E9E52D5B87C6}" type="pres">
      <dgm:prSet presAssocID="{20CE9004-0EA9-4F93-85F2-50145A94B6A4}" presName="text_3" presStyleLbl="node1" presStyleIdx="2" presStyleCnt="4">
        <dgm:presLayoutVars>
          <dgm:bulletEnabled val="1"/>
        </dgm:presLayoutVars>
      </dgm:prSet>
      <dgm:spPr/>
    </dgm:pt>
    <dgm:pt modelId="{763910B9-E4B2-4B1D-AC4D-32B8871B36EE}" type="pres">
      <dgm:prSet presAssocID="{20CE9004-0EA9-4F93-85F2-50145A94B6A4}" presName="accent_3" presStyleCnt="0"/>
      <dgm:spPr/>
    </dgm:pt>
    <dgm:pt modelId="{EAC0B7CD-0E97-4C12-A6AA-432646E113FD}" type="pres">
      <dgm:prSet presAssocID="{20CE9004-0EA9-4F93-85F2-50145A94B6A4}" presName="accentRepeatNode" presStyleLbl="solidFgAcc1" presStyleIdx="2" presStyleCnt="4"/>
      <dgm:spPr/>
    </dgm:pt>
    <dgm:pt modelId="{3C1DC982-5D34-475B-B044-60413D13DF51}" type="pres">
      <dgm:prSet presAssocID="{36B29141-17E3-4AE7-AFA7-4F95CA735491}" presName="text_4" presStyleLbl="node1" presStyleIdx="3" presStyleCnt="4">
        <dgm:presLayoutVars>
          <dgm:bulletEnabled val="1"/>
        </dgm:presLayoutVars>
      </dgm:prSet>
      <dgm:spPr/>
    </dgm:pt>
    <dgm:pt modelId="{FC9D8505-C408-4657-A6A5-3719800D1F34}" type="pres">
      <dgm:prSet presAssocID="{36B29141-17E3-4AE7-AFA7-4F95CA735491}" presName="accent_4" presStyleCnt="0"/>
      <dgm:spPr/>
    </dgm:pt>
    <dgm:pt modelId="{5E341AE6-E5B6-4CDB-BD58-EC3E0770D2F9}" type="pres">
      <dgm:prSet presAssocID="{36B29141-17E3-4AE7-AFA7-4F95CA735491}" presName="accentRepeatNode" presStyleLbl="solidFgAcc1" presStyleIdx="3" presStyleCnt="4"/>
      <dgm:spPr/>
    </dgm:pt>
  </dgm:ptLst>
  <dgm:cxnLst>
    <dgm:cxn modelId="{42EEA402-FB40-4160-B149-754B501CA66C}" srcId="{34D9ED83-E1B7-4943-8589-13BAE761BD83}" destId="{20CE9004-0EA9-4F93-85F2-50145A94B6A4}" srcOrd="2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6DBA361F-51C4-4AC2-8A4A-CF8618380ECD}" type="presOf" srcId="{20CE9004-0EA9-4F93-85F2-50145A94B6A4}" destId="{70CEBDB0-6C2F-4F2F-BD90-E9E52D5B87C6}" srcOrd="0" destOrd="0" presId="urn:microsoft.com/office/officeart/2008/layout/VerticalCurvedList"/>
    <dgm:cxn modelId="{9E3BBD20-2B30-4EE3-9807-60354FE4438C}" type="presOf" srcId="{36B29141-17E3-4AE7-AFA7-4F95CA735491}" destId="{3C1DC982-5D34-475B-B044-60413D13DF51}" srcOrd="0" destOrd="0" presId="urn:microsoft.com/office/officeart/2008/layout/VerticalCurvedList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E7C4DB82-0D4A-4E36-9D1D-151D2FD45BA8}" srcId="{34D9ED83-E1B7-4943-8589-13BAE761BD83}" destId="{36B29141-17E3-4AE7-AFA7-4F95CA735491}" srcOrd="3" destOrd="0" parTransId="{6DAF7CBE-F368-4B24-9A03-2D5D1DEE112A}" sibTransId="{2C5C57A0-34E2-4B15-8C21-2D23FBC41511}"/>
    <dgm:cxn modelId="{A1F26B92-2AD3-48DA-8304-3AD606DAA76F}" type="presOf" srcId="{C4BC03CB-39AA-4C6D-AA16-8C722D3B03B3}" destId="{1C541381-2ABF-4AB1-B3E5-34233C076C41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1" destOrd="0" parTransId="{277AEF6F-1CD3-4807-B0AC-7612517B4416}" sibTransId="{B433D5E8-13B7-4D94-B603-174FCBF7BAEA}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6940FAA2-6248-44C2-829A-E5F31C39DB98}" type="presParOf" srcId="{300C104C-56BC-4622-A136-8289C74819BD}" destId="{1C541381-2ABF-4AB1-B3E5-34233C076C41}" srcOrd="3" destOrd="0" presId="urn:microsoft.com/office/officeart/2008/layout/VerticalCurvedList"/>
    <dgm:cxn modelId="{D57C4004-40DC-4F89-ADD2-EC1100005E12}" type="presParOf" srcId="{300C104C-56BC-4622-A136-8289C74819BD}" destId="{35AFA5E9-E88A-44D8-A827-BA3E33215CAF}" srcOrd="4" destOrd="0" presId="urn:microsoft.com/office/officeart/2008/layout/VerticalCurvedList"/>
    <dgm:cxn modelId="{6B76682C-60E9-4F92-AC75-518C32C29C70}" type="presParOf" srcId="{35AFA5E9-E88A-44D8-A827-BA3E33215CAF}" destId="{47E96C9C-654A-4D37-84F0-B4B9996A141B}" srcOrd="0" destOrd="0" presId="urn:microsoft.com/office/officeart/2008/layout/VerticalCurvedList"/>
    <dgm:cxn modelId="{65912556-DBA2-40B0-B13E-519A28EC9906}" type="presParOf" srcId="{300C104C-56BC-4622-A136-8289C74819BD}" destId="{70CEBDB0-6C2F-4F2F-BD90-E9E52D5B87C6}" srcOrd="5" destOrd="0" presId="urn:microsoft.com/office/officeart/2008/layout/VerticalCurvedList"/>
    <dgm:cxn modelId="{DC5D3908-EC1A-4A66-AAD5-0AFF544F0111}" type="presParOf" srcId="{300C104C-56BC-4622-A136-8289C74819BD}" destId="{763910B9-E4B2-4B1D-AC4D-32B8871B36EE}" srcOrd="6" destOrd="0" presId="urn:microsoft.com/office/officeart/2008/layout/VerticalCurvedList"/>
    <dgm:cxn modelId="{2DAA0B09-7F7D-44C8-8EB3-F9D765684219}" type="presParOf" srcId="{763910B9-E4B2-4B1D-AC4D-32B8871B36EE}" destId="{EAC0B7CD-0E97-4C12-A6AA-432646E113FD}" srcOrd="0" destOrd="0" presId="urn:microsoft.com/office/officeart/2008/layout/VerticalCurvedList"/>
    <dgm:cxn modelId="{B24AE98A-E16E-481D-8494-9212E01D6534}" type="presParOf" srcId="{300C104C-56BC-4622-A136-8289C74819BD}" destId="{3C1DC982-5D34-475B-B044-60413D13DF51}" srcOrd="7" destOrd="0" presId="urn:microsoft.com/office/officeart/2008/layout/VerticalCurvedList"/>
    <dgm:cxn modelId="{4CCDB0D1-5469-478B-BF0C-AEA6E0679305}" type="presParOf" srcId="{300C104C-56BC-4622-A136-8289C74819BD}" destId="{FC9D8505-C408-4657-A6A5-3719800D1F34}" srcOrd="8" destOrd="0" presId="urn:microsoft.com/office/officeart/2008/layout/VerticalCurvedList"/>
    <dgm:cxn modelId="{AD330054-7DFD-4FDE-8C05-5EE7A28F114E}" type="presParOf" srcId="{FC9D8505-C408-4657-A6A5-3719800D1F34}" destId="{5E341AE6-E5B6-4CDB-BD58-EC3E0770D2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 err="1"/>
            <a:t>Katheter-Druckwandler</a:t>
          </a:r>
          <a:r>
            <a:rPr lang="en-GB" dirty="0"/>
            <a:t> System = Feder-Masse </a:t>
          </a:r>
          <a:r>
            <a:rPr lang="en-GB" dirty="0" err="1"/>
            <a:t>Schwingungssystem</a:t>
          </a:r>
          <a:endParaRPr lang="en-GB" dirty="0"/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 err="1"/>
            <a:t>Eigenfrequenz</a:t>
          </a:r>
          <a:endParaRPr lang="en-GB" dirty="0"/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Dämpfung</a:t>
          </a:r>
          <a:endParaRPr lang="en-GB" dirty="0"/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36B29141-17E3-4AE7-AFA7-4F95CA735491}">
      <dgm:prSet phldrT="[Text]"/>
      <dgm:spPr/>
      <dgm:t>
        <a:bodyPr/>
        <a:lstStyle/>
        <a:p>
          <a:r>
            <a:rPr lang="en-GB" dirty="0" err="1"/>
            <a:t>Eigenfrequenz-Dämpfung</a:t>
          </a:r>
          <a:r>
            <a:rPr lang="en-GB" dirty="0"/>
            <a:t> Optimum</a:t>
          </a:r>
        </a:p>
      </dgm:t>
    </dgm:pt>
    <dgm:pt modelId="{6DAF7CBE-F368-4B24-9A03-2D5D1DEE112A}" type="parTrans" cxnId="{E7C4DB82-0D4A-4E36-9D1D-151D2FD45BA8}">
      <dgm:prSet/>
      <dgm:spPr/>
      <dgm:t>
        <a:bodyPr/>
        <a:lstStyle/>
        <a:p>
          <a:endParaRPr lang="en-GB"/>
        </a:p>
      </dgm:t>
    </dgm:pt>
    <dgm:pt modelId="{2C5C57A0-34E2-4B15-8C21-2D23FBC41511}" type="sibTrans" cxnId="{E7C4DB82-0D4A-4E36-9D1D-151D2FD45BA8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4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4"/>
      <dgm:spPr/>
    </dgm:pt>
    <dgm:pt modelId="{38644FCB-323F-4B18-8A27-6DC9D38F10A5}" type="pres">
      <dgm:prSet presAssocID="{34D9ED83-E1B7-4943-8589-13BAE761BD83}" presName="dstNode" presStyleLbl="node1" presStyleIdx="0" presStyleCnt="4"/>
      <dgm:spPr/>
    </dgm:pt>
    <dgm:pt modelId="{1B249531-A574-4E3F-AABB-0BC0D9AE5F77}" type="pres">
      <dgm:prSet presAssocID="{DD22FE04-8E29-42D2-A3CD-CDCA89EE9830}" presName="text_1" presStyleLbl="node1" presStyleIdx="0" presStyleCnt="4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4"/>
      <dgm:spPr/>
    </dgm:pt>
    <dgm:pt modelId="{1C541381-2ABF-4AB1-B3E5-34233C076C41}" type="pres">
      <dgm:prSet presAssocID="{C4BC03CB-39AA-4C6D-AA16-8C722D3B03B3}" presName="text_2" presStyleLbl="node1" presStyleIdx="1" presStyleCnt="4">
        <dgm:presLayoutVars>
          <dgm:bulletEnabled val="1"/>
        </dgm:presLayoutVars>
      </dgm:prSet>
      <dgm:spPr/>
    </dgm:pt>
    <dgm:pt modelId="{35AFA5E9-E88A-44D8-A827-BA3E33215CAF}" type="pres">
      <dgm:prSet presAssocID="{C4BC03CB-39AA-4C6D-AA16-8C722D3B03B3}" presName="accent_2" presStyleCnt="0"/>
      <dgm:spPr/>
    </dgm:pt>
    <dgm:pt modelId="{47E96C9C-654A-4D37-84F0-B4B9996A141B}" type="pres">
      <dgm:prSet presAssocID="{C4BC03CB-39AA-4C6D-AA16-8C722D3B03B3}" presName="accentRepeatNode" presStyleLbl="solidFgAcc1" presStyleIdx="1" presStyleCnt="4"/>
      <dgm:spPr/>
    </dgm:pt>
    <dgm:pt modelId="{70CEBDB0-6C2F-4F2F-BD90-E9E52D5B87C6}" type="pres">
      <dgm:prSet presAssocID="{20CE9004-0EA9-4F93-85F2-50145A94B6A4}" presName="text_3" presStyleLbl="node1" presStyleIdx="2" presStyleCnt="4">
        <dgm:presLayoutVars>
          <dgm:bulletEnabled val="1"/>
        </dgm:presLayoutVars>
      </dgm:prSet>
      <dgm:spPr/>
    </dgm:pt>
    <dgm:pt modelId="{763910B9-E4B2-4B1D-AC4D-32B8871B36EE}" type="pres">
      <dgm:prSet presAssocID="{20CE9004-0EA9-4F93-85F2-50145A94B6A4}" presName="accent_3" presStyleCnt="0"/>
      <dgm:spPr/>
    </dgm:pt>
    <dgm:pt modelId="{EAC0B7CD-0E97-4C12-A6AA-432646E113FD}" type="pres">
      <dgm:prSet presAssocID="{20CE9004-0EA9-4F93-85F2-50145A94B6A4}" presName="accentRepeatNode" presStyleLbl="solidFgAcc1" presStyleIdx="2" presStyleCnt="4"/>
      <dgm:spPr/>
    </dgm:pt>
    <dgm:pt modelId="{3C1DC982-5D34-475B-B044-60413D13DF51}" type="pres">
      <dgm:prSet presAssocID="{36B29141-17E3-4AE7-AFA7-4F95CA735491}" presName="text_4" presStyleLbl="node1" presStyleIdx="3" presStyleCnt="4">
        <dgm:presLayoutVars>
          <dgm:bulletEnabled val="1"/>
        </dgm:presLayoutVars>
      </dgm:prSet>
      <dgm:spPr/>
    </dgm:pt>
    <dgm:pt modelId="{FC9D8505-C408-4657-A6A5-3719800D1F34}" type="pres">
      <dgm:prSet presAssocID="{36B29141-17E3-4AE7-AFA7-4F95CA735491}" presName="accent_4" presStyleCnt="0"/>
      <dgm:spPr/>
    </dgm:pt>
    <dgm:pt modelId="{5E341AE6-E5B6-4CDB-BD58-EC3E0770D2F9}" type="pres">
      <dgm:prSet presAssocID="{36B29141-17E3-4AE7-AFA7-4F95CA735491}" presName="accentRepeatNode" presStyleLbl="solidFgAcc1" presStyleIdx="3" presStyleCnt="4"/>
      <dgm:spPr/>
    </dgm:pt>
  </dgm:ptLst>
  <dgm:cxnLst>
    <dgm:cxn modelId="{42EEA402-FB40-4160-B149-754B501CA66C}" srcId="{34D9ED83-E1B7-4943-8589-13BAE761BD83}" destId="{20CE9004-0EA9-4F93-85F2-50145A94B6A4}" srcOrd="2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6DBA361F-51C4-4AC2-8A4A-CF8618380ECD}" type="presOf" srcId="{20CE9004-0EA9-4F93-85F2-50145A94B6A4}" destId="{70CEBDB0-6C2F-4F2F-BD90-E9E52D5B87C6}" srcOrd="0" destOrd="0" presId="urn:microsoft.com/office/officeart/2008/layout/VerticalCurvedList"/>
    <dgm:cxn modelId="{9E3BBD20-2B30-4EE3-9807-60354FE4438C}" type="presOf" srcId="{36B29141-17E3-4AE7-AFA7-4F95CA735491}" destId="{3C1DC982-5D34-475B-B044-60413D13DF51}" srcOrd="0" destOrd="0" presId="urn:microsoft.com/office/officeart/2008/layout/VerticalCurvedList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E7C4DB82-0D4A-4E36-9D1D-151D2FD45BA8}" srcId="{34D9ED83-E1B7-4943-8589-13BAE761BD83}" destId="{36B29141-17E3-4AE7-AFA7-4F95CA735491}" srcOrd="3" destOrd="0" parTransId="{6DAF7CBE-F368-4B24-9A03-2D5D1DEE112A}" sibTransId="{2C5C57A0-34E2-4B15-8C21-2D23FBC41511}"/>
    <dgm:cxn modelId="{A1F26B92-2AD3-48DA-8304-3AD606DAA76F}" type="presOf" srcId="{C4BC03CB-39AA-4C6D-AA16-8C722D3B03B3}" destId="{1C541381-2ABF-4AB1-B3E5-34233C076C41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1" destOrd="0" parTransId="{277AEF6F-1CD3-4807-B0AC-7612517B4416}" sibTransId="{B433D5E8-13B7-4D94-B603-174FCBF7BAEA}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6940FAA2-6248-44C2-829A-E5F31C39DB98}" type="presParOf" srcId="{300C104C-56BC-4622-A136-8289C74819BD}" destId="{1C541381-2ABF-4AB1-B3E5-34233C076C41}" srcOrd="3" destOrd="0" presId="urn:microsoft.com/office/officeart/2008/layout/VerticalCurvedList"/>
    <dgm:cxn modelId="{D57C4004-40DC-4F89-ADD2-EC1100005E12}" type="presParOf" srcId="{300C104C-56BC-4622-A136-8289C74819BD}" destId="{35AFA5E9-E88A-44D8-A827-BA3E33215CAF}" srcOrd="4" destOrd="0" presId="urn:microsoft.com/office/officeart/2008/layout/VerticalCurvedList"/>
    <dgm:cxn modelId="{6B76682C-60E9-4F92-AC75-518C32C29C70}" type="presParOf" srcId="{35AFA5E9-E88A-44D8-A827-BA3E33215CAF}" destId="{47E96C9C-654A-4D37-84F0-B4B9996A141B}" srcOrd="0" destOrd="0" presId="urn:microsoft.com/office/officeart/2008/layout/VerticalCurvedList"/>
    <dgm:cxn modelId="{65912556-DBA2-40B0-B13E-519A28EC9906}" type="presParOf" srcId="{300C104C-56BC-4622-A136-8289C74819BD}" destId="{70CEBDB0-6C2F-4F2F-BD90-E9E52D5B87C6}" srcOrd="5" destOrd="0" presId="urn:microsoft.com/office/officeart/2008/layout/VerticalCurvedList"/>
    <dgm:cxn modelId="{DC5D3908-EC1A-4A66-AAD5-0AFF544F0111}" type="presParOf" srcId="{300C104C-56BC-4622-A136-8289C74819BD}" destId="{763910B9-E4B2-4B1D-AC4D-32B8871B36EE}" srcOrd="6" destOrd="0" presId="urn:microsoft.com/office/officeart/2008/layout/VerticalCurvedList"/>
    <dgm:cxn modelId="{2DAA0B09-7F7D-44C8-8EB3-F9D765684219}" type="presParOf" srcId="{763910B9-E4B2-4B1D-AC4D-32B8871B36EE}" destId="{EAC0B7CD-0E97-4C12-A6AA-432646E113FD}" srcOrd="0" destOrd="0" presId="urn:microsoft.com/office/officeart/2008/layout/VerticalCurvedList"/>
    <dgm:cxn modelId="{B24AE98A-E16E-481D-8494-9212E01D6534}" type="presParOf" srcId="{300C104C-56BC-4622-A136-8289C74819BD}" destId="{3C1DC982-5D34-475B-B044-60413D13DF51}" srcOrd="7" destOrd="0" presId="urn:microsoft.com/office/officeart/2008/layout/VerticalCurvedList"/>
    <dgm:cxn modelId="{4CCDB0D1-5469-478B-BF0C-AEA6E0679305}" type="presParOf" srcId="{300C104C-56BC-4622-A136-8289C74819BD}" destId="{FC9D8505-C408-4657-A6A5-3719800D1F34}" srcOrd="8" destOrd="0" presId="urn:microsoft.com/office/officeart/2008/layout/VerticalCurvedList"/>
    <dgm:cxn modelId="{AD330054-7DFD-4FDE-8C05-5EE7A28F114E}" type="presParOf" srcId="{FC9D8505-C408-4657-A6A5-3719800D1F34}" destId="{5E341AE6-E5B6-4CDB-BD58-EC3E0770D2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610504" y="416587"/>
          <a:ext cx="842405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Entdeckung</a:t>
          </a:r>
          <a:r>
            <a:rPr lang="en-GB" sz="3400" kern="1200" dirty="0"/>
            <a:t> des </a:t>
          </a:r>
          <a:r>
            <a:rPr lang="en-GB" sz="3400" kern="1200" dirty="0" err="1"/>
            <a:t>Blutkreislaufs</a:t>
          </a:r>
          <a:endParaRPr lang="en-GB" sz="3400" kern="1200" dirty="0"/>
        </a:p>
      </dsp:txBody>
      <dsp:txXfrm>
        <a:off x="610504" y="416587"/>
        <a:ext cx="8424052" cy="833607"/>
      </dsp:txXfrm>
    </dsp:sp>
    <dsp:sp modelId="{08D83F4F-1159-4D4E-9A73-1E75C677714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1381-2ABF-4AB1-B3E5-34233C076C41}">
      <dsp:nvSpPr>
        <dsp:cNvPr id="0" name=""/>
        <dsp:cNvSpPr/>
      </dsp:nvSpPr>
      <dsp:spPr>
        <a:xfrm>
          <a:off x="1088431" y="1667215"/>
          <a:ext cx="7946125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3 </a:t>
          </a:r>
          <a:r>
            <a:rPr lang="en-GB" sz="3400" kern="1200" dirty="0" err="1"/>
            <a:t>Gesetze</a:t>
          </a:r>
          <a:r>
            <a:rPr lang="en-GB" sz="3400" kern="1200" dirty="0"/>
            <a:t> des </a:t>
          </a:r>
          <a:r>
            <a:rPr lang="en-GB" sz="3400" kern="1200" dirty="0" err="1"/>
            <a:t>Druckes</a:t>
          </a:r>
          <a:r>
            <a:rPr lang="en-GB" sz="3400" kern="1200" dirty="0"/>
            <a:t> (Pascal, 17Jh.)</a:t>
          </a:r>
        </a:p>
      </dsp:txBody>
      <dsp:txXfrm>
        <a:off x="1088431" y="1667215"/>
        <a:ext cx="7946125" cy="833607"/>
      </dsp:txXfrm>
    </dsp:sp>
    <dsp:sp modelId="{47E96C9C-654A-4D37-84F0-B4B9996A141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BDB0-6C2F-4F2F-BD90-E9E52D5B87C6}">
      <dsp:nvSpPr>
        <dsp:cNvPr id="0" name=""/>
        <dsp:cNvSpPr/>
      </dsp:nvSpPr>
      <dsp:spPr>
        <a:xfrm>
          <a:off x="1088431" y="2917843"/>
          <a:ext cx="7946125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Erste</a:t>
          </a:r>
          <a:r>
            <a:rPr lang="en-GB" sz="3400" kern="1200" dirty="0"/>
            <a:t> </a:t>
          </a:r>
          <a:r>
            <a:rPr lang="en-GB" sz="3400" kern="1200" dirty="0" err="1"/>
            <a:t>Blutdruckmessungen</a:t>
          </a:r>
          <a:r>
            <a:rPr lang="en-GB" sz="3400" kern="1200" dirty="0"/>
            <a:t> (Hale, 18 </a:t>
          </a:r>
          <a:r>
            <a:rPr lang="en-GB" sz="3400" kern="1200" dirty="0" err="1"/>
            <a:t>Jh</a:t>
          </a:r>
          <a:r>
            <a:rPr lang="en-GB" sz="3400" kern="1200" dirty="0"/>
            <a:t>.)</a:t>
          </a:r>
        </a:p>
      </dsp:txBody>
      <dsp:txXfrm>
        <a:off x="1088431" y="2917843"/>
        <a:ext cx="7946125" cy="833607"/>
      </dsp:txXfrm>
    </dsp:sp>
    <dsp:sp modelId="{EAC0B7CD-0E97-4C12-A6AA-432646E113F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DC982-5D34-475B-B044-60413D13DF51}">
      <dsp:nvSpPr>
        <dsp:cNvPr id="0" name=""/>
        <dsp:cNvSpPr/>
      </dsp:nvSpPr>
      <dsp:spPr>
        <a:xfrm>
          <a:off x="610504" y="4168472"/>
          <a:ext cx="8424052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Dynamik</a:t>
          </a:r>
          <a:r>
            <a:rPr lang="en-GB" sz="3400" kern="1200" dirty="0"/>
            <a:t> des </a:t>
          </a:r>
          <a:r>
            <a:rPr lang="en-GB" sz="3400" kern="1200" dirty="0" err="1"/>
            <a:t>Blutdruckes</a:t>
          </a:r>
          <a:endParaRPr lang="en-GB" sz="3400" kern="1200" dirty="0"/>
        </a:p>
      </dsp:txBody>
      <dsp:txXfrm>
        <a:off x="610504" y="4168472"/>
        <a:ext cx="8424052" cy="833607"/>
      </dsp:txXfrm>
    </dsp:sp>
    <dsp:sp modelId="{5E341AE6-E5B6-4CDB-BD58-EC3E0770D2F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610504" y="416587"/>
          <a:ext cx="842405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Katheter-Druckwandler</a:t>
          </a:r>
          <a:r>
            <a:rPr lang="en-GB" sz="2500" kern="1200" dirty="0"/>
            <a:t> System = Feder-Masse </a:t>
          </a:r>
          <a:r>
            <a:rPr lang="en-GB" sz="2500" kern="1200" dirty="0" err="1"/>
            <a:t>Schwingungssystem</a:t>
          </a:r>
          <a:endParaRPr lang="en-GB" sz="2500" kern="1200" dirty="0"/>
        </a:p>
      </dsp:txBody>
      <dsp:txXfrm>
        <a:off x="610504" y="416587"/>
        <a:ext cx="8424052" cy="833607"/>
      </dsp:txXfrm>
    </dsp:sp>
    <dsp:sp modelId="{08D83F4F-1159-4D4E-9A73-1E75C677714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1381-2ABF-4AB1-B3E5-34233C076C41}">
      <dsp:nvSpPr>
        <dsp:cNvPr id="0" name=""/>
        <dsp:cNvSpPr/>
      </dsp:nvSpPr>
      <dsp:spPr>
        <a:xfrm>
          <a:off x="1088431" y="1667215"/>
          <a:ext cx="7946125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Eigenfrequenz</a:t>
          </a:r>
          <a:endParaRPr lang="en-GB" sz="2500" kern="1200" dirty="0"/>
        </a:p>
      </dsp:txBody>
      <dsp:txXfrm>
        <a:off x="1088431" y="1667215"/>
        <a:ext cx="7946125" cy="833607"/>
      </dsp:txXfrm>
    </dsp:sp>
    <dsp:sp modelId="{47E96C9C-654A-4D37-84F0-B4B9996A141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BDB0-6C2F-4F2F-BD90-E9E52D5B87C6}">
      <dsp:nvSpPr>
        <dsp:cNvPr id="0" name=""/>
        <dsp:cNvSpPr/>
      </dsp:nvSpPr>
      <dsp:spPr>
        <a:xfrm>
          <a:off x="1088431" y="2917843"/>
          <a:ext cx="7946125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Dämpfung</a:t>
          </a:r>
          <a:endParaRPr lang="en-GB" sz="2500" kern="1200" dirty="0"/>
        </a:p>
      </dsp:txBody>
      <dsp:txXfrm>
        <a:off x="1088431" y="2917843"/>
        <a:ext cx="7946125" cy="833607"/>
      </dsp:txXfrm>
    </dsp:sp>
    <dsp:sp modelId="{EAC0B7CD-0E97-4C12-A6AA-432646E113F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DC982-5D34-475B-B044-60413D13DF51}">
      <dsp:nvSpPr>
        <dsp:cNvPr id="0" name=""/>
        <dsp:cNvSpPr/>
      </dsp:nvSpPr>
      <dsp:spPr>
        <a:xfrm>
          <a:off x="610504" y="4168472"/>
          <a:ext cx="8424052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Eigenfrequenz-Dämpfung</a:t>
          </a:r>
          <a:r>
            <a:rPr lang="en-GB" sz="2500" kern="1200" dirty="0"/>
            <a:t> Optimum</a:t>
          </a:r>
        </a:p>
      </dsp:txBody>
      <dsp:txXfrm>
        <a:off x="610504" y="4168472"/>
        <a:ext cx="8424052" cy="833607"/>
      </dsp:txXfrm>
    </dsp:sp>
    <dsp:sp modelId="{5E341AE6-E5B6-4CDB-BD58-EC3E0770D2F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C511-AA08-4069-9839-3D2151A7024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3DA2-B10B-476C-9B58-D843336D79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562D0-73C3-4334-9540-85B5B9A2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BF8D08-0054-461F-9100-52E8354A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AAAC9-3DC3-40A6-8569-77EC7E9D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8FBD-D4C7-4C4E-A411-17C363B6CE46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091BE-93C3-4DD3-A4E4-F1450C5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C41A5C-2F5F-42FC-85D0-E38571F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53FE5-4447-4D5B-AD2F-7F535D92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64AF60-971B-4246-A3E9-808527D7E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3DA9F-BD61-4C79-A47B-22A8EDE0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975-2E92-4F3C-B3C5-215CE18B8BAB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002FA-ACEE-499F-AB51-DE2742FB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2325E-9B29-4F79-8475-31DD1C9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971022-7DA9-499D-81DA-B1E1A6DC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FDC04B-BD2C-425A-B7FE-35CB3C1B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91E41-8343-4E17-AEAB-1F29BED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E95-46D4-4051-B87C-29F4FC7705A7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BEDEC-B0CC-4D7F-B5C2-37C6690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D6363-BFBE-482B-A9DF-68E6981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10BF9-525E-45C6-A465-70E49FED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2618C-5162-4FEC-88DE-35CF9257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A11C0-4FA8-407F-9560-4857B0CF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5C2E-E036-4C90-A7C5-52F31B410879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C260B-6D27-47D4-A32D-E9A2642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45F1C-3EAF-4407-BD79-D9E60943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394E4-2D83-4275-9D11-3182EC5D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E690E3-2DB4-4989-977B-57F0EAB9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75161-32E6-4284-A5AB-19C783C6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A29B-D91F-4C88-9918-190A2390100E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602AE-7D4C-48D6-9852-9BA4A4EB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984B9-D832-49A7-B1CA-9B3A50FF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D2F2-D05A-456B-8FFE-00EF2D9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E9184-53CE-4B7E-9703-694D8F16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063EB6-E99A-4A42-98C1-96B7AF4A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379897-294E-475E-974E-24B039A2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A65B-98FC-4E90-9741-FEF7C9E85C28}" type="datetime1">
              <a:rPr lang="en-GB" smtClean="0"/>
              <a:t>03/06/2025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B6FBEA-2379-49C3-BC8D-68AB421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8E3FC0-C043-4F6F-BE6D-0B0FEF5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A62D7-2C0E-40F6-B682-5315DD3F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31E9B-812C-48F5-AAF1-3B52497D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99EEE-E61B-4C7C-816F-2F3D8B3D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DDC9D-2F53-4614-9297-D00B881CC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100751-6A24-4F43-8D5E-314A32EE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8D4B3B-60BB-4074-83DE-F92560B4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B3C9-BF0F-4152-9657-EE1C70E8B34F}" type="datetime1">
              <a:rPr lang="en-GB" smtClean="0"/>
              <a:t>03/06/2025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1CABB0-1A5B-4AE4-B61B-2B661B6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40A1FA-F54D-4FB9-BCBE-4C41A70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C0CD2-E307-4162-83B0-4B7A1549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EE91F5-65BC-45ED-9D30-917C17ED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F6A-14FB-433A-AA6F-C084BCC08940}" type="datetime1">
              <a:rPr lang="en-GB" smtClean="0"/>
              <a:t>03/06/2025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CAFBA-97FE-4458-BF1A-01317AC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92CCD6-E7F1-44D8-A394-2E3DF56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EC17CA-4A24-4954-AA9C-AF8790D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C438-426F-44F0-84F7-40AEEED819CC}" type="datetime1">
              <a:rPr lang="en-GB" smtClean="0"/>
              <a:t>03/06/2025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7954B1-26A4-41F8-8B37-9CED5BE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3D6D1-CCE1-4F08-9E24-BDA2332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C558-CE80-4DC0-9DB4-3FB21E8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758D4-3838-41B4-A85B-37D2D5F7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D90F4E-BE48-4CE3-8FA5-61AAA7FB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504CA-34B3-4BDD-B78E-43DDFAF2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B6D0-23E3-42B6-9A04-04EF7CDA659A}" type="datetime1">
              <a:rPr lang="en-GB" smtClean="0"/>
              <a:t>03/06/2025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75FD24-AC31-4208-8267-0DFE214D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E074FF-80FA-4960-BF77-19D14660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C724F-95EA-4F08-9F71-734DF08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73ED21-3D76-4E6C-8E0A-7CE617E2C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62334C-A003-44C6-A011-CE5E2B07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928E3-4370-4E25-B880-A08BD0A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D56-9309-4345-9754-315919C2BE59}" type="datetime1">
              <a:rPr lang="en-GB" smtClean="0"/>
              <a:t>03/06/2025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80BBBF-8E79-4692-8436-07F5E9B5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E80-1291-4D3B-BCB8-B9CFA9EC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9A1D54-6988-4637-AA1E-1446BC5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9EFDD-B857-47E5-8BFE-6FA62CE9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C4E2F-3530-4F9A-8E19-B469E47B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ECA5-2E62-49BD-9377-0CB955F44614}" type="datetime1">
              <a:rPr lang="en-GB" smtClean="0"/>
              <a:t>03/06/2025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65240-DFFE-4726-BD1A-9FB90904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4446A-0A8A-4636-8C51-4FE25AEA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4.emf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8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4.emf"/><Relationship Id="rId7" Type="http://schemas.openxmlformats.org/officeDocument/2006/relationships/image" Target="../media/image37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1D1B-ED30-4B67-9B98-7F79128A4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Strömungsmechanik</a:t>
            </a:r>
            <a:r>
              <a:rPr lang="en-GB" dirty="0"/>
              <a:t> in der </a:t>
            </a:r>
            <a:r>
              <a:rPr lang="en-GB" dirty="0" err="1"/>
              <a:t>Medizin</a:t>
            </a:r>
            <a:r>
              <a:rPr lang="en-GB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78D9B9-9E16-4DAA-9B04-E01BF8B20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-Ing. Leonid Goubergrits</a:t>
            </a:r>
          </a:p>
          <a:p>
            <a:r>
              <a:rPr lang="en-GB" dirty="0"/>
              <a:t>PD </a:t>
            </a:r>
            <a:r>
              <a:rPr lang="en-GB" dirty="0" err="1"/>
              <a:t>Dr.</a:t>
            </a:r>
            <a:r>
              <a:rPr lang="en-GB" dirty="0"/>
              <a:t>-Ing. Ulrich </a:t>
            </a:r>
            <a:r>
              <a:rPr lang="en-GB" dirty="0" err="1"/>
              <a:t>Kertzscher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SoSe</a:t>
            </a:r>
            <a:r>
              <a:rPr lang="en-GB" dirty="0"/>
              <a:t>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D298A-5DB4-42F9-A9BA-7B80BE8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Feder-Masse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Schwingungssystem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9A1EE5-27AC-4868-9C31-C70FD9BD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95" y="1325563"/>
            <a:ext cx="3956858" cy="38903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D6020C-0C48-44EC-BA6B-95F9EE06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424" y="5057977"/>
            <a:ext cx="2351239" cy="54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5CAA20-96E2-4CE7-8A62-BE61494BA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42011"/>
            <a:ext cx="4370906" cy="31801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9716C84-5B94-46EF-85F7-59E270AC5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318" y="5080360"/>
            <a:ext cx="4888482" cy="5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Vorlesung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DB735C8-0A79-4DEA-BB7B-B1D14B438757}"/>
              </a:ext>
            </a:extLst>
          </p:cNvPr>
          <p:cNvSpPr txBox="1"/>
          <p:nvPr/>
        </p:nvSpPr>
        <p:spPr>
          <a:xfrm>
            <a:off x="2260783" y="3075057"/>
            <a:ext cx="7860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Was </a:t>
            </a:r>
            <a:r>
              <a:rPr lang="en-GB" sz="4000" b="1" dirty="0" err="1"/>
              <a:t>verbindet</a:t>
            </a:r>
            <a:r>
              <a:rPr lang="en-GB" sz="4000" b="1" dirty="0"/>
              <a:t> </a:t>
            </a:r>
            <a:r>
              <a:rPr lang="en-GB" sz="4000" b="1" dirty="0" err="1"/>
              <a:t>diese</a:t>
            </a:r>
            <a:r>
              <a:rPr lang="en-GB" sz="4000" b="1" dirty="0"/>
              <a:t> </a:t>
            </a:r>
            <a:r>
              <a:rPr lang="en-GB" sz="4000" b="1" dirty="0" err="1"/>
              <a:t>zwei</a:t>
            </a:r>
            <a:r>
              <a:rPr lang="en-GB" sz="4000" b="1" dirty="0"/>
              <a:t> </a:t>
            </a:r>
            <a:r>
              <a:rPr lang="en-GB" sz="4000" b="1" dirty="0" err="1"/>
              <a:t>Beispiele</a:t>
            </a:r>
            <a:r>
              <a:rPr lang="en-GB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843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Eigenschwingung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Resonanzfrequenz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E6E842-BA2A-45E1-9340-46C6BBBC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3" y="1085866"/>
            <a:ext cx="3234476" cy="31801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018A02-878D-451E-9BEC-B4D26953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147" y="1085866"/>
            <a:ext cx="4370906" cy="31801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42124B-51B9-4BDF-99FA-D8CD62AA8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21" y="4450305"/>
            <a:ext cx="4555375" cy="5735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B811FEA-76DD-4298-B3B6-821F0F4DE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527" y="4437836"/>
            <a:ext cx="2660073" cy="11720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3999462-6351-485E-9E97-3D4C1A4E9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939" y="4781172"/>
            <a:ext cx="897775" cy="21613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8B386DF-2586-4047-8B6F-7009337F1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094" y="5160653"/>
            <a:ext cx="1961804" cy="3823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5194DE-D422-4ED8-BE23-02A5819AE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2580" y="5543038"/>
            <a:ext cx="1991897" cy="6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Lösung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Bewegungsgleichung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8B3EF2-DC22-4715-94BF-90B71034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2" y="1809173"/>
            <a:ext cx="7154594" cy="14337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F5B49EB-53F3-45CF-85D6-656625BA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96" y="360439"/>
            <a:ext cx="1991897" cy="6046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C69A41-0A89-4EB0-B5DB-89E049873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85" y="3429000"/>
            <a:ext cx="6228774" cy="5520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D44A60-A6E2-4C87-A931-D6FE625B0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18" y="4012994"/>
            <a:ext cx="5415783" cy="55209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AA5308B-1E28-4DA3-8E86-50681AD12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43" y="4706287"/>
            <a:ext cx="6122382" cy="9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5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Eigenfrequenz?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B774C2-F3DA-40FF-BF9C-4DF125D86D55}"/>
              </a:ext>
            </a:extLst>
          </p:cNvPr>
          <p:cNvSpPr txBox="1"/>
          <p:nvPr/>
        </p:nvSpPr>
        <p:spPr>
          <a:xfrm>
            <a:off x="2260783" y="3075057"/>
            <a:ext cx="742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/>
              <a:t>Warum ist Eigenfrequenz wichtig?</a:t>
            </a:r>
          </a:p>
        </p:txBody>
      </p:sp>
    </p:spTree>
    <p:extLst>
      <p:ext uri="{BB962C8B-B14F-4D97-AF65-F5344CB8AC3E}">
        <p14:creationId xmlns:p14="http://schemas.microsoft.com/office/powerpoint/2010/main" val="240524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Feder-Masse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Beispiel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5122" name="Picture 2" descr="altes Messgerät / Amperemeter / MAVOMETER / Galvanometer / Widerstandsmesser">
            <a:extLst>
              <a:ext uri="{FF2B5EF4-FFF2-40B4-BE49-F238E27FC236}">
                <a16:creationId xmlns:a16="http://schemas.microsoft.com/office/drawing/2014/main" id="{78E49FC7-5918-4A63-9B05-D49E5F87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/>
        </p:blipFill>
        <p:spPr bwMode="auto">
          <a:xfrm>
            <a:off x="685800" y="1016294"/>
            <a:ext cx="4572000" cy="56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ktromechanische und digitale Messgeräte | SpringerLink">
            <a:extLst>
              <a:ext uri="{FF2B5EF4-FFF2-40B4-BE49-F238E27FC236}">
                <a16:creationId xmlns:a16="http://schemas.microsoft.com/office/drawing/2014/main" id="{5B966B16-CE88-4833-8860-43234461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0"/>
          <a:stretch/>
        </p:blipFill>
        <p:spPr bwMode="auto">
          <a:xfrm>
            <a:off x="6084140" y="1176337"/>
            <a:ext cx="4995081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4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Katheter-Druckwandler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Feder-Masse System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5C7C197-A9FC-4D0D-AF70-5F3205E0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1" y="1546484"/>
            <a:ext cx="7429900" cy="41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E215E1-CA75-4FF9-9A09-B2E525A8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157" y="22164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5FFE0B9-482C-4F97-B0D0-2828770FA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37292"/>
              </p:ext>
            </p:extLst>
          </p:nvPr>
        </p:nvGraphicFramePr>
        <p:xfrm>
          <a:off x="8582701" y="2126974"/>
          <a:ext cx="2564270" cy="96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8900" imgH="508000" progId="Equation.3">
                  <p:embed/>
                </p:oleObj>
              </mc:Choice>
              <mc:Fallback>
                <p:oleObj r:id="rId4" imgW="13589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701" y="2126974"/>
                        <a:ext cx="2564270" cy="96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2FAFCB17-9BCA-424E-86FB-5350CEAB0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45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CA285AE-96FD-43D2-A705-D846C6D6E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14796"/>
              </p:ext>
            </p:extLst>
          </p:nvPr>
        </p:nvGraphicFramePr>
        <p:xfrm>
          <a:off x="8739808" y="4060686"/>
          <a:ext cx="1949448" cy="95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7476" imgH="482391" progId="Equation.3">
                  <p:embed/>
                </p:oleObj>
              </mc:Choice>
              <mc:Fallback>
                <p:oleObj r:id="rId6" imgW="977476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808" y="4060686"/>
                        <a:ext cx="1949448" cy="958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75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3A3080A-3B5E-4214-93F4-49CB73688EA7}"/>
              </a:ext>
            </a:extLst>
          </p:cNvPr>
          <p:cNvSpPr txBox="1">
            <a:spLocks/>
          </p:cNvSpPr>
          <p:nvPr/>
        </p:nvSpPr>
        <p:spPr>
          <a:xfrm>
            <a:off x="0" y="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Katheter-Druckwandler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Feder-Masse System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F8AC58-6706-48B7-8C44-95C815E15EB7}"/>
              </a:ext>
            </a:extLst>
          </p:cNvPr>
          <p:cNvGrpSpPr/>
          <p:nvPr/>
        </p:nvGrpSpPr>
        <p:grpSpPr>
          <a:xfrm>
            <a:off x="7648973" y="1765145"/>
            <a:ext cx="4122386" cy="4664631"/>
            <a:chOff x="7648973" y="1765145"/>
            <a:chExt cx="4122386" cy="466463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AB30842-82F6-4ABC-8DD0-5665F1BF1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973" y="1765145"/>
              <a:ext cx="4122386" cy="230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wan-Ganz-Katheter | Edwards Lifesciences">
              <a:extLst>
                <a:ext uri="{FF2B5EF4-FFF2-40B4-BE49-F238E27FC236}">
                  <a16:creationId xmlns:a16="http://schemas.microsoft.com/office/drawing/2014/main" id="{D4032015-70F9-44D5-B08F-43B18531F4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62" b="11158"/>
            <a:stretch/>
          </p:blipFill>
          <p:spPr bwMode="auto">
            <a:xfrm rot="16200000">
              <a:off x="8613910" y="3273633"/>
              <a:ext cx="2191206" cy="41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E6F3F0D0-2FD6-4EFB-96A0-4F38A895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41" y="1679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66D2224A-37D6-4C89-8E28-8E789E80C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18576"/>
              </p:ext>
            </p:extLst>
          </p:nvPr>
        </p:nvGraphicFramePr>
        <p:xfrm>
          <a:off x="688998" y="1679713"/>
          <a:ext cx="1644003" cy="111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16000" imgH="685800" progId="Equation.3">
                  <p:embed/>
                </p:oleObj>
              </mc:Choice>
              <mc:Fallback>
                <p:oleObj r:id="rId5" imgW="10160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98" y="1679713"/>
                        <a:ext cx="1644003" cy="1113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D44E9E22-F057-4F42-8D30-FD9DB2E2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97" y="3058631"/>
            <a:ext cx="15646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FA8152F0-F05A-4EDC-BB83-09EEA8B2C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42902"/>
              </p:ext>
            </p:extLst>
          </p:nvPr>
        </p:nvGraphicFramePr>
        <p:xfrm>
          <a:off x="688997" y="3271992"/>
          <a:ext cx="1634444" cy="141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67893" imgH="1002865" progId="Equation.3">
                  <p:embed/>
                </p:oleObj>
              </mc:Choice>
              <mc:Fallback>
                <p:oleObj r:id="rId7" imgW="1167893" imgH="100286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97" y="3271992"/>
                        <a:ext cx="1634444" cy="1411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Principles of pressure transducers, resonance, damping and frequency  response - ScienceDirect">
            <a:extLst>
              <a:ext uri="{FF2B5EF4-FFF2-40B4-BE49-F238E27FC236}">
                <a16:creationId xmlns:a16="http://schemas.microsoft.com/office/drawing/2014/main" id="{3469D737-19AF-4651-B95D-3C57FCCFF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60328" r="19626" b="4137"/>
          <a:stretch/>
        </p:blipFill>
        <p:spPr bwMode="auto">
          <a:xfrm>
            <a:off x="3084621" y="2407037"/>
            <a:ext cx="4027667" cy="183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ED8365E-EB69-4B34-8928-1DB5EA51CD83}"/>
              </a:ext>
            </a:extLst>
          </p:cNvPr>
          <p:cNvSpPr txBox="1"/>
          <p:nvPr/>
        </p:nvSpPr>
        <p:spPr>
          <a:xfrm>
            <a:off x="688997" y="494745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K = A</a:t>
            </a:r>
            <a:r>
              <a:rPr lang="en-GB" sz="2400" i="1" baseline="30000" dirty="0"/>
              <a:t>2</a:t>
            </a:r>
            <a:r>
              <a:rPr lang="en-GB" sz="2400" i="1" dirty="0"/>
              <a:t>/E</a:t>
            </a:r>
          </a:p>
        </p:txBody>
      </p:sp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583CA6EC-6673-47EA-87FC-DCF8310EC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18093"/>
              </p:ext>
            </p:extLst>
          </p:nvPr>
        </p:nvGraphicFramePr>
        <p:xfrm>
          <a:off x="4016263" y="1410323"/>
          <a:ext cx="1949448" cy="95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77476" imgH="482391" progId="Equation.3">
                  <p:embed/>
                </p:oleObj>
              </mc:Choice>
              <mc:Fallback>
                <p:oleObj r:id="rId10" imgW="977476" imgH="482391" progId="Equation.3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CA285AE-96FD-43D2-A705-D846C6D6E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263" y="1410323"/>
                        <a:ext cx="1949448" cy="958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67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3A3080A-3B5E-4214-93F4-49CB73688EA7}"/>
              </a:ext>
            </a:extLst>
          </p:cNvPr>
          <p:cNvSpPr txBox="1">
            <a:spLocks/>
          </p:cNvSpPr>
          <p:nvPr/>
        </p:nvSpPr>
        <p:spPr>
          <a:xfrm>
            <a:off x="0" y="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Katheter-Druckwandler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Feder-Masse System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F8AC58-6706-48B7-8C44-95C815E15EB7}"/>
              </a:ext>
            </a:extLst>
          </p:cNvPr>
          <p:cNvGrpSpPr/>
          <p:nvPr/>
        </p:nvGrpSpPr>
        <p:grpSpPr>
          <a:xfrm>
            <a:off x="7648973" y="1765145"/>
            <a:ext cx="4122386" cy="4664631"/>
            <a:chOff x="7648973" y="1765145"/>
            <a:chExt cx="4122386" cy="466463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AB30842-82F6-4ABC-8DD0-5665F1BF1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973" y="1765145"/>
              <a:ext cx="4122386" cy="230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wan-Ganz-Katheter | Edwards Lifesciences">
              <a:extLst>
                <a:ext uri="{FF2B5EF4-FFF2-40B4-BE49-F238E27FC236}">
                  <a16:creationId xmlns:a16="http://schemas.microsoft.com/office/drawing/2014/main" id="{D4032015-70F9-44D5-B08F-43B18531F4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62" b="11158"/>
            <a:stretch/>
          </p:blipFill>
          <p:spPr bwMode="auto">
            <a:xfrm rot="16200000">
              <a:off x="8613910" y="3273633"/>
              <a:ext cx="2191206" cy="41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E6F3F0D0-2FD6-4EFB-96A0-4F38A895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41" y="1679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44E9E22-F057-4F42-8D30-FD9DB2E2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97" y="3058631"/>
            <a:ext cx="15646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7D49B40-1CE4-42DD-BCC6-E1135480B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28521"/>
              </p:ext>
            </p:extLst>
          </p:nvPr>
        </p:nvGraphicFramePr>
        <p:xfrm>
          <a:off x="540688" y="1249570"/>
          <a:ext cx="1949448" cy="95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77476" imgH="482391" progId="Equation.3">
                  <p:embed/>
                </p:oleObj>
              </mc:Choice>
              <mc:Fallback>
                <p:oleObj r:id="rId5" imgW="977476" imgH="482391" progId="Equation.3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CA285AE-96FD-43D2-A705-D846C6D6E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8" y="1249570"/>
                        <a:ext cx="1949448" cy="958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FB96D64B-4516-4673-8E38-4E19DFCA03BD}"/>
              </a:ext>
            </a:extLst>
          </p:cNvPr>
          <p:cNvSpPr txBox="1"/>
          <p:nvPr/>
        </p:nvSpPr>
        <p:spPr>
          <a:xfrm>
            <a:off x="420641" y="2767694"/>
            <a:ext cx="3248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M = </a:t>
            </a:r>
            <a:r>
              <a:rPr lang="en-GB" sz="2800" i="1" dirty="0" err="1"/>
              <a:t>M</a:t>
            </a:r>
            <a:r>
              <a:rPr lang="en-GB" sz="2800" i="1" baseline="-25000" dirty="0" err="1"/>
              <a:t>Druckwandler</a:t>
            </a:r>
            <a:r>
              <a:rPr lang="en-GB" sz="2800" i="1" dirty="0"/>
              <a:t> + M</a:t>
            </a:r>
            <a:r>
              <a:rPr lang="en-GB" sz="2800" i="1" baseline="-25000" dirty="0"/>
              <a:t>L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M</a:t>
            </a:r>
            <a:r>
              <a:rPr lang="en-GB" sz="2800" i="1" baseline="-25000" dirty="0"/>
              <a:t>L </a:t>
            </a:r>
            <a:r>
              <a:rPr lang="en-GB" sz="2800" i="1" dirty="0"/>
              <a:t>= </a:t>
            </a:r>
            <a:r>
              <a:rPr lang="en-GB" sz="2800" i="1" dirty="0">
                <a:latin typeface="Symbol" panose="05050102010706020507" pitchFamily="18" charset="2"/>
              </a:rPr>
              <a:t>r </a:t>
            </a:r>
            <a:r>
              <a:rPr lang="en-GB" sz="2800" i="1" dirty="0"/>
              <a:t>a 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8D0F0F-E7E7-49FC-B8EF-02AA21FF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" y="4748055"/>
            <a:ext cx="125052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5DDAA94-982F-4214-A2BA-4D97164AC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89725"/>
              </p:ext>
            </p:extLst>
          </p:nvPr>
        </p:nvGraphicFramePr>
        <p:xfrm>
          <a:off x="519380" y="4535013"/>
          <a:ext cx="6046803" cy="9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81300" imgH="419100" progId="Equation.3">
                  <p:embed/>
                </p:oleObj>
              </mc:Choice>
              <mc:Fallback>
                <p:oleObj r:id="rId7" imgW="2781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80" y="4535013"/>
                        <a:ext cx="6046803" cy="9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5CF88388-1EFD-40FB-986C-3D8189BA5BFE}"/>
              </a:ext>
            </a:extLst>
          </p:cNvPr>
          <p:cNvSpPr txBox="1"/>
          <p:nvPr/>
        </p:nvSpPr>
        <p:spPr>
          <a:xfrm>
            <a:off x="688997" y="5998183"/>
            <a:ext cx="3192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de-DE" sz="2400" b="1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de-D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=0,122*d*(E/L*</a:t>
            </a:r>
            <a:r>
              <a:rPr lang="de-DE" sz="2400" b="1" i="1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de-D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de-DE" sz="2400" b="1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-0,5</a:t>
            </a:r>
            <a:endParaRPr lang="de-D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Fourier Analyse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8194" name="Picture 2" descr="Resonance, damping and frequency response | Deranged Physiology">
            <a:extLst>
              <a:ext uri="{FF2B5EF4-FFF2-40B4-BE49-F238E27FC236}">
                <a16:creationId xmlns:a16="http://schemas.microsoft.com/office/drawing/2014/main" id="{1CD157B7-BC01-42A3-A0B6-137271C9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7" y="994649"/>
            <a:ext cx="6054724" cy="586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6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402E58-10AA-4B81-9FE2-527C620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Vorlesung</a:t>
            </a:r>
            <a:r>
              <a:rPr lang="en-GB" dirty="0">
                <a:solidFill>
                  <a:schemeClr val="bg1"/>
                </a:solidFill>
              </a:rPr>
              <a:t> 08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EBB1E5-60AA-462E-928D-7DA382EB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1. Teil </a:t>
            </a:r>
            <a:r>
              <a:rPr lang="en-GB" sz="2000" dirty="0" err="1">
                <a:solidFill>
                  <a:schemeClr val="bg1"/>
                </a:solidFill>
              </a:rPr>
              <a:t>Katheter-Druckwandler</a:t>
            </a:r>
            <a:r>
              <a:rPr lang="en-GB" sz="2000" dirty="0">
                <a:solidFill>
                  <a:schemeClr val="bg1"/>
                </a:solidFill>
              </a:rPr>
              <a:t> System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04.06.2025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DFE924-E392-4ABA-8206-AE003862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8" y="489204"/>
            <a:ext cx="3704910" cy="451142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B9C454-B8DD-4F5B-90AB-EE87B1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6E05448-C963-4910-96F2-13A1B15C893E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Blutdruckkurve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170" name="Picture 2" descr="An example of the Fourier analysis for one animal of central aortic... |  Download Scientific Diagram">
            <a:extLst>
              <a:ext uri="{FF2B5EF4-FFF2-40B4-BE49-F238E27FC236}">
                <a16:creationId xmlns:a16="http://schemas.microsoft.com/office/drawing/2014/main" id="{0AB85913-AB1B-4376-9FB3-6C77D13AE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5" b="76125"/>
          <a:stretch/>
        </p:blipFill>
        <p:spPr bwMode="auto">
          <a:xfrm>
            <a:off x="328395" y="2271022"/>
            <a:ext cx="6716927" cy="30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 example of the Fourier analysis for one animal of central aortic... |  Download Scientific Diagram">
            <a:extLst>
              <a:ext uri="{FF2B5EF4-FFF2-40B4-BE49-F238E27FC236}">
                <a16:creationId xmlns:a16="http://schemas.microsoft.com/office/drawing/2014/main" id="{3DCFE139-B165-44F6-8145-4E5744AC1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6934" r="43616"/>
          <a:stretch/>
        </p:blipFill>
        <p:spPr bwMode="auto">
          <a:xfrm>
            <a:off x="7367451" y="1803560"/>
            <a:ext cx="3986349" cy="43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System: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Dämpfung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431270-4DFE-4C9B-AAFB-2B20ACCE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5" y="1843464"/>
            <a:ext cx="2745656" cy="19668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29CCA1-08E6-47A2-8208-E3697D78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22" y="1843464"/>
            <a:ext cx="2615878" cy="19668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83E5C6-9FD9-4D4B-9F9C-50FF73C6B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4211"/>
            <a:ext cx="4930815" cy="352532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B9643AF-A75E-4F20-AA62-22C8D455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303" y="5042262"/>
            <a:ext cx="169392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B20C59E-E396-4119-B487-7A27F8944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42645"/>
              </p:ext>
            </p:extLst>
          </p:nvPr>
        </p:nvGraphicFramePr>
        <p:xfrm>
          <a:off x="1933303" y="5042263"/>
          <a:ext cx="3945306" cy="107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79092" imgH="507492" progId="Equation.3">
                  <p:embed/>
                </p:oleObj>
              </mc:Choice>
              <mc:Fallback>
                <p:oleObj r:id="rId6" imgW="1879092" imgH="50749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03" y="5042263"/>
                        <a:ext cx="3945306" cy="1071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94A08F7A-87AD-45FD-A59F-96CA24F1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754" y="5218967"/>
            <a:ext cx="178292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87946185-4C96-44ED-AF35-7A56FD7BC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91999"/>
              </p:ext>
            </p:extLst>
          </p:nvPr>
        </p:nvGraphicFramePr>
        <p:xfrm>
          <a:off x="7014754" y="5218968"/>
          <a:ext cx="2209080" cy="102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93800" imgH="558800" progId="Equation.3">
                  <p:embed/>
                </p:oleObj>
              </mc:Choice>
              <mc:Fallback>
                <p:oleObj r:id="rId8" imgW="1193800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754" y="5218968"/>
                        <a:ext cx="2209080" cy="1025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52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Dämpfung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77BF31-E559-4286-81C1-416FC9B241E5}"/>
              </a:ext>
            </a:extLst>
          </p:cNvPr>
          <p:cNvSpPr txBox="1"/>
          <p:nvPr/>
        </p:nvSpPr>
        <p:spPr>
          <a:xfrm>
            <a:off x="362779" y="1325563"/>
            <a:ext cx="676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*A=R*dx/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(F=m*a Reibungsverlust)</a:t>
            </a:r>
            <a:endParaRPr lang="en-GB" sz="2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5B67E1F-F8B8-4F3C-9128-574F44CD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5" y="2090393"/>
            <a:ext cx="2368748" cy="16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22035F8-C26C-414D-8E18-BEF54C0B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5" y="4065268"/>
            <a:ext cx="1620142" cy="8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95C2E1B-7B7E-4971-80F1-166A3471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84" y="1739854"/>
            <a:ext cx="579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1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Dämpfung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12BBECD-CEEA-4B88-A9BB-DCFA5FB6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77" y="1649896"/>
            <a:ext cx="6924332" cy="44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6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Dämpfung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Eigenfrequenz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Picture 2" descr="Figuur 9 : Interaction between damping coefficiënt and natural... |  Download Scientific Diagram">
            <a:extLst>
              <a:ext uri="{FF2B5EF4-FFF2-40B4-BE49-F238E27FC236}">
                <a16:creationId xmlns:a16="http://schemas.microsoft.com/office/drawing/2014/main" id="{8C7B30BD-D944-464B-9DF0-74D38E684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1630" b="4568"/>
          <a:stretch/>
        </p:blipFill>
        <p:spPr bwMode="auto">
          <a:xfrm>
            <a:off x="3127702" y="1525481"/>
            <a:ext cx="5715852" cy="4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BA06FD2-CAF9-420E-821D-C27CD38447CF}"/>
              </a:ext>
            </a:extLst>
          </p:cNvPr>
          <p:cNvSpPr txBox="1"/>
          <p:nvPr/>
        </p:nvSpPr>
        <p:spPr>
          <a:xfrm>
            <a:off x="7666714" y="6356350"/>
            <a:ext cx="3092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0" u="none" strike="noStrike" dirty="0">
                <a:effectLst/>
                <a:latin typeface="Roboto"/>
              </a:rPr>
              <a:t>Alain F Kalmar, Thesis 2003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378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Katheter-Druckwandler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Problemlösung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F0741DC-C3BF-4DAF-AD47-A5A59B02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1" y="1776549"/>
            <a:ext cx="9776040" cy="36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1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051074"/>
              </p:ext>
            </p:extLst>
          </p:nvPr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1381-2ABF-4AB1-B3E5-34233C07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EBDB0-6C2F-4F2F-BD90-E9E52D5B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41AE6-E5B6-4CDB-BD58-EC3E0770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DC982-5D34-475B-B044-60413D13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402E58-10AA-4B81-9FE2-527C620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FRAGEN?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DFE924-E392-4ABA-8206-AE003862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8" y="489204"/>
            <a:ext cx="3704910" cy="451142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B9C454-B8DD-4F5B-90AB-EE87B1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6E05448-C963-4910-96F2-13A1B15C893E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27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Vorlesung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07 2. Teil)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887078"/>
              </p:ext>
            </p:extLst>
          </p:nvPr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1381-2ABF-4AB1-B3E5-34233C07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EBDB0-6C2F-4F2F-BD90-E9E52D5B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41AE6-E5B6-4CDB-BD58-EC3E0770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DC982-5D34-475B-B044-60413D13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2BA23C8-B501-479E-9A61-09060179B9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Blutdruckverlauf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A8B257-4E6D-4F62-9D69-45CCCD8C9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6"/>
          <a:stretch/>
        </p:blipFill>
        <p:spPr bwMode="auto">
          <a:xfrm>
            <a:off x="469446" y="1668779"/>
            <a:ext cx="5648325" cy="446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1D6A93F-3963-407E-8D46-05CA16739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t="-4496" r="-5912" b="52832"/>
          <a:stretch/>
        </p:blipFill>
        <p:spPr bwMode="auto">
          <a:xfrm>
            <a:off x="5715000" y="1646210"/>
            <a:ext cx="6012179" cy="43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7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Messungenauigkeit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61EBC60-7F50-408F-89B7-66B7EBC0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2" y="1762843"/>
            <a:ext cx="4362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82446C-427C-44EA-8BD7-1721FCC12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473" y="29627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CF914A-B9AE-4BC5-8CEA-AB4FC9EA33EA}"/>
              </a:ext>
            </a:extLst>
          </p:cNvPr>
          <p:cNvGrpSpPr/>
          <p:nvPr/>
        </p:nvGrpSpPr>
        <p:grpSpPr>
          <a:xfrm>
            <a:off x="4480122" y="2128627"/>
            <a:ext cx="4362450" cy="3714175"/>
            <a:chOff x="4480122" y="2128627"/>
            <a:chExt cx="4362450" cy="3714175"/>
          </a:xfrm>
        </p:grpSpPr>
        <p:graphicFrame>
          <p:nvGraphicFramePr>
            <p:cNvPr id="6" name="Objekt 5">
              <a:extLst>
                <a:ext uri="{FF2B5EF4-FFF2-40B4-BE49-F238E27FC236}">
                  <a16:creationId xmlns:a16="http://schemas.microsoft.com/office/drawing/2014/main" id="{BAA6DD50-3AA6-4DB4-BF79-D2BF11092B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568869"/>
                </p:ext>
              </p:extLst>
            </p:nvPr>
          </p:nvGraphicFramePr>
          <p:xfrm>
            <a:off x="4480122" y="2128627"/>
            <a:ext cx="4362450" cy="3533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4" imgW="3611880" imgH="2926080" progId="Word.Picture.8">
                    <p:embed/>
                  </p:oleObj>
                </mc:Choice>
                <mc:Fallback>
                  <p:oleObj name="Picture" r:id="rId4" imgW="3611880" imgH="2926080" progId="Word.Picture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0122" y="2128627"/>
                          <a:ext cx="4362450" cy="35333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6CA68E8-9172-4380-878A-E3638889F420}"/>
                </a:ext>
              </a:extLst>
            </p:cNvPr>
            <p:cNvSpPr txBox="1"/>
            <p:nvPr/>
          </p:nvSpPr>
          <p:spPr>
            <a:xfrm>
              <a:off x="5114132" y="5473470"/>
              <a:ext cx="2806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Golz und Gaule (1878)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93B579A-C659-4E4B-B2BF-4DB1DBF5095A}"/>
              </a:ext>
            </a:extLst>
          </p:cNvPr>
          <p:cNvGrpSpPr/>
          <p:nvPr/>
        </p:nvGrpSpPr>
        <p:grpSpPr>
          <a:xfrm>
            <a:off x="9102158" y="2352242"/>
            <a:ext cx="3007426" cy="3525688"/>
            <a:chOff x="9102158" y="2352242"/>
            <a:chExt cx="3007426" cy="3525688"/>
          </a:xfrm>
        </p:grpSpPr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B3FD0A54-C8AB-484C-8EDD-5C0162E5A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25" y="2352242"/>
              <a:ext cx="188595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003BD40-5C19-41C4-B37E-A922144A83E0}"/>
                </a:ext>
              </a:extLst>
            </p:cNvPr>
            <p:cNvSpPr txBox="1"/>
            <p:nvPr/>
          </p:nvSpPr>
          <p:spPr>
            <a:xfrm>
              <a:off x="9102158" y="5508598"/>
              <a:ext cx="30074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Landois</a:t>
              </a:r>
              <a:r>
                <a:rPr lang="de-D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de-DE" sz="1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Hemautogram</a:t>
              </a:r>
              <a:r>
                <a:rPr lang="de-D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(1872)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3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Moderne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8" name="Picture 4" descr="Swan-Ganz-Katheter | Edwards Lifesciences">
            <a:extLst>
              <a:ext uri="{FF2B5EF4-FFF2-40B4-BE49-F238E27FC236}">
                <a16:creationId xmlns:a16="http://schemas.microsoft.com/office/drawing/2014/main" id="{6968FCED-B0F3-4A2D-8DB1-4435CF7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22" y="1325563"/>
            <a:ext cx="67341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3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Spitzen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30" name="Picture 6" descr="Mongoose® Pediatrische Angiographie Katheter : Produktkatalog | pfm medical  ag">
            <a:extLst>
              <a:ext uri="{FF2B5EF4-FFF2-40B4-BE49-F238E27FC236}">
                <a16:creationId xmlns:a16="http://schemas.microsoft.com/office/drawing/2014/main" id="{1E8C5CEF-2834-4A39-9C8D-81B7AB8CE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516" r="22087"/>
          <a:stretch/>
        </p:blipFill>
        <p:spPr bwMode="auto">
          <a:xfrm>
            <a:off x="327547" y="1783307"/>
            <a:ext cx="6156892" cy="36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euradrainage-Katheter - Turner Pigtail - COOK Medical - Thorax">
            <a:extLst>
              <a:ext uri="{FF2B5EF4-FFF2-40B4-BE49-F238E27FC236}">
                <a16:creationId xmlns:a16="http://schemas.microsoft.com/office/drawing/2014/main" id="{17C62314-3DE4-463C-837C-F82EBA04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25" y="1783307"/>
            <a:ext cx="4979252" cy="36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Druckwandler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6" name="Picture 2" descr="Einweg-Druck-Transducer">
            <a:extLst>
              <a:ext uri="{FF2B5EF4-FFF2-40B4-BE49-F238E27FC236}">
                <a16:creationId xmlns:a16="http://schemas.microsoft.com/office/drawing/2014/main" id="{361E23A0-EA85-4FBA-A25F-DDE3B16B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249570"/>
            <a:ext cx="4931021" cy="49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A31FD28-87EB-4CBA-995C-A7A040161FCC}"/>
              </a:ext>
            </a:extLst>
          </p:cNvPr>
          <p:cNvGrpSpPr/>
          <p:nvPr/>
        </p:nvGrpSpPr>
        <p:grpSpPr>
          <a:xfrm>
            <a:off x="6826878" y="1625400"/>
            <a:ext cx="4818318" cy="4905061"/>
            <a:chOff x="6826878" y="1625400"/>
            <a:chExt cx="4818318" cy="4905061"/>
          </a:xfrm>
        </p:grpSpPr>
        <p:pic>
          <p:nvPicPr>
            <p:cNvPr id="2050" name="Picture 2" descr="Principles of pressure transducers, resonance, damping and frequency  response - ScienceDirect">
              <a:extLst>
                <a:ext uri="{FF2B5EF4-FFF2-40B4-BE49-F238E27FC236}">
                  <a16:creationId xmlns:a16="http://schemas.microsoft.com/office/drawing/2014/main" id="{9909E964-913F-4351-BF75-FEBB55AFE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878" y="1625400"/>
              <a:ext cx="4818318" cy="442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BF04817-1B30-4E93-9B96-3EC806861007}"/>
                </a:ext>
              </a:extLst>
            </p:cNvPr>
            <p:cNvSpPr txBox="1"/>
            <p:nvPr/>
          </p:nvSpPr>
          <p:spPr>
            <a:xfrm>
              <a:off x="9429834" y="6161129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M. Gilbert, 2012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AA633B3F-BF65-4910-BDAB-19E23F269B18}"/>
              </a:ext>
            </a:extLst>
          </p:cNvPr>
          <p:cNvSpPr txBox="1"/>
          <p:nvPr/>
        </p:nvSpPr>
        <p:spPr>
          <a:xfrm>
            <a:off x="3825759" y="6171684"/>
            <a:ext cx="18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B. Braun, Schweiz</a:t>
            </a:r>
          </a:p>
        </p:txBody>
      </p:sp>
    </p:spTree>
    <p:extLst>
      <p:ext uri="{BB962C8B-B14F-4D97-AF65-F5344CB8AC3E}">
        <p14:creationId xmlns:p14="http://schemas.microsoft.com/office/powerpoint/2010/main" val="14561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Katheter-Druckwandler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7EF00FE-6176-49B3-ACFE-9F0D28B9EA6B}"/>
              </a:ext>
            </a:extLst>
          </p:cNvPr>
          <p:cNvGrpSpPr/>
          <p:nvPr/>
        </p:nvGrpSpPr>
        <p:grpSpPr>
          <a:xfrm>
            <a:off x="482434" y="2715906"/>
            <a:ext cx="10494883" cy="2633236"/>
            <a:chOff x="482434" y="2715906"/>
            <a:chExt cx="10494883" cy="2633236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DF5FF29F-389E-4575-9236-CE3A6BC57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2"/>
            <a:stretch/>
          </p:blipFill>
          <p:spPr bwMode="auto">
            <a:xfrm>
              <a:off x="482434" y="2715906"/>
              <a:ext cx="10494883" cy="2633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ECC5323-AC52-41D1-983C-0DDD09D93BD2}"/>
                </a:ext>
              </a:extLst>
            </p:cNvPr>
            <p:cNvSpPr/>
            <p:nvPr/>
          </p:nvSpPr>
          <p:spPr>
            <a:xfrm>
              <a:off x="1282890" y="2825087"/>
              <a:ext cx="655092" cy="79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71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Breitbild</PresentationFormat>
  <Paragraphs>81</Paragraphs>
  <Slides>27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Symbol</vt:lpstr>
      <vt:lpstr>Times New Roman</vt:lpstr>
      <vt:lpstr>Office</vt:lpstr>
      <vt:lpstr>Picture</vt:lpstr>
      <vt:lpstr>Equation.3</vt:lpstr>
      <vt:lpstr>Strömungsmechanik in der Medizin </vt:lpstr>
      <vt:lpstr>Vorlesung 08</vt:lpstr>
      <vt:lpstr>Zusammenfassung (Vorlesung 07 2. Teil)</vt:lpstr>
      <vt:lpstr>PowerPoint-Präsentation</vt:lpstr>
      <vt:lpstr>Messungenauigkeit</vt:lpstr>
      <vt:lpstr>Moderne Katheter</vt:lpstr>
      <vt:lpstr>Katheter Spitzen</vt:lpstr>
      <vt:lpstr>Druckwandler</vt:lpstr>
      <vt:lpstr>Katheter-Druckwandler System</vt:lpstr>
      <vt:lpstr>Feder-Masse Schwingungssystem</vt:lpstr>
      <vt:lpstr>Vorlesung 02</vt:lpstr>
      <vt:lpstr>Eigenschwingung mit Resonanzfrequenz</vt:lpstr>
      <vt:lpstr>Lösung der Bewegungsgleichung</vt:lpstr>
      <vt:lpstr>Eigenfrequenz?</vt:lpstr>
      <vt:lpstr>Feder-Masse Beispiel</vt:lpstr>
      <vt:lpstr>Katheter-Druckwandler als Feder-Masse System</vt:lpstr>
      <vt:lpstr>PowerPoint-Präsentation</vt:lpstr>
      <vt:lpstr>PowerPoint-Präsentation</vt:lpstr>
      <vt:lpstr>Fourier Analyse</vt:lpstr>
      <vt:lpstr>Blutdruckkurve</vt:lpstr>
      <vt:lpstr>Reale Druckwandler System: Dämpfung</vt:lpstr>
      <vt:lpstr>Dämpfung</vt:lpstr>
      <vt:lpstr>Dämpfung</vt:lpstr>
      <vt:lpstr>Dämpfung und Eigenfrequenz</vt:lpstr>
      <vt:lpstr>Katheter-Druckwandler System Problemlösung</vt:lpstr>
      <vt:lpstr>Zusammenfassung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Strömungsmechanik in der Medizin I</dc:title>
  <dc:creator>Goubergrits, Leonid</dc:creator>
  <cp:lastModifiedBy>Leonid Goubergrits</cp:lastModifiedBy>
  <cp:revision>54</cp:revision>
  <dcterms:created xsi:type="dcterms:W3CDTF">2020-04-15T07:57:44Z</dcterms:created>
  <dcterms:modified xsi:type="dcterms:W3CDTF">2025-06-03T12:23:23Z</dcterms:modified>
</cp:coreProperties>
</file>