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81" r:id="rId4"/>
    <p:sldId id="306" r:id="rId5"/>
    <p:sldId id="289" r:id="rId6"/>
    <p:sldId id="290" r:id="rId7"/>
    <p:sldId id="291" r:id="rId8"/>
    <p:sldId id="307" r:id="rId9"/>
    <p:sldId id="308" r:id="rId10"/>
    <p:sldId id="304" r:id="rId11"/>
    <p:sldId id="282" r:id="rId12"/>
    <p:sldId id="303" r:id="rId13"/>
    <p:sldId id="283" r:id="rId14"/>
    <p:sldId id="309" r:id="rId15"/>
    <p:sldId id="265" r:id="rId16"/>
    <p:sldId id="292" r:id="rId17"/>
    <p:sldId id="294" r:id="rId18"/>
    <p:sldId id="293" r:id="rId19"/>
    <p:sldId id="295" r:id="rId20"/>
    <p:sldId id="296" r:id="rId21"/>
    <p:sldId id="297" r:id="rId22"/>
    <p:sldId id="310" r:id="rId23"/>
    <p:sldId id="298" r:id="rId24"/>
    <p:sldId id="305" r:id="rId25"/>
    <p:sldId id="299" r:id="rId26"/>
    <p:sldId id="269" r:id="rId27"/>
    <p:sldId id="300" r:id="rId28"/>
    <p:sldId id="301" r:id="rId29"/>
    <p:sldId id="267" r:id="rId30"/>
    <p:sldId id="302" r:id="rId31"/>
    <p:sldId id="275" r:id="rId3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rtzscher, Ulrich" initials="KU" lastIdx="22" clrIdx="0">
    <p:extLst>
      <p:ext uri="{19B8F6BF-5375-455C-9EA6-DF929625EA0E}">
        <p15:presenceInfo xmlns:p15="http://schemas.microsoft.com/office/powerpoint/2012/main" userId="S-1-5-21-1057563376-1269908281-367356602-90174" providerId="AD"/>
      </p:ext>
    </p:extLst>
  </p:cmAuthor>
  <p:cmAuthor id="2" name="Goubergrits, Leonid" initials="GL" lastIdx="2" clrIdx="1">
    <p:extLst>
      <p:ext uri="{19B8F6BF-5375-455C-9EA6-DF929625EA0E}">
        <p15:presenceInfo xmlns:p15="http://schemas.microsoft.com/office/powerpoint/2012/main" userId="S::leonid.goubergrits@charite.de::ae0b143f-34cf-4745-b564-7bfc99de80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A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11" autoAdjust="0"/>
    <p:restoredTop sz="72999" autoAdjust="0"/>
  </p:normalViewPr>
  <p:slideViewPr>
    <p:cSldViewPr snapToGrid="0">
      <p:cViewPr varScale="1">
        <p:scale>
          <a:sx n="70" d="100"/>
          <a:sy n="70" d="100"/>
        </p:scale>
        <p:origin x="130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D9ED83-E1B7-4943-8589-13BAE761BD8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DD22FE04-8E29-42D2-A3CD-CDCA89EE9830}">
      <dgm:prSet phldrT="[Text]"/>
      <dgm:spPr/>
      <dgm:t>
        <a:bodyPr/>
        <a:lstStyle/>
        <a:p>
          <a:r>
            <a:rPr lang="en-GB" dirty="0" err="1"/>
            <a:t>Wozu</a:t>
          </a:r>
          <a:r>
            <a:rPr lang="en-GB" dirty="0"/>
            <a:t> </a:t>
          </a:r>
          <a:r>
            <a:rPr lang="en-GB" dirty="0" err="1"/>
            <a:t>Herzkatheterisierung</a:t>
          </a:r>
          <a:r>
            <a:rPr lang="en-GB" dirty="0"/>
            <a:t>?</a:t>
          </a:r>
        </a:p>
      </dgm:t>
    </dgm:pt>
    <dgm:pt modelId="{F2DEB430-7B58-4F4F-8BA7-AFDEDB3D8190}" type="parTrans" cxnId="{BF53285E-03D3-4772-B2F2-47059A12F3D6}">
      <dgm:prSet/>
      <dgm:spPr/>
      <dgm:t>
        <a:bodyPr/>
        <a:lstStyle/>
        <a:p>
          <a:endParaRPr lang="en-GB"/>
        </a:p>
      </dgm:t>
    </dgm:pt>
    <dgm:pt modelId="{EA138A95-4D1F-4A9E-9D53-3750E3AAF3C2}" type="sibTrans" cxnId="{BF53285E-03D3-4772-B2F2-47059A12F3D6}">
      <dgm:prSet/>
      <dgm:spPr/>
      <dgm:t>
        <a:bodyPr/>
        <a:lstStyle/>
        <a:p>
          <a:endParaRPr lang="en-GB"/>
        </a:p>
      </dgm:t>
    </dgm:pt>
    <dgm:pt modelId="{C4BC03CB-39AA-4C6D-AA16-8C722D3B03B3}">
      <dgm:prSet phldrT="[Text]"/>
      <dgm:spPr/>
      <dgm:t>
        <a:bodyPr/>
        <a:lstStyle/>
        <a:p>
          <a:r>
            <a:rPr lang="en-GB" dirty="0" err="1"/>
            <a:t>Erreichen</a:t>
          </a:r>
          <a:r>
            <a:rPr lang="en-GB" dirty="0"/>
            <a:t> der </a:t>
          </a:r>
          <a:r>
            <a:rPr lang="en-GB" dirty="0" err="1"/>
            <a:t>verschiedenen</a:t>
          </a:r>
          <a:r>
            <a:rPr lang="en-GB" dirty="0"/>
            <a:t> </a:t>
          </a:r>
          <a:r>
            <a:rPr lang="en-GB" dirty="0" err="1"/>
            <a:t>Kreislaufbereiche</a:t>
          </a:r>
          <a:endParaRPr lang="en-GB" dirty="0"/>
        </a:p>
      </dgm:t>
    </dgm:pt>
    <dgm:pt modelId="{277AEF6F-1CD3-4807-B0AC-7612517B4416}" type="parTrans" cxnId="{A3950CBC-3B0E-42D1-AC89-C9B5F325F1EE}">
      <dgm:prSet/>
      <dgm:spPr/>
      <dgm:t>
        <a:bodyPr/>
        <a:lstStyle/>
        <a:p>
          <a:endParaRPr lang="en-GB"/>
        </a:p>
      </dgm:t>
    </dgm:pt>
    <dgm:pt modelId="{B433D5E8-13B7-4D94-B603-174FCBF7BAEA}" type="sibTrans" cxnId="{A3950CBC-3B0E-42D1-AC89-C9B5F325F1EE}">
      <dgm:prSet/>
      <dgm:spPr/>
      <dgm:t>
        <a:bodyPr/>
        <a:lstStyle/>
        <a:p>
          <a:endParaRPr lang="en-GB"/>
        </a:p>
      </dgm:t>
    </dgm:pt>
    <dgm:pt modelId="{20CE9004-0EA9-4F93-85F2-50145A94B6A4}">
      <dgm:prSet phldrT="[Text]"/>
      <dgm:spPr/>
      <dgm:t>
        <a:bodyPr/>
        <a:lstStyle/>
        <a:p>
          <a:r>
            <a:rPr lang="en-GB" dirty="0" err="1"/>
            <a:t>Druckmessung</a:t>
          </a:r>
          <a:r>
            <a:rPr lang="en-GB" dirty="0"/>
            <a:t> </a:t>
          </a:r>
          <a:r>
            <a:rPr lang="en-GB" dirty="0" err="1"/>
            <a:t>im</a:t>
          </a:r>
          <a:r>
            <a:rPr lang="en-GB" dirty="0"/>
            <a:t> </a:t>
          </a:r>
          <a:r>
            <a:rPr lang="en-GB" dirty="0" err="1"/>
            <a:t>linken</a:t>
          </a:r>
          <a:r>
            <a:rPr lang="en-GB" dirty="0"/>
            <a:t> </a:t>
          </a:r>
          <a:r>
            <a:rPr lang="en-GB" dirty="0" err="1"/>
            <a:t>Vorhof</a:t>
          </a:r>
          <a:endParaRPr lang="en-GB" dirty="0"/>
        </a:p>
      </dgm:t>
    </dgm:pt>
    <dgm:pt modelId="{140B583E-D5D6-416B-87BA-C092D7ACDA1A}" type="parTrans" cxnId="{42EEA402-FB40-4160-B149-754B501CA66C}">
      <dgm:prSet/>
      <dgm:spPr/>
      <dgm:t>
        <a:bodyPr/>
        <a:lstStyle/>
        <a:p>
          <a:endParaRPr lang="en-GB"/>
        </a:p>
      </dgm:t>
    </dgm:pt>
    <dgm:pt modelId="{7B9C0DE6-434C-43DC-AF53-32291C3BEF64}" type="sibTrans" cxnId="{42EEA402-FB40-4160-B149-754B501CA66C}">
      <dgm:prSet/>
      <dgm:spPr/>
      <dgm:t>
        <a:bodyPr/>
        <a:lstStyle/>
        <a:p>
          <a:endParaRPr lang="en-GB"/>
        </a:p>
      </dgm:t>
    </dgm:pt>
    <dgm:pt modelId="{2805FD64-E7A1-49FE-9F52-C7BF6779D43C}">
      <dgm:prSet phldrT="[Text]"/>
      <dgm:spPr/>
      <dgm:t>
        <a:bodyPr/>
        <a:lstStyle/>
        <a:p>
          <a:r>
            <a:rPr lang="en-GB" dirty="0" err="1"/>
            <a:t>Biofilme</a:t>
          </a:r>
          <a:r>
            <a:rPr lang="en-GB" dirty="0"/>
            <a:t> an </a:t>
          </a:r>
          <a:r>
            <a:rPr lang="en-GB" dirty="0" err="1"/>
            <a:t>Herzklappen</a:t>
          </a:r>
          <a:endParaRPr lang="en-GB" dirty="0"/>
        </a:p>
      </dgm:t>
    </dgm:pt>
    <dgm:pt modelId="{DB09CCCB-65CD-4293-A346-37745ACA39D5}" type="parTrans" cxnId="{2B833529-81A1-4F68-AD95-BA1BC895EFC6}">
      <dgm:prSet/>
      <dgm:spPr/>
      <dgm:t>
        <a:bodyPr/>
        <a:lstStyle/>
        <a:p>
          <a:endParaRPr lang="en-GB"/>
        </a:p>
      </dgm:t>
    </dgm:pt>
    <dgm:pt modelId="{3148D3E2-6DB7-4FC4-BB03-B501AAF99FE3}" type="sibTrans" cxnId="{2B833529-81A1-4F68-AD95-BA1BC895EFC6}">
      <dgm:prSet/>
      <dgm:spPr/>
      <dgm:t>
        <a:bodyPr/>
        <a:lstStyle/>
        <a:p>
          <a:endParaRPr lang="en-GB"/>
        </a:p>
      </dgm:t>
    </dgm:pt>
    <dgm:pt modelId="{A676786C-29B4-44C4-99AA-82885F928D4A}" type="pres">
      <dgm:prSet presAssocID="{34D9ED83-E1B7-4943-8589-13BAE761BD83}" presName="Name0" presStyleCnt="0">
        <dgm:presLayoutVars>
          <dgm:chMax val="7"/>
          <dgm:chPref val="7"/>
          <dgm:dir/>
        </dgm:presLayoutVars>
      </dgm:prSet>
      <dgm:spPr/>
    </dgm:pt>
    <dgm:pt modelId="{300C104C-56BC-4622-A136-8289C74819BD}" type="pres">
      <dgm:prSet presAssocID="{34D9ED83-E1B7-4943-8589-13BAE761BD83}" presName="Name1" presStyleCnt="0"/>
      <dgm:spPr/>
    </dgm:pt>
    <dgm:pt modelId="{24D8690E-B6DE-43F6-A1F8-D06CF2663640}" type="pres">
      <dgm:prSet presAssocID="{34D9ED83-E1B7-4943-8589-13BAE761BD83}" presName="cycle" presStyleCnt="0"/>
      <dgm:spPr/>
    </dgm:pt>
    <dgm:pt modelId="{71ADA0E0-934D-45FA-91B4-7DCA3BA6ACE0}" type="pres">
      <dgm:prSet presAssocID="{34D9ED83-E1B7-4943-8589-13BAE761BD83}" presName="srcNode" presStyleLbl="node1" presStyleIdx="0" presStyleCnt="4"/>
      <dgm:spPr/>
    </dgm:pt>
    <dgm:pt modelId="{BE18204D-F515-4C44-95E9-0E65785FB00F}" type="pres">
      <dgm:prSet presAssocID="{34D9ED83-E1B7-4943-8589-13BAE761BD83}" presName="conn" presStyleLbl="parChTrans1D2" presStyleIdx="0" presStyleCnt="1"/>
      <dgm:spPr/>
    </dgm:pt>
    <dgm:pt modelId="{E63DABE7-9962-41C6-BA61-2BA7762726CA}" type="pres">
      <dgm:prSet presAssocID="{34D9ED83-E1B7-4943-8589-13BAE761BD83}" presName="extraNode" presStyleLbl="node1" presStyleIdx="0" presStyleCnt="4"/>
      <dgm:spPr/>
    </dgm:pt>
    <dgm:pt modelId="{38644FCB-323F-4B18-8A27-6DC9D38F10A5}" type="pres">
      <dgm:prSet presAssocID="{34D9ED83-E1B7-4943-8589-13BAE761BD83}" presName="dstNode" presStyleLbl="node1" presStyleIdx="0" presStyleCnt="4"/>
      <dgm:spPr/>
    </dgm:pt>
    <dgm:pt modelId="{1B249531-A574-4E3F-AABB-0BC0D9AE5F77}" type="pres">
      <dgm:prSet presAssocID="{DD22FE04-8E29-42D2-A3CD-CDCA89EE9830}" presName="text_1" presStyleLbl="node1" presStyleIdx="0" presStyleCnt="4">
        <dgm:presLayoutVars>
          <dgm:bulletEnabled val="1"/>
        </dgm:presLayoutVars>
      </dgm:prSet>
      <dgm:spPr/>
    </dgm:pt>
    <dgm:pt modelId="{84B2C597-C2DA-4DDA-B290-1FE83714631B}" type="pres">
      <dgm:prSet presAssocID="{DD22FE04-8E29-42D2-A3CD-CDCA89EE9830}" presName="accent_1" presStyleCnt="0"/>
      <dgm:spPr/>
    </dgm:pt>
    <dgm:pt modelId="{08D83F4F-1159-4D4E-9A73-1E75C6777144}" type="pres">
      <dgm:prSet presAssocID="{DD22FE04-8E29-42D2-A3CD-CDCA89EE9830}" presName="accentRepeatNode" presStyleLbl="solidFgAcc1" presStyleIdx="0" presStyleCnt="4"/>
      <dgm:spPr/>
    </dgm:pt>
    <dgm:pt modelId="{1C541381-2ABF-4AB1-B3E5-34233C076C41}" type="pres">
      <dgm:prSet presAssocID="{C4BC03CB-39AA-4C6D-AA16-8C722D3B03B3}" presName="text_2" presStyleLbl="node1" presStyleIdx="1" presStyleCnt="4">
        <dgm:presLayoutVars>
          <dgm:bulletEnabled val="1"/>
        </dgm:presLayoutVars>
      </dgm:prSet>
      <dgm:spPr/>
    </dgm:pt>
    <dgm:pt modelId="{35AFA5E9-E88A-44D8-A827-BA3E33215CAF}" type="pres">
      <dgm:prSet presAssocID="{C4BC03CB-39AA-4C6D-AA16-8C722D3B03B3}" presName="accent_2" presStyleCnt="0"/>
      <dgm:spPr/>
    </dgm:pt>
    <dgm:pt modelId="{47E96C9C-654A-4D37-84F0-B4B9996A141B}" type="pres">
      <dgm:prSet presAssocID="{C4BC03CB-39AA-4C6D-AA16-8C722D3B03B3}" presName="accentRepeatNode" presStyleLbl="solidFgAcc1" presStyleIdx="1" presStyleCnt="4"/>
      <dgm:spPr/>
    </dgm:pt>
    <dgm:pt modelId="{70CEBDB0-6C2F-4F2F-BD90-E9E52D5B87C6}" type="pres">
      <dgm:prSet presAssocID="{20CE9004-0EA9-4F93-85F2-50145A94B6A4}" presName="text_3" presStyleLbl="node1" presStyleIdx="2" presStyleCnt="4">
        <dgm:presLayoutVars>
          <dgm:bulletEnabled val="1"/>
        </dgm:presLayoutVars>
      </dgm:prSet>
      <dgm:spPr/>
    </dgm:pt>
    <dgm:pt modelId="{763910B9-E4B2-4B1D-AC4D-32B8871B36EE}" type="pres">
      <dgm:prSet presAssocID="{20CE9004-0EA9-4F93-85F2-50145A94B6A4}" presName="accent_3" presStyleCnt="0"/>
      <dgm:spPr/>
    </dgm:pt>
    <dgm:pt modelId="{EAC0B7CD-0E97-4C12-A6AA-432646E113FD}" type="pres">
      <dgm:prSet presAssocID="{20CE9004-0EA9-4F93-85F2-50145A94B6A4}" presName="accentRepeatNode" presStyleLbl="solidFgAcc1" presStyleIdx="2" presStyleCnt="4"/>
      <dgm:spPr/>
    </dgm:pt>
    <dgm:pt modelId="{DFFAB8E5-A6AF-4531-89AD-D4AFE4C3500D}" type="pres">
      <dgm:prSet presAssocID="{2805FD64-E7A1-49FE-9F52-C7BF6779D43C}" presName="text_4" presStyleLbl="node1" presStyleIdx="3" presStyleCnt="4">
        <dgm:presLayoutVars>
          <dgm:bulletEnabled val="1"/>
        </dgm:presLayoutVars>
      </dgm:prSet>
      <dgm:spPr/>
    </dgm:pt>
    <dgm:pt modelId="{0EEC4FB1-ACD8-4FBA-AA6A-60E04F6C765A}" type="pres">
      <dgm:prSet presAssocID="{2805FD64-E7A1-49FE-9F52-C7BF6779D43C}" presName="accent_4" presStyleCnt="0"/>
      <dgm:spPr/>
    </dgm:pt>
    <dgm:pt modelId="{5A641DEA-F37A-4D37-AC31-A55CB420CDC7}" type="pres">
      <dgm:prSet presAssocID="{2805FD64-E7A1-49FE-9F52-C7BF6779D43C}" presName="accentRepeatNode" presStyleLbl="solidFgAcc1" presStyleIdx="3" presStyleCnt="4"/>
      <dgm:spPr/>
    </dgm:pt>
  </dgm:ptLst>
  <dgm:cxnLst>
    <dgm:cxn modelId="{42EEA402-FB40-4160-B149-754B501CA66C}" srcId="{34D9ED83-E1B7-4943-8589-13BAE761BD83}" destId="{20CE9004-0EA9-4F93-85F2-50145A94B6A4}" srcOrd="2" destOrd="0" parTransId="{140B583E-D5D6-416B-87BA-C092D7ACDA1A}" sibTransId="{7B9C0DE6-434C-43DC-AF53-32291C3BEF64}"/>
    <dgm:cxn modelId="{13E3BA09-C5A7-4D56-974B-9006BB730A86}" type="presOf" srcId="{DD22FE04-8E29-42D2-A3CD-CDCA89EE9830}" destId="{1B249531-A574-4E3F-AABB-0BC0D9AE5F77}" srcOrd="0" destOrd="0" presId="urn:microsoft.com/office/officeart/2008/layout/VerticalCurvedList"/>
    <dgm:cxn modelId="{6DBA361F-51C4-4AC2-8A4A-CF8618380ECD}" type="presOf" srcId="{20CE9004-0EA9-4F93-85F2-50145A94B6A4}" destId="{70CEBDB0-6C2F-4F2F-BD90-E9E52D5B87C6}" srcOrd="0" destOrd="0" presId="urn:microsoft.com/office/officeart/2008/layout/VerticalCurvedList"/>
    <dgm:cxn modelId="{2B833529-81A1-4F68-AD95-BA1BC895EFC6}" srcId="{34D9ED83-E1B7-4943-8589-13BAE761BD83}" destId="{2805FD64-E7A1-49FE-9F52-C7BF6779D43C}" srcOrd="3" destOrd="0" parTransId="{DB09CCCB-65CD-4293-A346-37745ACA39D5}" sibTransId="{3148D3E2-6DB7-4FC4-BB03-B501AAF99FE3}"/>
    <dgm:cxn modelId="{BCCEB733-25A3-499B-9FE6-6E92F8847D9D}" type="presOf" srcId="{EA138A95-4D1F-4A9E-9D53-3750E3AAF3C2}" destId="{BE18204D-F515-4C44-95E9-0E65785FB00F}" srcOrd="0" destOrd="0" presId="urn:microsoft.com/office/officeart/2008/layout/VerticalCurvedList"/>
    <dgm:cxn modelId="{BF53285E-03D3-4772-B2F2-47059A12F3D6}" srcId="{34D9ED83-E1B7-4943-8589-13BAE761BD83}" destId="{DD22FE04-8E29-42D2-A3CD-CDCA89EE9830}" srcOrd="0" destOrd="0" parTransId="{F2DEB430-7B58-4F4F-8BA7-AFDEDB3D8190}" sibTransId="{EA138A95-4D1F-4A9E-9D53-3750E3AAF3C2}"/>
    <dgm:cxn modelId="{A1F26B92-2AD3-48DA-8304-3AD606DAA76F}" type="presOf" srcId="{C4BC03CB-39AA-4C6D-AA16-8C722D3B03B3}" destId="{1C541381-2ABF-4AB1-B3E5-34233C076C41}" srcOrd="0" destOrd="0" presId="urn:microsoft.com/office/officeart/2008/layout/VerticalCurvedList"/>
    <dgm:cxn modelId="{AB8050B3-EC0C-485B-BD71-2A338B6309E8}" type="presOf" srcId="{34D9ED83-E1B7-4943-8589-13BAE761BD83}" destId="{A676786C-29B4-44C4-99AA-82885F928D4A}" srcOrd="0" destOrd="0" presId="urn:microsoft.com/office/officeart/2008/layout/VerticalCurvedList"/>
    <dgm:cxn modelId="{A3950CBC-3B0E-42D1-AC89-C9B5F325F1EE}" srcId="{34D9ED83-E1B7-4943-8589-13BAE761BD83}" destId="{C4BC03CB-39AA-4C6D-AA16-8C722D3B03B3}" srcOrd="1" destOrd="0" parTransId="{277AEF6F-1CD3-4807-B0AC-7612517B4416}" sibTransId="{B433D5E8-13B7-4D94-B603-174FCBF7BAEA}"/>
    <dgm:cxn modelId="{2D461CBD-CA6A-4D43-AE7B-67529649CB86}" type="presOf" srcId="{2805FD64-E7A1-49FE-9F52-C7BF6779D43C}" destId="{DFFAB8E5-A6AF-4531-89AD-D4AFE4C3500D}" srcOrd="0" destOrd="0" presId="urn:microsoft.com/office/officeart/2008/layout/VerticalCurvedList"/>
    <dgm:cxn modelId="{05C48F40-51E0-49BD-9E42-F3123223E008}" type="presParOf" srcId="{A676786C-29B4-44C4-99AA-82885F928D4A}" destId="{300C104C-56BC-4622-A136-8289C74819BD}" srcOrd="0" destOrd="0" presId="urn:microsoft.com/office/officeart/2008/layout/VerticalCurvedList"/>
    <dgm:cxn modelId="{F0D92BCD-5411-43C0-8E47-416B874F1AB8}" type="presParOf" srcId="{300C104C-56BC-4622-A136-8289C74819BD}" destId="{24D8690E-B6DE-43F6-A1F8-D06CF2663640}" srcOrd="0" destOrd="0" presId="urn:microsoft.com/office/officeart/2008/layout/VerticalCurvedList"/>
    <dgm:cxn modelId="{370422C4-9820-439C-981F-F8B91E2C02D4}" type="presParOf" srcId="{24D8690E-B6DE-43F6-A1F8-D06CF2663640}" destId="{71ADA0E0-934D-45FA-91B4-7DCA3BA6ACE0}" srcOrd="0" destOrd="0" presId="urn:microsoft.com/office/officeart/2008/layout/VerticalCurvedList"/>
    <dgm:cxn modelId="{5CC523F2-1DBB-495C-B477-5D7EB15E494E}" type="presParOf" srcId="{24D8690E-B6DE-43F6-A1F8-D06CF2663640}" destId="{BE18204D-F515-4C44-95E9-0E65785FB00F}" srcOrd="1" destOrd="0" presId="urn:microsoft.com/office/officeart/2008/layout/VerticalCurvedList"/>
    <dgm:cxn modelId="{AA6E0E31-DBF1-4DF3-B8F1-113CDC65F911}" type="presParOf" srcId="{24D8690E-B6DE-43F6-A1F8-D06CF2663640}" destId="{E63DABE7-9962-41C6-BA61-2BA7762726CA}" srcOrd="2" destOrd="0" presId="urn:microsoft.com/office/officeart/2008/layout/VerticalCurvedList"/>
    <dgm:cxn modelId="{57A0E198-8F69-49BF-8598-FC30D25923A7}" type="presParOf" srcId="{24D8690E-B6DE-43F6-A1F8-D06CF2663640}" destId="{38644FCB-323F-4B18-8A27-6DC9D38F10A5}" srcOrd="3" destOrd="0" presId="urn:microsoft.com/office/officeart/2008/layout/VerticalCurvedList"/>
    <dgm:cxn modelId="{4B3073FD-4C76-4199-958E-3880B6B28B71}" type="presParOf" srcId="{300C104C-56BC-4622-A136-8289C74819BD}" destId="{1B249531-A574-4E3F-AABB-0BC0D9AE5F77}" srcOrd="1" destOrd="0" presId="urn:microsoft.com/office/officeart/2008/layout/VerticalCurvedList"/>
    <dgm:cxn modelId="{6696B4F6-531B-4980-A18F-D1D9655AE072}" type="presParOf" srcId="{300C104C-56BC-4622-A136-8289C74819BD}" destId="{84B2C597-C2DA-4DDA-B290-1FE83714631B}" srcOrd="2" destOrd="0" presId="urn:microsoft.com/office/officeart/2008/layout/VerticalCurvedList"/>
    <dgm:cxn modelId="{25F2C4B8-38A7-42D9-8D0A-350E3FB84F47}" type="presParOf" srcId="{84B2C597-C2DA-4DDA-B290-1FE83714631B}" destId="{08D83F4F-1159-4D4E-9A73-1E75C6777144}" srcOrd="0" destOrd="0" presId="urn:microsoft.com/office/officeart/2008/layout/VerticalCurvedList"/>
    <dgm:cxn modelId="{6940FAA2-6248-44C2-829A-E5F31C39DB98}" type="presParOf" srcId="{300C104C-56BC-4622-A136-8289C74819BD}" destId="{1C541381-2ABF-4AB1-B3E5-34233C076C41}" srcOrd="3" destOrd="0" presId="urn:microsoft.com/office/officeart/2008/layout/VerticalCurvedList"/>
    <dgm:cxn modelId="{D57C4004-40DC-4F89-ADD2-EC1100005E12}" type="presParOf" srcId="{300C104C-56BC-4622-A136-8289C74819BD}" destId="{35AFA5E9-E88A-44D8-A827-BA3E33215CAF}" srcOrd="4" destOrd="0" presId="urn:microsoft.com/office/officeart/2008/layout/VerticalCurvedList"/>
    <dgm:cxn modelId="{6B76682C-60E9-4F92-AC75-518C32C29C70}" type="presParOf" srcId="{35AFA5E9-E88A-44D8-A827-BA3E33215CAF}" destId="{47E96C9C-654A-4D37-84F0-B4B9996A141B}" srcOrd="0" destOrd="0" presId="urn:microsoft.com/office/officeart/2008/layout/VerticalCurvedList"/>
    <dgm:cxn modelId="{65912556-DBA2-40B0-B13E-519A28EC9906}" type="presParOf" srcId="{300C104C-56BC-4622-A136-8289C74819BD}" destId="{70CEBDB0-6C2F-4F2F-BD90-E9E52D5B87C6}" srcOrd="5" destOrd="0" presId="urn:microsoft.com/office/officeart/2008/layout/VerticalCurvedList"/>
    <dgm:cxn modelId="{DC5D3908-EC1A-4A66-AAD5-0AFF544F0111}" type="presParOf" srcId="{300C104C-56BC-4622-A136-8289C74819BD}" destId="{763910B9-E4B2-4B1D-AC4D-32B8871B36EE}" srcOrd="6" destOrd="0" presId="urn:microsoft.com/office/officeart/2008/layout/VerticalCurvedList"/>
    <dgm:cxn modelId="{2DAA0B09-7F7D-44C8-8EB3-F9D765684219}" type="presParOf" srcId="{763910B9-E4B2-4B1D-AC4D-32B8871B36EE}" destId="{EAC0B7CD-0E97-4C12-A6AA-432646E113FD}" srcOrd="0" destOrd="0" presId="urn:microsoft.com/office/officeart/2008/layout/VerticalCurvedList"/>
    <dgm:cxn modelId="{D5994D7A-045E-4254-BB5F-1004E51BE751}" type="presParOf" srcId="{300C104C-56BC-4622-A136-8289C74819BD}" destId="{DFFAB8E5-A6AF-4531-89AD-D4AFE4C3500D}" srcOrd="7" destOrd="0" presId="urn:microsoft.com/office/officeart/2008/layout/VerticalCurvedList"/>
    <dgm:cxn modelId="{C3BD61F5-93B2-4887-BAD4-8A93A78550AA}" type="presParOf" srcId="{300C104C-56BC-4622-A136-8289C74819BD}" destId="{0EEC4FB1-ACD8-4FBA-AA6A-60E04F6C765A}" srcOrd="8" destOrd="0" presId="urn:microsoft.com/office/officeart/2008/layout/VerticalCurvedList"/>
    <dgm:cxn modelId="{4569E611-7CF4-4B0B-9B1E-4AD25B845661}" type="presParOf" srcId="{0EEC4FB1-ACD8-4FBA-AA6A-60E04F6C765A}" destId="{5A641DEA-F37A-4D37-AC31-A55CB420CDC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8204D-F515-4C44-95E9-0E65785FB00F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249531-A574-4E3F-AABB-0BC0D9AE5F77}">
      <dsp:nvSpPr>
        <dsp:cNvPr id="0" name=""/>
        <dsp:cNvSpPr/>
      </dsp:nvSpPr>
      <dsp:spPr>
        <a:xfrm>
          <a:off x="610504" y="416587"/>
          <a:ext cx="8424052" cy="8336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 err="1"/>
            <a:t>Wozu</a:t>
          </a:r>
          <a:r>
            <a:rPr lang="en-GB" sz="3000" kern="1200" dirty="0"/>
            <a:t> </a:t>
          </a:r>
          <a:r>
            <a:rPr lang="en-GB" sz="3000" kern="1200" dirty="0" err="1"/>
            <a:t>Herzkatheterisierung</a:t>
          </a:r>
          <a:r>
            <a:rPr lang="en-GB" sz="3000" kern="1200" dirty="0"/>
            <a:t>?</a:t>
          </a:r>
        </a:p>
      </dsp:txBody>
      <dsp:txXfrm>
        <a:off x="610504" y="416587"/>
        <a:ext cx="8424052" cy="833607"/>
      </dsp:txXfrm>
    </dsp:sp>
    <dsp:sp modelId="{08D83F4F-1159-4D4E-9A73-1E75C6777144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41381-2ABF-4AB1-B3E5-34233C076C41}">
      <dsp:nvSpPr>
        <dsp:cNvPr id="0" name=""/>
        <dsp:cNvSpPr/>
      </dsp:nvSpPr>
      <dsp:spPr>
        <a:xfrm>
          <a:off x="1088431" y="1667215"/>
          <a:ext cx="7946125" cy="833607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 err="1"/>
            <a:t>Erreichen</a:t>
          </a:r>
          <a:r>
            <a:rPr lang="en-GB" sz="3000" kern="1200" dirty="0"/>
            <a:t> der </a:t>
          </a:r>
          <a:r>
            <a:rPr lang="en-GB" sz="3000" kern="1200" dirty="0" err="1"/>
            <a:t>verschiedenen</a:t>
          </a:r>
          <a:r>
            <a:rPr lang="en-GB" sz="3000" kern="1200" dirty="0"/>
            <a:t> </a:t>
          </a:r>
          <a:r>
            <a:rPr lang="en-GB" sz="3000" kern="1200" dirty="0" err="1"/>
            <a:t>Kreislaufbereiche</a:t>
          </a:r>
          <a:endParaRPr lang="en-GB" sz="3000" kern="1200" dirty="0"/>
        </a:p>
      </dsp:txBody>
      <dsp:txXfrm>
        <a:off x="1088431" y="1667215"/>
        <a:ext cx="7946125" cy="833607"/>
      </dsp:txXfrm>
    </dsp:sp>
    <dsp:sp modelId="{47E96C9C-654A-4D37-84F0-B4B9996A141B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EBDB0-6C2F-4F2F-BD90-E9E52D5B87C6}">
      <dsp:nvSpPr>
        <dsp:cNvPr id="0" name=""/>
        <dsp:cNvSpPr/>
      </dsp:nvSpPr>
      <dsp:spPr>
        <a:xfrm>
          <a:off x="1088431" y="2917843"/>
          <a:ext cx="7946125" cy="833607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 err="1"/>
            <a:t>Druckmessung</a:t>
          </a:r>
          <a:r>
            <a:rPr lang="en-GB" sz="3000" kern="1200" dirty="0"/>
            <a:t> </a:t>
          </a:r>
          <a:r>
            <a:rPr lang="en-GB" sz="3000" kern="1200" dirty="0" err="1"/>
            <a:t>im</a:t>
          </a:r>
          <a:r>
            <a:rPr lang="en-GB" sz="3000" kern="1200" dirty="0"/>
            <a:t> </a:t>
          </a:r>
          <a:r>
            <a:rPr lang="en-GB" sz="3000" kern="1200" dirty="0" err="1"/>
            <a:t>linken</a:t>
          </a:r>
          <a:r>
            <a:rPr lang="en-GB" sz="3000" kern="1200" dirty="0"/>
            <a:t> </a:t>
          </a:r>
          <a:r>
            <a:rPr lang="en-GB" sz="3000" kern="1200" dirty="0" err="1"/>
            <a:t>Vorhof</a:t>
          </a:r>
          <a:endParaRPr lang="en-GB" sz="3000" kern="1200" dirty="0"/>
        </a:p>
      </dsp:txBody>
      <dsp:txXfrm>
        <a:off x="1088431" y="2917843"/>
        <a:ext cx="7946125" cy="833607"/>
      </dsp:txXfrm>
    </dsp:sp>
    <dsp:sp modelId="{EAC0B7CD-0E97-4C12-A6AA-432646E113FD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FAB8E5-A6AF-4531-89AD-D4AFE4C3500D}">
      <dsp:nvSpPr>
        <dsp:cNvPr id="0" name=""/>
        <dsp:cNvSpPr/>
      </dsp:nvSpPr>
      <dsp:spPr>
        <a:xfrm>
          <a:off x="610504" y="4168472"/>
          <a:ext cx="8424052" cy="833607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 err="1"/>
            <a:t>Biofilme</a:t>
          </a:r>
          <a:r>
            <a:rPr lang="en-GB" sz="3000" kern="1200" dirty="0"/>
            <a:t> an </a:t>
          </a:r>
          <a:r>
            <a:rPr lang="en-GB" sz="3000" kern="1200" dirty="0" err="1"/>
            <a:t>Herzklappen</a:t>
          </a:r>
          <a:endParaRPr lang="en-GB" sz="3000" kern="1200" dirty="0"/>
        </a:p>
      </dsp:txBody>
      <dsp:txXfrm>
        <a:off x="610504" y="4168472"/>
        <a:ext cx="8424052" cy="833607"/>
      </dsp:txXfrm>
    </dsp:sp>
    <dsp:sp modelId="{5A641DEA-F37A-4D37-AC31-A55CB420CDC7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6C511-AA08-4069-9839-3D2151A70248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63DA2-B10B-476C-9B58-D843336D797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119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545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925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628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189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835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7944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915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603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6987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6619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441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2127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5307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9341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1720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3778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8333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5474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7343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7805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5592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689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7899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314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065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271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703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634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334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011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8562D0-73C3-4334-9540-85B5B9A28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FBF8D08-0054-461F-9100-52E8354AE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7AAAC9-3DC3-40A6-8569-77EC7E9D3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8FBD-D4C7-4C4E-A411-17C363B6CE46}" type="datetime1">
              <a:rPr lang="en-GB" smtClean="0"/>
              <a:t>10/06/2025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8091BE-93C3-4DD3-A4E4-F1450C57B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C41A5C-2F5F-42FC-85D0-E38571FE5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547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D53FE5-4447-4D5B-AD2F-7F535D929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D64AF60-971B-4246-A3E9-808527D7E8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D3DA9F-BD61-4C79-A47B-22A8EDE0C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6975-2E92-4F3C-B3C5-215CE18B8BAB}" type="datetime1">
              <a:rPr lang="en-GB" smtClean="0"/>
              <a:t>10/06/2025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0002FA-ACEE-499F-AB51-DE2742FBE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B2325E-9B29-4F79-8475-31DD1C91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450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5971022-7DA9-499D-81DA-B1E1A6DCF1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AFDC04B-BD2C-425A-B7FE-35CB3C1BC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291E41-8343-4E17-AEAB-1F29BEDC2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4E95-46D4-4051-B87C-29F4FC7705A7}" type="datetime1">
              <a:rPr lang="en-GB" smtClean="0"/>
              <a:t>10/06/2025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9BEDEC-B0CC-4D7F-B5C2-37C66901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7D6363-BFBE-482B-A9DF-68E69817D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45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010BF9-525E-45C6-A465-70E49FED1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B2618C-5162-4FEC-88DE-35CF92572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2A11C0-4FA8-407F-9560-4857B0CF4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5C2E-E036-4C90-A7C5-52F31B410879}" type="datetime1">
              <a:rPr lang="en-GB" smtClean="0"/>
              <a:t>10/06/2025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0C260B-6D27-47D4-A32D-E9A2642F1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045F1C-3EAF-4407-BD79-D9E609432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48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B394E4-2D83-4275-9D11-3182EC5D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FE690E3-2DB4-4989-977B-57F0EAB97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775161-32E6-4284-A5AB-19C783C6E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A29B-D91F-4C88-9918-190A2390100E}" type="datetime1">
              <a:rPr lang="en-GB" smtClean="0"/>
              <a:t>10/06/2025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0602AE-7D4C-48D6-9852-9BA4A4EBF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B984B9-D832-49A7-B1CA-9B3A50FFD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69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5AD2F2-D05A-456B-8FFE-00EF2D951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0E9184-53CE-4B7E-9703-694D8F1658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2063EB6-E99A-4A42-98C1-96B7AF4A7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379897-294E-475E-974E-24B039A2F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CA65B-98FC-4E90-9741-FEF7C9E85C28}" type="datetime1">
              <a:rPr lang="en-GB" smtClean="0"/>
              <a:t>10/06/2025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0B6FBEA-2379-49C3-BC8D-68AB42184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8E3FC0-C043-4F6F-BE6D-0B0FEF561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954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7A62D7-2C0E-40F6-B682-5315DD3FB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831E9B-812C-48F5-AAF1-3B52497DC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2E99EEE-E61B-4C7C-816F-2F3D8B3DF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CCDDC9D-2F53-4614-9297-D00B881CCD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C100751-6A24-4F43-8D5E-314A32EE64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E8D4B3B-60BB-4074-83DE-F92560B4D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B3C9-BF0F-4152-9657-EE1C70E8B34F}" type="datetime1">
              <a:rPr lang="en-GB" smtClean="0"/>
              <a:t>10/06/2025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A1CABB0-1A5B-4AE4-B61B-2B661B66D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640A1FA-F54D-4FB9-BCBE-4C41A7091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54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FC0CD2-E307-4162-83B0-4B7A15491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8EE91F5-65BC-45ED-9D30-917C17ED0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0F6A-14FB-433A-AA6F-C084BCC08940}" type="datetime1">
              <a:rPr lang="en-GB" smtClean="0"/>
              <a:t>10/06/2025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ACAFBA-97FE-4458-BF1A-01317AC88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392CCD6-E7F1-44D8-A394-2E3DF56C3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03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EEC17CA-4A24-4954-AA9C-AF8790D89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C438-426F-44F0-84F7-40AEEED819CC}" type="datetime1">
              <a:rPr lang="en-GB" smtClean="0"/>
              <a:t>10/06/2025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07954B1-26A4-41F8-8B37-9CED5BE7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E3D6D1-CCE1-4F08-9E24-BDA2332A7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022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22C558-CE80-4DC0-9DB4-3FB21E89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D758D4-3838-41B4-A85B-37D2D5F78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CD90F4E-BE48-4CE3-8FA5-61AAA7FB03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86504CA-34B3-4BDD-B78E-43DDFAF2C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B6D0-23E3-42B6-9A04-04EF7CDA659A}" type="datetime1">
              <a:rPr lang="en-GB" smtClean="0"/>
              <a:t>10/06/2025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275FD24-AC31-4208-8267-0DFE214D7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1E074FF-80FA-4960-BF77-19D146600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272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EC724F-95EA-4F08-9F71-734DF0857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173ED21-3D76-4E6C-8E0A-7CE617E2CE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D62334C-A003-44C6-A011-CE5E2B07A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EB928E3-4370-4E25-B880-A08BD0AC7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ED56-9309-4345-9754-315919C2BE59}" type="datetime1">
              <a:rPr lang="en-GB" smtClean="0"/>
              <a:t>10/06/2025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280BBBF-8E79-4692-8436-07F5E9B51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223E80-1291-4D3B-BCB8-B9CFA9ECD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77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E9A1D54-6988-4637-AA1E-1446BC533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59EFDD-B857-47E5-8BFE-6FA62CE97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CC4E2F-3530-4F9A-8E19-B469E47B93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BECA5-2E62-49BD-9377-0CB955F44614}" type="datetime1">
              <a:rPr lang="en-GB" smtClean="0"/>
              <a:t>10/06/2025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B65240-DFFE-4726-BD1A-9FB90904C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14446A-0A8A-4636-8C51-4FE25AEA8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05448-C963-4910-96F2-13A1B15C89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22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C11D1B-ED30-4B67-9B98-7F79128A4C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Strömungsmechanik</a:t>
            </a:r>
            <a:r>
              <a:rPr lang="en-GB" dirty="0"/>
              <a:t> in der </a:t>
            </a:r>
            <a:r>
              <a:rPr lang="en-GB" dirty="0" err="1"/>
              <a:t>Medizin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B78D9B9-9E16-4DAA-9B04-E01BF8B205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Prof. </a:t>
            </a:r>
            <a:r>
              <a:rPr lang="en-GB" dirty="0" err="1"/>
              <a:t>Dr.</a:t>
            </a:r>
            <a:r>
              <a:rPr lang="en-GB" dirty="0"/>
              <a:t>-Ing. Leonid Goubergrits</a:t>
            </a:r>
          </a:p>
          <a:p>
            <a:r>
              <a:rPr lang="en-GB" dirty="0"/>
              <a:t>PD Dr.-</a:t>
            </a:r>
            <a:r>
              <a:rPr lang="en-GB" dirty="0" err="1"/>
              <a:t>Ing</a:t>
            </a:r>
            <a:r>
              <a:rPr lang="en-GB" dirty="0"/>
              <a:t>. Ulrich Kertzscher</a:t>
            </a:r>
          </a:p>
          <a:p>
            <a:endParaRPr lang="en-GB" dirty="0"/>
          </a:p>
          <a:p>
            <a:r>
              <a:rPr lang="en-GB" dirty="0" err="1"/>
              <a:t>SoSe</a:t>
            </a:r>
            <a:r>
              <a:rPr lang="en-GB" dirty="0"/>
              <a:t> 2025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35D298A-5DB4-42F9-A9BA-7B80BE894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555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Erste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Herzkatheterisierung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10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sp>
        <p:nvSpPr>
          <p:cNvPr id="1042" name="Rectangle 43"/>
          <p:cNvSpPr>
            <a:spLocks noChangeArrowheads="1"/>
          </p:cNvSpPr>
          <p:nvPr/>
        </p:nvSpPr>
        <p:spPr bwMode="auto">
          <a:xfrm>
            <a:off x="2646947" y="150346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43" name="Rectangle 44"/>
          <p:cNvSpPr>
            <a:spLocks noChangeArrowheads="1"/>
          </p:cNvSpPr>
          <p:nvPr/>
        </p:nvSpPr>
        <p:spPr bwMode="auto">
          <a:xfrm>
            <a:off x="2646947" y="19606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6762379" y="4717199"/>
            <a:ext cx="30844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/>
              <a:t>https://www.adcirca.com/patient/images/catheter.png</a:t>
            </a:r>
          </a:p>
        </p:txBody>
      </p:sp>
      <p:pic>
        <p:nvPicPr>
          <p:cNvPr id="4100" name="Picture 4" descr="https://www.adcirca.com/patient/images/catheter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8"/>
          <a:stretch/>
        </p:blipFill>
        <p:spPr bwMode="auto">
          <a:xfrm>
            <a:off x="5943980" y="1249570"/>
            <a:ext cx="4488332" cy="325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Werner Forßmann: Auf direktem Weg ins Herz | BR Wiss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96" y="1673736"/>
            <a:ext cx="2420588" cy="322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624429" y="4905961"/>
            <a:ext cx="2079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Werner </a:t>
            </a:r>
            <a:r>
              <a:rPr lang="de-DE" sz="1600" dirty="0" err="1"/>
              <a:t>Forßmann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444460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Erste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Herzkatheterisierung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11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sp>
        <p:nvSpPr>
          <p:cNvPr id="1042" name="Rectangle 43"/>
          <p:cNvSpPr>
            <a:spLocks noChangeArrowheads="1"/>
          </p:cNvSpPr>
          <p:nvPr/>
        </p:nvSpPr>
        <p:spPr bwMode="auto">
          <a:xfrm>
            <a:off x="2646947" y="150346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43" name="Rectangle 44"/>
          <p:cNvSpPr>
            <a:spLocks noChangeArrowheads="1"/>
          </p:cNvSpPr>
          <p:nvPr/>
        </p:nvSpPr>
        <p:spPr bwMode="auto">
          <a:xfrm>
            <a:off x="2646947" y="19606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4104" name="Picture 8" descr="Werner Forßmann: Auf direktem Weg ins Herz | BR Wiss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98" y="1588601"/>
            <a:ext cx="2763897" cy="368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587926" y="5721246"/>
            <a:ext cx="2079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Werner </a:t>
            </a:r>
            <a:r>
              <a:rPr lang="de-DE" sz="1600" dirty="0" err="1"/>
              <a:t>Forßmann</a:t>
            </a:r>
            <a:endParaRPr lang="de-DE" sz="1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6A4803-B96B-4D58-A902-2B36A4D9A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021" y="1044471"/>
            <a:ext cx="5543550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CE93117-68C0-4027-9B3E-EF8D3DE1E916}"/>
              </a:ext>
            </a:extLst>
          </p:cNvPr>
          <p:cNvSpPr txBox="1"/>
          <p:nvPr/>
        </p:nvSpPr>
        <p:spPr>
          <a:xfrm>
            <a:off x="4597380" y="5721246"/>
            <a:ext cx="75122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 In: Berliner Klinische Wochenschrift vom 5. November 1929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E33D91F-0979-48C9-8098-6117751C39D3}"/>
              </a:ext>
            </a:extLst>
          </p:cNvPr>
          <p:cNvSpPr txBox="1"/>
          <p:nvPr/>
        </p:nvSpPr>
        <p:spPr>
          <a:xfrm>
            <a:off x="3703584" y="6356350"/>
            <a:ext cx="751220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/>
              <a:t>https://de.wikipedia.org/wiki/Werner_For%C3%9Fmann</a:t>
            </a:r>
          </a:p>
        </p:txBody>
      </p:sp>
    </p:spTree>
    <p:extLst>
      <p:ext uri="{BB962C8B-B14F-4D97-AF65-F5344CB8AC3E}">
        <p14:creationId xmlns:p14="http://schemas.microsoft.com/office/powerpoint/2010/main" val="943469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Medizin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Nobelpreis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für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Herzkatheterisierung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(1956)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12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sp>
        <p:nvSpPr>
          <p:cNvPr id="1042" name="Rectangle 43"/>
          <p:cNvSpPr>
            <a:spLocks noChangeArrowheads="1"/>
          </p:cNvSpPr>
          <p:nvPr/>
        </p:nvSpPr>
        <p:spPr bwMode="auto">
          <a:xfrm>
            <a:off x="2646947" y="150346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43" name="Rectangle 44"/>
          <p:cNvSpPr>
            <a:spLocks noChangeArrowheads="1"/>
          </p:cNvSpPr>
          <p:nvPr/>
        </p:nvSpPr>
        <p:spPr bwMode="auto">
          <a:xfrm>
            <a:off x="2646947" y="19606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4104" name="Picture 8" descr="Werner Forßmann: Auf direktem Weg ins Herz | BR Wiss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96" y="1673736"/>
            <a:ext cx="2420588" cy="322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624429" y="4905961"/>
            <a:ext cx="9522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Werner </a:t>
            </a:r>
            <a:r>
              <a:rPr lang="de-DE" sz="1600" dirty="0" err="1"/>
              <a:t>Forßmann</a:t>
            </a:r>
            <a:r>
              <a:rPr lang="de-DE" sz="1600" dirty="0"/>
              <a:t>                               André Frédéric Cournand                            </a:t>
            </a:r>
            <a:r>
              <a:rPr lang="de-DE" sz="1600" b="0" i="0" dirty="0">
                <a:solidFill>
                  <a:srgbClr val="000000"/>
                </a:solidFill>
                <a:effectLst/>
              </a:rPr>
              <a:t>Dickinson Woodruff Richards</a:t>
            </a:r>
            <a:r>
              <a:rPr lang="de-DE" sz="1600" dirty="0"/>
              <a:t>      </a:t>
            </a:r>
          </a:p>
        </p:txBody>
      </p:sp>
      <p:pic>
        <p:nvPicPr>
          <p:cNvPr id="2050" name="Picture 2" descr="Andre Cournand, French-US physician - Stock Image - H403/0362 - Science  Photo Library">
            <a:extLst>
              <a:ext uri="{FF2B5EF4-FFF2-40B4-BE49-F238E27FC236}">
                <a16:creationId xmlns:a16="http://schemas.microsoft.com/office/drawing/2014/main" id="{001E3C14-883A-4911-8C61-88C4B0E56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381" y="1673736"/>
            <a:ext cx="2613173" cy="327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ckinson W. Richards Papers Open for Research - HSL Library Archives">
            <a:extLst>
              <a:ext uri="{FF2B5EF4-FFF2-40B4-BE49-F238E27FC236}">
                <a16:creationId xmlns:a16="http://schemas.microsoft.com/office/drawing/2014/main" id="{B1C3B944-F2BF-4FB9-BD4D-7EF0681F7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380" y="1673736"/>
            <a:ext cx="3093740" cy="325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87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Schubmodul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 </a:t>
            </a:r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Katheters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13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sp>
        <p:nvSpPr>
          <p:cNvPr id="1042" name="Rectangle 43"/>
          <p:cNvSpPr>
            <a:spLocks noChangeArrowheads="1"/>
          </p:cNvSpPr>
          <p:nvPr/>
        </p:nvSpPr>
        <p:spPr bwMode="auto">
          <a:xfrm>
            <a:off x="2646947" y="150346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43" name="Rectangle 44"/>
          <p:cNvSpPr>
            <a:spLocks noChangeArrowheads="1"/>
          </p:cNvSpPr>
          <p:nvPr/>
        </p:nvSpPr>
        <p:spPr bwMode="auto">
          <a:xfrm>
            <a:off x="2646947" y="19606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" name="AutoShape 2" descr="data:image/jpeg;base64,/9j/4AAQSkZJRgABAQAAAQABAAD/2wCEAAkGBw0QEBAQEA0WEA8QDw8VFhAYEBUWFRYVFRgiFhUaGBcYHCghGR0mHRUXIjEiMSkrLi8uGCA2OD8tNyotLisBCgoKBQUFDgUFDisZExkrKysrKysrKysrKysrKysrKysrKysrKysrKysrKysrKysrKysrKysrKysrKysrKysrK//AABEIAKgBLAMBIgACEQEDEQH/xAAbAAEAAgMBAQAAAAAAAAAAAAAABQYBAwQHAv/EAEwQAAICAgAEAwQFBgcOBwEAAAECAAMEEQUSEyEGMUEUIlFxByMyYYEWQlKRobEVM1NigpXTJDVDVGRldIOSoqOzwdI0REWTlLLCF//EABQBAQAAAAAAAAAAAAAAAAAAAAD/xAAUEQEAAAAAAAAAAAAAAAAAAAAA/9oADAMBAAIRAxEAPwD3GIiBVc3jFq8cxcMBulZw7Jc9jy8/UXR35dghH9MfGWqQeZ/fPE+/Bz/+ZRJyAiIgIiICIiAiIgIiICIiAiIgIiICIiAiIgIiICIiAiIgIiICIiAiIgIiICYmYgQWd/fPC/0PiH/3ok7ILiH98sA/5LxAftpP/STsBERAREQEREBERAREQEREBERAREQEREBERAREQEREBERAREQEREBERAREQExMxAguJb/hHh/w6OeD/wAMj90nZBcXYLnYDE6Vas4k/dyoT+79k5sPxgj1PdZh3U1qlNikmlmeu5gtZ5VsLITsHlYA6Px2IFmiRJ8T8N5r09vp58ZXa1esu61Q8rFhvsAxAPwPbznfg5tN9a202Cyt96dTsHR0f2giBviIgIiICIiAiIgIiICIiAiIgIiICIiAiIgIiICIiAiIgIiICIiAiIgIiYgVrxRmY1OVgPk3V00sMxC9liou2QaG2IHfRlbxv4DVLEfxFj2M2PVj1ubsZTXVU3MgJB+sPZRsnyX02d2vjmPW+Zw4OiuA2UdMoI30vgZM+y1a10l18OQa/dApeH4dxMrqdLidOVjGjNrrrVKbQgyblus5mDEWaatQOw/X3ln8N8JbDx0obJfIKs56lh23vMW5RskhRvQGzoCac/wtw28hrMOvqL9m5F6dqn4rbXp1PyM5Rj8VxP4pxxCj0rtfp5Kj4C7XLb8BzBT8WMCxxK6PF1a6F2DmUufzPYbbf9+gOh/XM/lhiD+MqyaU0T1LMDJRAPvY16X8dQLDE0YeZTei2U2rbWw2HRwyn5EdpvgImtbkO9ODo6OiO3fl/eCPmDNkBESn4nGs23iWXR1CmPi3IvKMJ3Vl6CWnmyOflVibD7ut+XxgXCJTL/pGw6cbHysqi3Gry056gwRiyFkAPusQDy2B9b3yq3wn3/8A0HFbJox66LbBelbi1U2FW0uKmKjvyHpb5vQOvxOguESqYfim7Jouux8YrXXilhkWMoHW6ItCmoHZUc6gnfnv5z54F40FxqqyMVsfJeutzXzoy8j1NcjBgfI9Kwa8wV79u8C2xKLj/SRWUN9mDZXhhU+v6iMQ7Y3tYU1jv9k62N9yPTZH1xLx5fjjV3DSjC6tXf2gGmtHQ2B3sVDy9gR5a2PPXeBeIlOPjNqrsnr0A4ld9iVZFbqxPJijK0a/M7UPph28vnPrgXjS3L9n5eG21m+xgeduRVrVFc2KWUGwasA0B5g+neBb4lG4b9ISZFfW9jvqp6lfK5T3bK2R3GiygFvqu4Un7S9+5nVleJOIr7ERw9d5L3A0DJUk1rT1VbqaAB7Ecvfv667wLfE5uG5teRTTfX/F31V2Lvz5XUMu/wADOmAiIgIiICIiAiIgIiICIiAiJV/GeLkALdTkujbVDV7euLVruebmNL7byGvh8oHdxc/3Zw777Mkf8Fj/ANJNSl8FzfaK+DXabZuy1PNb1SStVqFuroc6krsNobBEukBERAREQKJ9IXC83HotzeDq1WdzL1EqRWFyHsS1TAqzr2IbXNoEdx2nBgcU4nmU8LZlyVyEuZc00lECGs/Ytpcrov7h2B2UkjzEvXHOn0frLmpXrY31i75ubqryr2B7M2lP3MZH8c4fkV2+3YQ5r1ULdjE6XJqXuACey2rs8reX5p7HahU8rg/Fb2ellyV53x2utN6Crnrza7ObG0+69VLYRoD03tty2cOz/ZKujk3NbeLsgVoPrb3p6h6JIQEn3CoLH4dz6zGDbbxBOquX0sViQK6gVu2pIZbbHG629CiqrKQfeMl8Dh9FAIpqVOY7Yge8x8tux7sfvJJgcA/hDI+GDV/QsyCP211/7/4Tb+T2H7QcrpEXsQzOLbAGIUICyBuVjygDuPQSUiBw2cIxGSqtsas10Ly1oUHKg5DXpR6DkYr8jMLwXEFldq0KtlVa1qw2NVqCFUgdiAGbQO9bOvOd8QIqrw3w9LDYuJWrmsVkhdDkC9PXKO32AF3rehryjO8NcOvXktwqrF5al0ax5VBlrG/5oscD7nI9ZKxAj/4FxRWa68euoHRBWpOzKnSRtEaJCAKNg9gB5SB4L9H3D6arKr6kyxZetunoQIpVBWgSsDSgKP2n07C3RAjE8PYAubJGHV12XlNvTXmI5eTX+yOX5dps4bwbExlVKMdKlQuVAX7PP9rl+G9Dt9wnfECPxOCYVQYVYtaBrTaQEGuofNteh7n9Znxw7w9gY2uhh1VaYsCtaggleU6Ov0fd+XbyknEDXj0JWi11oErRVVUVQqqqjQAA7AADWpsiICIiAiIgIiICIiAiIgIiICUj6S6QiU5Vl9vs1VgFuOj4w5gQ3KyC9dGwMV/OHu71LvKn9IeXTTVi2vYarVyx0reapURzW4Y2NcCiryc4799ka7wNPCWuNXBTbYLGa688/MhJQ02mrZr9xmCcoJXtsHUuMp3DKqlr4N03FinJyW6nVSzmZ6bnduesBDtix7AAeQ1qXKAiIgIlW8VZ2dXfSKDaFKEqqY3VS67mA6dz6PRTl2eba+p37ujWuJcX4st2RbT1rbqcXMU0HEtSineVSqFGFZF7dHqOD759w6HcrA9A4w2qifZ/aPrKPqvv6i6byP2ft7/mzt3KR4Vy+OWiy290ZRXT0axUyLYrueZrGtrrbqKq+QVR3B130OHNGbVfc+LhmziAPE2e18e7Rr5XbDCX8wrcbFSdL3jtifd5SYFs4l4fD2NfjXvh5Ta5rawpWzXl1am92zy1vswHkROZa+PV7+twskem6r8Y/iQ1o/ZIfJ41xTK6j4XUqpF9gRnwXBZUxepopaFbRv2u9D4CauJZPiHpMtLN1akyXFnsqfXFaarKk5TsLt7LE2O56fzMCfHFeLJvqcIV9fyGcjk/IXJV++aD42pT/wARgZuMPVnw3dR82oLjX4zZwmziAuprvHUVDnI2QaQrMFas0t7vursFt6Hfl9JZIHLw7iOPkoLKLltrP5ysCPkdeR+6dUhOKeGqLWN1ROJmemVUArHXkLF8rV/mtv7tHvK7i/SNXVn18JzqWTNLrWbqwDjuXAathtuZeYEdtHlJ1sjvAvsSn8c8VXUZgoV6AOahRjNze0XdQEl6tNrlUjX2T9lu47A8ieObcmxasFabCxwgbS7OiNdVfdarBO4ZfZlXXY7s768oF7iefL4v4oaFboY4uKdY/wAd0zUcY5AUeofa8pPl669JnifjfNx6LLHw0e6pbdhHYV/YqtVvf17qreebZH2D5b7B6BE85XxfnBMe600UG6i0EtarY68uTXULmNTtoBbO685AJ0SPObMnx7cn8GMWxzRl331PdWepzmu7or0a+orlW8+YB+XY2D5wPQolMwuM56o/UCWWfwnxOpAxesLXWlllIc9+x5F7+XKwPeRXD/Hl9+HTa2TjYrG+6u3KspLY6NWgdUXkvKuW5uzdT809t9oHpESo+H+J8Q9oZbSluJdl5iVEVuLECbsUsxOihHMoGgRpe5lugIiICIiAiIgIiICIiAiIgJS/pJy8YJi0teleU2Qr082VXQFIR9u7Oj+5rmX7J2xUS6SueOmqTFa2xX0jLuyt8at1X73ySEC79N77iBHcL4imRVwa1XZwcvJr5y6PzNXVfWx50AVlLI2mAGxo9pdJReDWWNj8Fay5bmOdkkWK9T7TpZHTBaocjME5QxXtzAy9QEREBERA4uM1lqLAL+gfd+t3rl0wJ77Gt615+s7ZG+I3oXFva9C9Kpt1U6JAO+3cSSgIiICIiAlc414TxMvLruuw6rAMe1WuPML1cMhp5GUjWh1e/mDy6ljnFbj7yabeuQEx8lOhvs/O1Z59b/N6evL/AAp8vUKfkcObCyars57szDpbmpyS7OcVuUqOvWo94AM2rtdt+/5BpdcG6ixBZQ6PXZ7wsQqytv1DL2PznRIDJ8LU9RrsW18G9ztnpICOfjZSwNbnt9rl5vvgT2oKg+kreuP1bA9jzF32Ym3GfX3gC1Sfv7fKYObx8+XDsNT8TxC0j9QxoFjFKcvLyDl1rl0Na+GvhHTXt7o93y7Dt8vhK0KPENpAfIw8VPU11W3WfgbCqj8QZ9nwbTYQ2TmZeUw/Sy7K0/8Abo5E/ZAsNlqL9pgPmQJ9BV1rQ18u0gK/A3BB/wCl47H4vStjH5s4JmG8E8MHenHOI298+NY+Od/eKiAfkQYFiiVbKyM3hoNllrZ2CoPO7KoyKB+kSgAsrHqdBlA373fUimdnsOZcKvlYAqfbOxB8jsVGBMRIdsjiuu2Hj7+/Ms/6UTNdnETzdauiqvkfbpdZY6nlOiFapQe+u0CXieVcK8VPRjsleUjP18dbuKvkXZWGosVyXIdganJrCmrYCm1O+jJfA49xFci6zqJk4VmSla6psDLvBF/UU83aoumuXRO7Cd+hC/RPNT4t43TU11tNORujYqqx7kZbDiHLBYl22oK8hGgSSPLymqvxhm+znMuyaalXDzGWxAL6XNdtIUmuqwgP77prqeu/iIHp8Ty7K8WZyex3DOx7LreHO/syI71ZVwt10qCr9n17nN73fvrU+uE+MeN5HtI6WPS65eNStZUvbjm3INWrq0s23uANv3dkH01A9PiUXE8ScRbitmA609OqsbH2LLF6Ic3VrzlipsPLrWgN99iacDxLkuKUtvTHezh1DpidC1rrmsx+dmrsL7HK/u+RI5Ds+8IHoESseCcviDIKs0ixhh4Ny3Cpq99YMGrbmY8zqatk9v4wdh62eAlN8f0E2YFj57YtS5QAPTpapbem/K9rWemtoB+ky+upcpV/FHDuIX2Gqoj2TIoSqxupymkdTmtcLr3mas8qn80jfrA5MDiDX1cJtZ+ox4hkJ1QFVbAld9YsUL2KMFDDXoRLnKbTgX0pwuq4ljXxTI5AXLstJS/oKXJ2xFZQbO/L185coCIiAiIgc+ebek/S5Opynl598m/52u+p0SP8QjH9kyPaN+z9Gzqa3vk172td/KSEBERAREQEjr/ZvbKObftXs2X0/PXS56et92+bo/f569ZIzjuyCMimvoFg9WQxv12QoUAQ9vNucn/VmB2REQEREBERAREQNWUjNW6oQrsjBSRsAkaBP4zyz6F8LMwLL8PLyRYlyFsYLYXrJx7GpygnMAVZW6YI1+6esSm8dooGEuZh1knh+XkZKqA3MxW11zFG+/vBrwB5b5ddtQLA/H8AX+zHNpGTsDoG9BbsjmA5N78u/l5TsXKqPLq1TzBSumHvBvskfEHR/VKzwbgVpyMvL9qboZN/VrxwtBrsR8eusMzFDYDtT5MPsj79xmNh8Zx0xMZKXKdPg6mxL6+SkY9n91qwYhjzIAOwPNsjtruF/wBT46i8xTmHOAGK776PYHXw2D+qecU8J4z7NxSpvagz2o1Fwygb3AsJZQpyORF5dDatUSp1oETo4mOIV4dFmUzUVDHxUvpXP5LGYW+8qX2WA87KV2S+z3Xm9YF/FqFinMOcAErsbAOwCR8Do/qMWWKo2zBRtRskAbY6A+ZJA/GeZ+GOH8VuOHm1WMMR68bqVvbvItrTIuZAbjs8qpajEb98Dl33O+/w5wnjdaZZuyLWvfJxyA1g6RUX89rVE2sVBqPLy6QaAGvWBflcHyIOiR2O+47ET6kH4W4U+MMtWB+tz8q5SbC4K2tzAjZ93z1rt3BPruTkBERAREQERECG8QD6zh/3Z4/5FsmZDeIT9Zw//T1/5NsmYCIiAiIgcfGLhXj3u1JvVKrGNIXmNgA3ygeu/LU7Jx8Ya8Y95xxvIFNhqHbvZynkHvEDz15nUr/GslMfiNVtmVetJxbnNCszI1i21U1halBZmJu1oeZIgWyJpw8pLq0trPNXYisp0RtWGx2PcfKboCIiAnHd7R7RTy69n6V/U/S59p0tfdrqb/Cdk4ch8kZNCooOOa8jqt22HBTpa7+u7P1QO6JSn4nj4GdmWZWdeKQuL00Z7LKw1wsdwqKpPYUk+oUA+XeW7Cy67q1trbmRxsHRB+HcEAg/ce8DfERAREQEREBIrw9zvjnq0LUTfmjpisoCvXcKeU/pLpifXmJ9ZKyieIKLF9lycl7rHryc/mSjJtRHpqW+6hWWtlUnVdYOxvY0SYEv4HY11X4J8+H5D0rv1oIFuOfkK7FT5oZZJU6LjXxSiwqUXinDwChP2bsY86g/ElL3H+qlsgJ82VqwKsoZT5gjYP4GfUQMATMRAREQEREBERATEzECC8VvyLi2muyxacyp2FdT2uBysmwlYLEbcb0J8jxfhfyeUPnwvP8A7CT8QK9+WWD58uT3/wA2Z39hPpfGGCfTJ/qzOH76ZPxAr/5YYP8AlH9XZv7+jA8Y4Hfvf2894GYP31d5YIgU7xL4mxrsLLqpe9brcXISthhZikOyEIebpe73I7zZxvjXDcvHsx2uyKxYoHUTCyQ6kEEFC1J0wKgg+Y1vtLbECt8P8Q8Nopqore3p01Ii7xcktyoAo2TXsnQm8+LuHj8+38MPJP7q5OxAgj4u4f8Ayr/L2XI3+rpzI8W8P/lmHfXfHvHf8Uk5IjjHiKjFtppsruZshuVDXjWWKW7nRZAQDpS2vgCfIQNZ8WcO/wAZ/wCHZ/29pw5PiTCbIx7Fz1WpEvD1++Ocvy8h5eXvrlb5bllORX73vr7h03vD3T9/wmPaK9c3UXlB1zcw1v5wIDP43wfIVRc4sUFiN026BKtWTvl/RsYfJjN1PifhijlW4Ku2OulYBsnZP2fid/jJwuuwOYbbehvudeevjPnrJ5841vW+Yefw+cCH/K7hn+Nr/sv/ANsN4u4aP/Mj/YsP7lkrj5dVjWIjhmpcI4HmrFQ4B/osp/Gbiw3rfc+kCF/Kzh/8uT/qLj/+JhvFvDh53sPP/AXen9CTkQIE+MOG9j1z38vqLvl+hH5YcO8+sxH3Y15/cknogQR8XcP/AJSz/wCJkf2cj+DeI+GLS9a1ZFaG/LJR8LKOzZa7u38WRysWLAegYA68hbYgUDxd4gxWOBfSLWfE4hUxQYeSD0nVqbdDp+i2c39HXnLAfGOB8b/wwMw/uqk/ECvflngfDJ/qzO/sZgeNeH/5T/Vmd/YyxRAr/wCWWB27ZPf/ADZnf2M0Zvjzh1Vb2OMnkrUsT/BuYo0PP3mqCj5kgSzzBAPYjYPpAgfDPjHA4jv2V7G0u9tj3IuvL7bKFJ+7e5PzAAHlMwEREBERAREQEREBERAREQEREBERATh4hhG18ZgQOhkGw7HcjpPXofA7sH6pmIFL4f8ARyEGWtprt9py6LGsY2Oba0yTkMltbe4Do8uxvfcnz1Oa36P3oWlKMbGuRrqDbQ9eqTyHIYu40ebQuqUdifcHoBpEDoH0f3DNwclrUsXFqoX7dtfSNbMzCpV2GQizl5SRoKN7nzxT6PCcWiiijFfkx8quxbUK1m68IBkjlUk2r09Anvpz3ERAk7vDGTW1l+OKfaDmUZQVmdUd1x/Z7FdgpIHdmB0e57jznT4a8Lmh6r8kVWZFWIlSuAWKMXsezkZu4BFqj4nl7xEC0REQEREBERAREQEREBERAREQEwTEQMgxEQ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4" descr="data:image/jpeg;base64,/9j/4AAQSkZJRgABAQAAAQABAAD/2wCEAAkGBw0QEBAQEA0WEA8QDw8VFhAYEBUWFRYVFRgiFhUaGBcYHCghGR0mHRUXIjEiMSkrLi8uGCA2OD8tNyotLisBCgoKBQUFDgUFDisZExkrKysrKysrKysrKysrKysrKysrKysrKysrKysrKysrKysrKysrKysrKysrKysrKysrK//AABEIAKgBLAMBIgACEQEDEQH/xAAbAAEAAgMBAQAAAAAAAAAAAAAABQYBAwQHAv/EAEwQAAICAgAEAwQFBgcOBwEAAAECAAMEEQUSEyEGMUEUIlFxByMyYYEWQlKRobEVM1NigpXTJDVDVGRldIOSoqOzwdI0REWTlLLCF//EABQBAQAAAAAAAAAAAAAAAAAAAAD/xAAUEQEAAAAAAAAAAAAAAAAAAAAA/9oADAMBAAIRAxEAPwD3GIiBVc3jFq8cxcMBulZw7Jc9jy8/UXR35dghH9MfGWqQeZ/fPE+/Bz/+ZRJyAiIgIiICIiAiIgIiICIiAiIgIiICIiAiIgIiICIiAiIgIiICIiAiIgIiICYmYgQWd/fPC/0PiH/3ok7ILiH98sA/5LxAftpP/STsBERAREQEREBERAREQEREBERAREQEREBERAREQEREBERAREQEREBERAREQExMxAguJb/hHh/w6OeD/wAMj90nZBcXYLnYDE6Vas4k/dyoT+79k5sPxgj1PdZh3U1qlNikmlmeu5gtZ5VsLITsHlYA6Px2IFmiRJ8T8N5r09vp58ZXa1esu61Q8rFhvsAxAPwPbznfg5tN9a202Cyt96dTsHR0f2giBviIgIiICIiAiIgIiICIiAiIgIiICIiAiIgIiICIiAiIgIiICIiAiIgIiYgVrxRmY1OVgPk3V00sMxC9liou2QaG2IHfRlbxv4DVLEfxFj2M2PVj1ubsZTXVU3MgJB+sPZRsnyX02d2vjmPW+Zw4OiuA2UdMoI30vgZM+y1a10l18OQa/dApeH4dxMrqdLidOVjGjNrrrVKbQgyblus5mDEWaatQOw/X3ln8N8JbDx0obJfIKs56lh23vMW5RskhRvQGzoCac/wtw28hrMOvqL9m5F6dqn4rbXp1PyM5Rj8VxP4pxxCj0rtfp5Kj4C7XLb8BzBT8WMCxxK6PF1a6F2DmUufzPYbbf9+gOh/XM/lhiD+MqyaU0T1LMDJRAPvY16X8dQLDE0YeZTei2U2rbWw2HRwyn5EdpvgImtbkO9ODo6OiO3fl/eCPmDNkBESn4nGs23iWXR1CmPi3IvKMJ3Vl6CWnmyOflVibD7ut+XxgXCJTL/pGw6cbHysqi3Gry056gwRiyFkAPusQDy2B9b3yq3wn3/8A0HFbJox66LbBelbi1U2FW0uKmKjvyHpb5vQOvxOguESqYfim7Jouux8YrXXilhkWMoHW6ItCmoHZUc6gnfnv5z54F40FxqqyMVsfJeutzXzoy8j1NcjBgfI9Kwa8wV79u8C2xKLj/SRWUN9mDZXhhU+v6iMQ7Y3tYU1jv9k62N9yPTZH1xLx5fjjV3DSjC6tXf2gGmtHQ2B3sVDy9gR5a2PPXeBeIlOPjNqrsnr0A4ld9iVZFbqxPJijK0a/M7UPph28vnPrgXjS3L9n5eG21m+xgeduRVrVFc2KWUGwasA0B5g+neBb4lG4b9ISZFfW9jvqp6lfK5T3bK2R3GiygFvqu4Un7S9+5nVleJOIr7ERw9d5L3A0DJUk1rT1VbqaAB7Ecvfv667wLfE5uG5teRTTfX/F31V2Lvz5XUMu/wADOmAiIgIiICIiAiIgIiICIiAiJV/GeLkALdTkujbVDV7euLVruebmNL7byGvh8oHdxc/3Zw777Mkf8Fj/ANJNSl8FzfaK+DXabZuy1PNb1SStVqFuroc6krsNobBEukBERAREQKJ9IXC83HotzeDq1WdzL1EqRWFyHsS1TAqzr2IbXNoEdx2nBgcU4nmU8LZlyVyEuZc00lECGs/Ytpcrov7h2B2UkjzEvXHOn0frLmpXrY31i75ubqryr2B7M2lP3MZH8c4fkV2+3YQ5r1ULdjE6XJqXuACey2rs8reX5p7HahU8rg/Fb2ellyV53x2utN6Crnrza7ObG0+69VLYRoD03tty2cOz/ZKujk3NbeLsgVoPrb3p6h6JIQEn3CoLH4dz6zGDbbxBOquX0sViQK6gVu2pIZbbHG629CiqrKQfeMl8Dh9FAIpqVOY7Yge8x8tux7sfvJJgcA/hDI+GDV/QsyCP211/7/4Tb+T2H7QcrpEXsQzOLbAGIUICyBuVjygDuPQSUiBw2cIxGSqtsas10Ly1oUHKg5DXpR6DkYr8jMLwXEFldq0KtlVa1qw2NVqCFUgdiAGbQO9bOvOd8QIqrw3w9LDYuJWrmsVkhdDkC9PXKO32AF3rehryjO8NcOvXktwqrF5al0ax5VBlrG/5oscD7nI9ZKxAj/4FxRWa68euoHRBWpOzKnSRtEaJCAKNg9gB5SB4L9H3D6arKr6kyxZetunoQIpVBWgSsDSgKP2n07C3RAjE8PYAubJGHV12XlNvTXmI5eTX+yOX5dps4bwbExlVKMdKlQuVAX7PP9rl+G9Dt9wnfECPxOCYVQYVYtaBrTaQEGuofNteh7n9Znxw7w9gY2uhh1VaYsCtaggleU6Ov0fd+XbyknEDXj0JWi11oErRVVUVQqqqjQAA7AADWpsiICIiAiIgIiICIiAiIgIiICUj6S6QiU5Vl9vs1VgFuOj4w5gQ3KyC9dGwMV/OHu71LvKn9IeXTTVi2vYarVyx0reapURzW4Y2NcCiryc4799ka7wNPCWuNXBTbYLGa688/MhJQ02mrZr9xmCcoJXtsHUuMp3DKqlr4N03FinJyW6nVSzmZ6bnduesBDtix7AAeQ1qXKAiIgIlW8VZ2dXfSKDaFKEqqY3VS67mA6dz6PRTl2eba+p37ujWuJcX4st2RbT1rbqcXMU0HEtSineVSqFGFZF7dHqOD759w6HcrA9A4w2qifZ/aPrKPqvv6i6byP2ft7/mzt3KR4Vy+OWiy290ZRXT0axUyLYrueZrGtrrbqKq+QVR3B130OHNGbVfc+LhmziAPE2e18e7Rr5XbDCX8wrcbFSdL3jtifd5SYFs4l4fD2NfjXvh5Ta5rawpWzXl1am92zy1vswHkROZa+PV7+twskem6r8Y/iQ1o/ZIfJ41xTK6j4XUqpF9gRnwXBZUxepopaFbRv2u9D4CauJZPiHpMtLN1akyXFnsqfXFaarKk5TsLt7LE2O56fzMCfHFeLJvqcIV9fyGcjk/IXJV++aD42pT/wARgZuMPVnw3dR82oLjX4zZwmziAuprvHUVDnI2QaQrMFas0t7vursFt6Hfl9JZIHLw7iOPkoLKLltrP5ysCPkdeR+6dUhOKeGqLWN1ROJmemVUArHXkLF8rV/mtv7tHvK7i/SNXVn18JzqWTNLrWbqwDjuXAathtuZeYEdtHlJ1sjvAvsSn8c8VXUZgoV6AOahRjNze0XdQEl6tNrlUjX2T9lu47A8ieObcmxasFabCxwgbS7OiNdVfdarBO4ZfZlXXY7s768oF7iefL4v4oaFboY4uKdY/wAd0zUcY5AUeofa8pPl669JnifjfNx6LLHw0e6pbdhHYV/YqtVvf17qreebZH2D5b7B6BE85XxfnBMe600UG6i0EtarY68uTXULmNTtoBbO685AJ0SPObMnx7cn8GMWxzRl331PdWepzmu7or0a+orlW8+YB+XY2D5wPQolMwuM56o/UCWWfwnxOpAxesLXWlllIc9+x5F7+XKwPeRXD/Hl9+HTa2TjYrG+6u3KspLY6NWgdUXkvKuW5uzdT809t9oHpESo+H+J8Q9oZbSluJdl5iVEVuLECbsUsxOihHMoGgRpe5lugIiICIiAiIgIiICIiAiIgJS/pJy8YJi0teleU2Qr082VXQFIR9u7Oj+5rmX7J2xUS6SueOmqTFa2xX0jLuyt8at1X73ySEC79N77iBHcL4imRVwa1XZwcvJr5y6PzNXVfWx50AVlLI2mAGxo9pdJReDWWNj8Fay5bmOdkkWK9T7TpZHTBaocjME5QxXtzAy9QEREBERA4uM1lqLAL+gfd+t3rl0wJ77Gt615+s7ZG+I3oXFva9C9Kpt1U6JAO+3cSSgIiICIiAlc414TxMvLruuw6rAMe1WuPML1cMhp5GUjWh1e/mDy6ljnFbj7yabeuQEx8lOhvs/O1Z59b/N6evL/AAp8vUKfkcObCyars57szDpbmpyS7OcVuUqOvWo94AM2rtdt+/5BpdcG6ixBZQ6PXZ7wsQqytv1DL2PznRIDJ8LU9RrsW18G9ztnpICOfjZSwNbnt9rl5vvgT2oKg+kreuP1bA9jzF32Ym3GfX3gC1Sfv7fKYObx8+XDsNT8TxC0j9QxoFjFKcvLyDl1rl0Na+GvhHTXt7o93y7Dt8vhK0KPENpAfIw8VPU11W3WfgbCqj8QZ9nwbTYQ2TmZeUw/Sy7K0/8Abo5E/ZAsNlqL9pgPmQJ9BV1rQ18u0gK/A3BB/wCl47H4vStjH5s4JmG8E8MHenHOI298+NY+Od/eKiAfkQYFiiVbKyM3hoNllrZ2CoPO7KoyKB+kSgAsrHqdBlA373fUimdnsOZcKvlYAqfbOxB8jsVGBMRIdsjiuu2Hj7+/Ms/6UTNdnETzdauiqvkfbpdZY6nlOiFapQe+u0CXieVcK8VPRjsleUjP18dbuKvkXZWGosVyXIdganJrCmrYCm1O+jJfA49xFci6zqJk4VmSla6psDLvBF/UU83aoumuXRO7Cd+hC/RPNT4t43TU11tNORujYqqx7kZbDiHLBYl22oK8hGgSSPLymqvxhm+znMuyaalXDzGWxAL6XNdtIUmuqwgP77prqeu/iIHp8Ty7K8WZyex3DOx7LreHO/syI71ZVwt10qCr9n17nN73fvrU+uE+MeN5HtI6WPS65eNStZUvbjm3INWrq0s23uANv3dkH01A9PiUXE8ScRbitmA609OqsbH2LLF6Ic3VrzlipsPLrWgN99iacDxLkuKUtvTHezh1DpidC1rrmsx+dmrsL7HK/u+RI5Ds+8IHoESseCcviDIKs0ixhh4Ny3Cpq99YMGrbmY8zqatk9v4wdh62eAlN8f0E2YFj57YtS5QAPTpapbem/K9rWemtoB+ky+upcpV/FHDuIX2Gqoj2TIoSqxupymkdTmtcLr3mas8qn80jfrA5MDiDX1cJtZ+ox4hkJ1QFVbAld9YsUL2KMFDDXoRLnKbTgX0pwuq4ljXxTI5AXLstJS/oKXJ2xFZQbO/L185coCIiAiIgc+ebek/S5Opynl598m/52u+p0SP8QjH9kyPaN+z9Gzqa3vk172td/KSEBERAREQEjr/ZvbKObftXs2X0/PXS56et92+bo/f569ZIzjuyCMimvoFg9WQxv12QoUAQ9vNucn/VmB2REQEREBERAREQNWUjNW6oQrsjBSRsAkaBP4zyz6F8LMwLL8PLyRYlyFsYLYXrJx7GpygnMAVZW6YI1+6esSm8dooGEuZh1knh+XkZKqA3MxW11zFG+/vBrwB5b5ddtQLA/H8AX+zHNpGTsDoG9BbsjmA5N78u/l5TsXKqPLq1TzBSumHvBvskfEHR/VKzwbgVpyMvL9qboZN/VrxwtBrsR8eusMzFDYDtT5MPsj79xmNh8Zx0xMZKXKdPg6mxL6+SkY9n91qwYhjzIAOwPNsjtruF/wBT46i8xTmHOAGK776PYHXw2D+qecU8J4z7NxSpvagz2o1Fwygb3AsJZQpyORF5dDatUSp1oETo4mOIV4dFmUzUVDHxUvpXP5LGYW+8qX2WA87KV2S+z3Xm9YF/FqFinMOcAErsbAOwCR8Do/qMWWKo2zBRtRskAbY6A+ZJA/GeZ+GOH8VuOHm1WMMR68bqVvbvItrTIuZAbjs8qpajEb98Dl33O+/w5wnjdaZZuyLWvfJxyA1g6RUX89rVE2sVBqPLy6QaAGvWBflcHyIOiR2O+47ET6kH4W4U+MMtWB+tz8q5SbC4K2tzAjZ93z1rt3BPruTkBERAREQERECG8QD6zh/3Z4/5FsmZDeIT9Zw//T1/5NsmYCIiAiIgcfGLhXj3u1JvVKrGNIXmNgA3ygeu/LU7Jx8Ya8Y95xxvIFNhqHbvZynkHvEDz15nUr/GslMfiNVtmVetJxbnNCszI1i21U1halBZmJu1oeZIgWyJpw8pLq0trPNXYisp0RtWGx2PcfKboCIiAnHd7R7RTy69n6V/U/S59p0tfdrqb/Cdk4ch8kZNCooOOa8jqt22HBTpa7+u7P1QO6JSn4nj4GdmWZWdeKQuL00Z7LKw1wsdwqKpPYUk+oUA+XeW7Cy67q1trbmRxsHRB+HcEAg/ce8DfERAREQEREBIrw9zvjnq0LUTfmjpisoCvXcKeU/pLpifXmJ9ZKyieIKLF9lycl7rHryc/mSjJtRHpqW+6hWWtlUnVdYOxvY0SYEv4HY11X4J8+H5D0rv1oIFuOfkK7FT5oZZJU6LjXxSiwqUXinDwChP2bsY86g/ElL3H+qlsgJ82VqwKsoZT5gjYP4GfUQMATMRAREQEREBERATEzECC8VvyLi2muyxacyp2FdT2uBysmwlYLEbcb0J8jxfhfyeUPnwvP8A7CT8QK9+WWD58uT3/wA2Z39hPpfGGCfTJ/qzOH76ZPxAr/5YYP8AlH9XZv7+jA8Y4Hfvf2894GYP31d5YIgU7xL4mxrsLLqpe9brcXISthhZikOyEIebpe73I7zZxvjXDcvHsx2uyKxYoHUTCyQ6kEEFC1J0wKgg+Y1vtLbECt8P8Q8Nopqore3p01Ii7xcktyoAo2TXsnQm8+LuHj8+38MPJP7q5OxAgj4u4f8Ayr/L2XI3+rpzI8W8P/lmHfXfHvHf8Uk5IjjHiKjFtppsruZshuVDXjWWKW7nRZAQDpS2vgCfIQNZ8WcO/wAZ/wCHZ/29pw5PiTCbIx7Fz1WpEvD1++Ocvy8h5eXvrlb5bllORX73vr7h03vD3T9/wmPaK9c3UXlB1zcw1v5wIDP43wfIVRc4sUFiN026BKtWTvl/RsYfJjN1PifhijlW4Ku2OulYBsnZP2fid/jJwuuwOYbbehvudeevjPnrJ5841vW+Yefw+cCH/K7hn+Nr/sv/ANsN4u4aP/Mj/YsP7lkrj5dVjWIjhmpcI4HmrFQ4B/osp/Gbiw3rfc+kCF/Kzh/8uT/qLj/+JhvFvDh53sPP/AXen9CTkQIE+MOG9j1z38vqLvl+hH5YcO8+sxH3Y15/cknogQR8XcP/AJSz/wCJkf2cj+DeI+GLS9a1ZFaG/LJR8LKOzZa7u38WRysWLAegYA68hbYgUDxd4gxWOBfSLWfE4hUxQYeSD0nVqbdDp+i2c39HXnLAfGOB8b/wwMw/uqk/ECvflngfDJ/qzO/sZgeNeH/5T/Vmd/YyxRAr/wCWWB27ZPf/ADZnf2M0Zvjzh1Vb2OMnkrUsT/BuYo0PP3mqCj5kgSzzBAPYjYPpAgfDPjHA4jv2V7G0u9tj3IuvL7bKFJ+7e5PzAAHlMwEREBERAREQEREBERAREQEREBERATh4hhG18ZgQOhkGw7HcjpPXofA7sH6pmIFL4f8ARyEGWtprt9py6LGsY2Oba0yTkMltbe4Do8uxvfcnz1Oa36P3oWlKMbGuRrqDbQ9eqTyHIYu40ebQuqUdifcHoBpEDoH0f3DNwclrUsXFqoX7dtfSNbMzCpV2GQizl5SRoKN7nzxT6PCcWiiijFfkx8quxbUK1m68IBkjlUk2r09Anvpz3ERAk7vDGTW1l+OKfaDmUZQVmdUd1x/Z7FdgpIHdmB0e57jznT4a8Lmh6r8kVWZFWIlSuAWKMXsezkZu4BFqj4nl7xEC0REQEREBERAREQEREBERAREQEwTEQMgxEQP/2Q=="/>
          <p:cNvSpPr>
            <a:spLocks noChangeAspect="1" noChangeArrowheads="1"/>
          </p:cNvSpPr>
          <p:nvPr/>
        </p:nvSpPr>
        <p:spPr bwMode="auto">
          <a:xfrm>
            <a:off x="3701256" y="335597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AutoShape 6" descr="data:image/jpeg;base64,/9j/4AAQSkZJRgABAQAAAQABAAD/2wCEAAkGBw0QEBAQEA0WEA8QDw8VFhAYEBUWFRYVFRgiFhUaGBcYHCghGR0mHRUXIjEiMSkrLi8uGCA2OD8tNyotLisBCgoKBQUFDgUFDisZExkrKysrKysrKysrKysrKysrKysrKysrKysrKysrKysrKysrKysrKysrKysrKysrKysrK//AABEIAKgBLAMBIgACEQEDEQH/xAAbAAEAAgMBAQAAAAAAAAAAAAAABQYBAwQHAv/EAEwQAAICAgAEAwQFBgcOBwEAAAECAAMEEQUSEyEGMUEUIlFxByMyYYEWQlKRobEVM1NigpXTJDVDVGRldIOSoqOzwdI0REWTlLLCF//EABQBAQAAAAAAAAAAAAAAAAAAAAD/xAAUEQEAAAAAAAAAAAAAAAAAAAAA/9oADAMBAAIRAxEAPwD3GIiBVc3jFq8cxcMBulZw7Jc9jy8/UXR35dghH9MfGWqQeZ/fPE+/Bz/+ZRJyAiIgIiICIiAiIgIiICIiAiIgIiICIiAiIgIiICIiAiIgIiICIiAiIgIiICYmYgQWd/fPC/0PiH/3ok7ILiH98sA/5LxAftpP/STsBERAREQEREBERAREQEREBERAREQEREBERAREQEREBERAREQEREBERAREQExMxAguJb/hHh/w6OeD/wAMj90nZBcXYLnYDE6Vas4k/dyoT+79k5sPxgj1PdZh3U1qlNikmlmeu5gtZ5VsLITsHlYA6Px2IFmiRJ8T8N5r09vp58ZXa1esu61Q8rFhvsAxAPwPbznfg5tN9a202Cyt96dTsHR0f2giBviIgIiICIiAiIgIiICIiAiIgIiICIiAiIgIiICIiAiIgIiICIiAiIgIiYgVrxRmY1OVgPk3V00sMxC9liou2QaG2IHfRlbxv4DVLEfxFj2M2PVj1ubsZTXVU3MgJB+sPZRsnyX02d2vjmPW+Zw4OiuA2UdMoI30vgZM+y1a10l18OQa/dApeH4dxMrqdLidOVjGjNrrrVKbQgyblus5mDEWaatQOw/X3ln8N8JbDx0obJfIKs56lh23vMW5RskhRvQGzoCac/wtw28hrMOvqL9m5F6dqn4rbXp1PyM5Rj8VxP4pxxCj0rtfp5Kj4C7XLb8BzBT8WMCxxK6PF1a6F2DmUufzPYbbf9+gOh/XM/lhiD+MqyaU0T1LMDJRAPvY16X8dQLDE0YeZTei2U2rbWw2HRwyn5EdpvgImtbkO9ODo6OiO3fl/eCPmDNkBESn4nGs23iWXR1CmPi3IvKMJ3Vl6CWnmyOflVibD7ut+XxgXCJTL/pGw6cbHysqi3Gry056gwRiyFkAPusQDy2B9b3yq3wn3/8A0HFbJox66LbBelbi1U2FW0uKmKjvyHpb5vQOvxOguESqYfim7Jouux8YrXXilhkWMoHW6ItCmoHZUc6gnfnv5z54F40FxqqyMVsfJeutzXzoy8j1NcjBgfI9Kwa8wV79u8C2xKLj/SRWUN9mDZXhhU+v6iMQ7Y3tYU1jv9k62N9yPTZH1xLx5fjjV3DSjC6tXf2gGmtHQ2B3sVDy9gR5a2PPXeBeIlOPjNqrsnr0A4ld9iVZFbqxPJijK0a/M7UPph28vnPrgXjS3L9n5eG21m+xgeduRVrVFc2KWUGwasA0B5g+neBb4lG4b9ISZFfW9jvqp6lfK5T3bK2R3GiygFvqu4Un7S9+5nVleJOIr7ERw9d5L3A0DJUk1rT1VbqaAB7Ecvfv667wLfE5uG5teRTTfX/F31V2Lvz5XUMu/wADOmAiIgIiICIiAiIgIiICIiAiJV/GeLkALdTkujbVDV7euLVruebmNL7byGvh8oHdxc/3Zw777Mkf8Fj/ANJNSl8FzfaK+DXabZuy1PNb1SStVqFuroc6krsNobBEukBERAREQKJ9IXC83HotzeDq1WdzL1EqRWFyHsS1TAqzr2IbXNoEdx2nBgcU4nmU8LZlyVyEuZc00lECGs/Ytpcrov7h2B2UkjzEvXHOn0frLmpXrY31i75ubqryr2B7M2lP3MZH8c4fkV2+3YQ5r1ULdjE6XJqXuACey2rs8reX5p7HahU8rg/Fb2ellyV53x2utN6Crnrza7ObG0+69VLYRoD03tty2cOz/ZKujk3NbeLsgVoPrb3p6h6JIQEn3CoLH4dz6zGDbbxBOquX0sViQK6gVu2pIZbbHG629CiqrKQfeMl8Dh9FAIpqVOY7Yge8x8tux7sfvJJgcA/hDI+GDV/QsyCP211/7/4Tb+T2H7QcrpEXsQzOLbAGIUICyBuVjygDuPQSUiBw2cIxGSqtsas10Ly1oUHKg5DXpR6DkYr8jMLwXEFldq0KtlVa1qw2NVqCFUgdiAGbQO9bOvOd8QIqrw3w9LDYuJWrmsVkhdDkC9PXKO32AF3rehryjO8NcOvXktwqrF5al0ax5VBlrG/5oscD7nI9ZKxAj/4FxRWa68euoHRBWpOzKnSRtEaJCAKNg9gB5SB4L9H3D6arKr6kyxZetunoQIpVBWgSsDSgKP2n07C3RAjE8PYAubJGHV12XlNvTXmI5eTX+yOX5dps4bwbExlVKMdKlQuVAX7PP9rl+G9Dt9wnfECPxOCYVQYVYtaBrTaQEGuofNteh7n9Znxw7w9gY2uhh1VaYsCtaggleU6Ov0fd+XbyknEDXj0JWi11oErRVVUVQqqqjQAA7AADWpsiICIiAiIgIiICIiAiIgIiICUj6S6QiU5Vl9vs1VgFuOj4w5gQ3KyC9dGwMV/OHu71LvKn9IeXTTVi2vYarVyx0reapURzW4Y2NcCiryc4799ka7wNPCWuNXBTbYLGa688/MhJQ02mrZr9xmCcoJXtsHUuMp3DKqlr4N03FinJyW6nVSzmZ6bnduesBDtix7AAeQ1qXKAiIgIlW8VZ2dXfSKDaFKEqqY3VS67mA6dz6PRTl2eba+p37ujWuJcX4st2RbT1rbqcXMU0HEtSineVSqFGFZF7dHqOD759w6HcrA9A4w2qifZ/aPrKPqvv6i6byP2ft7/mzt3KR4Vy+OWiy290ZRXT0axUyLYrueZrGtrrbqKq+QVR3B130OHNGbVfc+LhmziAPE2e18e7Rr5XbDCX8wrcbFSdL3jtifd5SYFs4l4fD2NfjXvh5Ta5rawpWzXl1am92zy1vswHkROZa+PV7+twskem6r8Y/iQ1o/ZIfJ41xTK6j4XUqpF9gRnwXBZUxepopaFbRv2u9D4CauJZPiHpMtLN1akyXFnsqfXFaarKk5TsLt7LE2O56fzMCfHFeLJvqcIV9fyGcjk/IXJV++aD42pT/wARgZuMPVnw3dR82oLjX4zZwmziAuprvHUVDnI2QaQrMFas0t7vursFt6Hfl9JZIHLw7iOPkoLKLltrP5ysCPkdeR+6dUhOKeGqLWN1ROJmemVUArHXkLF8rV/mtv7tHvK7i/SNXVn18JzqWTNLrWbqwDjuXAathtuZeYEdtHlJ1sjvAvsSn8c8VXUZgoV6AOahRjNze0XdQEl6tNrlUjX2T9lu47A8ieObcmxasFabCxwgbS7OiNdVfdarBO4ZfZlXXY7s768oF7iefL4v4oaFboY4uKdY/wAd0zUcY5AUeofa8pPl669JnifjfNx6LLHw0e6pbdhHYV/YqtVvf17qreebZH2D5b7B6BE85XxfnBMe600UG6i0EtarY68uTXULmNTtoBbO685AJ0SPObMnx7cn8GMWxzRl331PdWepzmu7or0a+orlW8+YB+XY2D5wPQolMwuM56o/UCWWfwnxOpAxesLXWlllIc9+x5F7+XKwPeRXD/Hl9+HTa2TjYrG+6u3KspLY6NWgdUXkvKuW5uzdT809t9oHpESo+H+J8Q9oZbSluJdl5iVEVuLECbsUsxOihHMoGgRpe5lugIiICIiAiIgIiICIiAiIgJS/pJy8YJi0teleU2Qr082VXQFIR9u7Oj+5rmX7J2xUS6SueOmqTFa2xX0jLuyt8at1X73ySEC79N77iBHcL4imRVwa1XZwcvJr5y6PzNXVfWx50AVlLI2mAGxo9pdJReDWWNj8Fay5bmOdkkWK9T7TpZHTBaocjME5QxXtzAy9QEREBERA4uM1lqLAL+gfd+t3rl0wJ77Gt615+s7ZG+I3oXFva9C9Kpt1U6JAO+3cSSgIiICIiAlc414TxMvLruuw6rAMe1WuPML1cMhp5GUjWh1e/mDy6ljnFbj7yabeuQEx8lOhvs/O1Z59b/N6evL/AAp8vUKfkcObCyars57szDpbmpyS7OcVuUqOvWo94AM2rtdt+/5BpdcG6ixBZQ6PXZ7wsQqytv1DL2PznRIDJ8LU9RrsW18G9ztnpICOfjZSwNbnt9rl5vvgT2oKg+kreuP1bA9jzF32Ym3GfX3gC1Sfv7fKYObx8+XDsNT8TxC0j9QxoFjFKcvLyDl1rl0Na+GvhHTXt7o93y7Dt8vhK0KPENpAfIw8VPU11W3WfgbCqj8QZ9nwbTYQ2TmZeUw/Sy7K0/8Abo5E/ZAsNlqL9pgPmQJ9BV1rQ18u0gK/A3BB/wCl47H4vStjH5s4JmG8E8MHenHOI298+NY+Od/eKiAfkQYFiiVbKyM3hoNllrZ2CoPO7KoyKB+kSgAsrHqdBlA373fUimdnsOZcKvlYAqfbOxB8jsVGBMRIdsjiuu2Hj7+/Ms/6UTNdnETzdauiqvkfbpdZY6nlOiFapQe+u0CXieVcK8VPRjsleUjP18dbuKvkXZWGosVyXIdganJrCmrYCm1O+jJfA49xFci6zqJk4VmSla6psDLvBF/UU83aoumuXRO7Cd+hC/RPNT4t43TU11tNORujYqqx7kZbDiHLBYl22oK8hGgSSPLymqvxhm+znMuyaalXDzGWxAL6XNdtIUmuqwgP77prqeu/iIHp8Ty7K8WZyex3DOx7LreHO/syI71ZVwt10qCr9n17nN73fvrU+uE+MeN5HtI6WPS65eNStZUvbjm3INWrq0s23uANv3dkH01A9PiUXE8ScRbitmA609OqsbH2LLF6Ic3VrzlipsPLrWgN99iacDxLkuKUtvTHezh1DpidC1rrmsx+dmrsL7HK/u+RI5Ds+8IHoESseCcviDIKs0ixhh4Ny3Cpq99YMGrbmY8zqatk9v4wdh62eAlN8f0E2YFj57YtS5QAPTpapbem/K9rWemtoB+ky+upcpV/FHDuIX2Gqoj2TIoSqxupymkdTmtcLr3mas8qn80jfrA5MDiDX1cJtZ+ox4hkJ1QFVbAld9YsUL2KMFDDXoRLnKbTgX0pwuq4ljXxTI5AXLstJS/oKXJ2xFZQbO/L185coCIiAiIgc+ebek/S5Opynl598m/52u+p0SP8QjH9kyPaN+z9Gzqa3vk172td/KSEBERAREQEjr/ZvbKObftXs2X0/PXS56et92+bo/f569ZIzjuyCMimvoFg9WQxv12QoUAQ9vNucn/VmB2REQEREBERAREQNWUjNW6oQrsjBSRsAkaBP4zyz6F8LMwLL8PLyRYlyFsYLYXrJx7GpygnMAVZW6YI1+6esSm8dooGEuZh1knh+XkZKqA3MxW11zFG+/vBrwB5b5ddtQLA/H8AX+zHNpGTsDoG9BbsjmA5N78u/l5TsXKqPLq1TzBSumHvBvskfEHR/VKzwbgVpyMvL9qboZN/VrxwtBrsR8eusMzFDYDtT5MPsj79xmNh8Zx0xMZKXKdPg6mxL6+SkY9n91qwYhjzIAOwPNsjtruF/wBT46i8xTmHOAGK776PYHXw2D+qecU8J4z7NxSpvagz2o1Fwygb3AsJZQpyORF5dDatUSp1oETo4mOIV4dFmUzUVDHxUvpXP5LGYW+8qX2WA87KV2S+z3Xm9YF/FqFinMOcAErsbAOwCR8Do/qMWWKo2zBRtRskAbY6A+ZJA/GeZ+GOH8VuOHm1WMMR68bqVvbvItrTIuZAbjs8qpajEb98Dl33O+/w5wnjdaZZuyLWvfJxyA1g6RUX89rVE2sVBqPLy6QaAGvWBflcHyIOiR2O+47ET6kH4W4U+MMtWB+tz8q5SbC4K2tzAjZ93z1rt3BPruTkBERAREQERECG8QD6zh/3Z4/5FsmZDeIT9Zw//T1/5NsmYCIiAiIgcfGLhXj3u1JvVKrGNIXmNgA3ygeu/LU7Jx8Ya8Y95xxvIFNhqHbvZynkHvEDz15nUr/GslMfiNVtmVetJxbnNCszI1i21U1halBZmJu1oeZIgWyJpw8pLq0trPNXYisp0RtWGx2PcfKboCIiAnHd7R7RTy69n6V/U/S59p0tfdrqb/Cdk4ch8kZNCooOOa8jqt22HBTpa7+u7P1QO6JSn4nj4GdmWZWdeKQuL00Z7LKw1wsdwqKpPYUk+oUA+XeW7Cy67q1trbmRxsHRB+HcEAg/ce8DfERAREQEREBIrw9zvjnq0LUTfmjpisoCvXcKeU/pLpifXmJ9ZKyieIKLF9lycl7rHryc/mSjJtRHpqW+6hWWtlUnVdYOxvY0SYEv4HY11X4J8+H5D0rv1oIFuOfkK7FT5oZZJU6LjXxSiwqUXinDwChP2bsY86g/ElL3H+qlsgJ82VqwKsoZT5gjYP4GfUQMATMRAREQEREBERATEzECC8VvyLi2muyxacyp2FdT2uBysmwlYLEbcb0J8jxfhfyeUPnwvP8A7CT8QK9+WWD58uT3/wA2Z39hPpfGGCfTJ/qzOH76ZPxAr/5YYP8AlH9XZv7+jA8Y4Hfvf2894GYP31d5YIgU7xL4mxrsLLqpe9brcXISthhZikOyEIebpe73I7zZxvjXDcvHsx2uyKxYoHUTCyQ6kEEFC1J0wKgg+Y1vtLbECt8P8Q8Nopqore3p01Ii7xcktyoAo2TXsnQm8+LuHj8+38MPJP7q5OxAgj4u4f8Ayr/L2XI3+rpzI8W8P/lmHfXfHvHf8Uk5IjjHiKjFtppsruZshuVDXjWWKW7nRZAQDpS2vgCfIQNZ8WcO/wAZ/wCHZ/29pw5PiTCbIx7Fz1WpEvD1++Ocvy8h5eXvrlb5bllORX73vr7h03vD3T9/wmPaK9c3UXlB1zcw1v5wIDP43wfIVRc4sUFiN026BKtWTvl/RsYfJjN1PifhijlW4Ku2OulYBsnZP2fid/jJwuuwOYbbehvudeevjPnrJ5841vW+Yefw+cCH/K7hn+Nr/sv/ANsN4u4aP/Mj/YsP7lkrj5dVjWIjhmpcI4HmrFQ4B/osp/Gbiw3rfc+kCF/Kzh/8uT/qLj/+JhvFvDh53sPP/AXen9CTkQIE+MOG9j1z38vqLvl+hH5YcO8+sxH3Y15/cknogQR8XcP/AJSz/wCJkf2cj+DeI+GLS9a1ZFaG/LJR8LKOzZa7u38WRysWLAegYA68hbYgUDxd4gxWOBfSLWfE4hUxQYeSD0nVqbdDp+i2c39HXnLAfGOB8b/wwMw/uqk/ECvflngfDJ/qzO/sZgeNeH/5T/Vmd/YyxRAr/wCWWB27ZPf/ADZnf2M0Zvjzh1Vb2OMnkrUsT/BuYo0PP3mqCj5kgSzzBAPYjYPpAgfDPjHA4jv2V7G0u9tj3IuvL7bKFJ+7e5PzAAHlMwEREBERAREQEREBERAREQEREBERATh4hhG18ZgQOhkGw7HcjpPXofA7sH6pmIFL4f8ARyEGWtprt9py6LGsY2Oba0yTkMltbe4Do8uxvfcnz1Oa36P3oWlKMbGuRrqDbQ9eqTyHIYu40ebQuqUdifcHoBpEDoH0f3DNwclrUsXFqoX7dtfSNbMzCpV2GQizl5SRoKN7nzxT6PCcWiiijFfkx8quxbUK1m68IBkjlUk2r09Anvpz3ERAk7vDGTW1l+OKfaDmUZQVmdUd1x/Z7FdgpIHdmB0e57jznT4a8Lmh6r8kVWZFWIlSuAWKMXsezkZu4BFqj4nl7xEC0REQEREBERAREQEREBERAREQEwTEQMgxEQP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148" name="Picture 4" descr="Versuche 1. Versuch: Eisenstab. - ppt video online herunterladen">
            <a:extLst>
              <a:ext uri="{FF2B5EF4-FFF2-40B4-BE49-F238E27FC236}">
                <a16:creationId xmlns:a16="http://schemas.microsoft.com/office/drawing/2014/main" id="{C4BBFDEE-2137-4CCE-AE46-3769D7C21B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6" t="21435" r="11301" b="2546"/>
          <a:stretch/>
        </p:blipFill>
        <p:spPr bwMode="auto">
          <a:xfrm>
            <a:off x="3425284" y="1470026"/>
            <a:ext cx="6038385" cy="446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077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Schubmodul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 </a:t>
            </a:r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Katheters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14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sp>
        <p:nvSpPr>
          <p:cNvPr id="1042" name="Rectangle 43"/>
          <p:cNvSpPr>
            <a:spLocks noChangeArrowheads="1"/>
          </p:cNvSpPr>
          <p:nvPr/>
        </p:nvSpPr>
        <p:spPr bwMode="auto">
          <a:xfrm>
            <a:off x="2646947" y="150346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43" name="Rectangle 44"/>
          <p:cNvSpPr>
            <a:spLocks noChangeArrowheads="1"/>
          </p:cNvSpPr>
          <p:nvPr/>
        </p:nvSpPr>
        <p:spPr bwMode="auto">
          <a:xfrm>
            <a:off x="2646947" y="19606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" name="AutoShape 2" descr="data:image/jpeg;base64,/9j/4AAQSkZJRgABAQAAAQABAAD/2wCEAAkGBw0QEBAQEA0WEA8QDw8VFhAYEBUWFRYVFRgiFhUaGBcYHCghGR0mHRUXIjEiMSkrLi8uGCA2OD8tNyotLisBCgoKBQUFDgUFDisZExkrKysrKysrKysrKysrKysrKysrKysrKysrKysrKysrKysrKysrKysrKysrKysrKysrK//AABEIAKgBLAMBIgACEQEDEQH/xAAbAAEAAgMBAQAAAAAAAAAAAAAABQYBAwQHAv/EAEwQAAICAgAEAwQFBgcOBwEAAAECAAMEEQUSEyEGMUEUIlFxByMyYYEWQlKRobEVM1NigpXTJDVDVGRldIOSoqOzwdI0REWTlLLCF//EABQBAQAAAAAAAAAAAAAAAAAAAAD/xAAUEQEAAAAAAAAAAAAAAAAAAAAA/9oADAMBAAIRAxEAPwD3GIiBVc3jFq8cxcMBulZw7Jc9jy8/UXR35dghH9MfGWqQeZ/fPE+/Bz/+ZRJyAiIgIiICIiAiIgIiICIiAiIgIiICIiAiIgIiICIiAiIgIiICIiAiIgIiICYmYgQWd/fPC/0PiH/3ok7ILiH98sA/5LxAftpP/STsBERAREQEREBERAREQEREBERAREQEREBERAREQEREBERAREQEREBERAREQExMxAguJb/hHh/w6OeD/wAMj90nZBcXYLnYDE6Vas4k/dyoT+79k5sPxgj1PdZh3U1qlNikmlmeu5gtZ5VsLITsHlYA6Px2IFmiRJ8T8N5r09vp58ZXa1esu61Q8rFhvsAxAPwPbznfg5tN9a202Cyt96dTsHR0f2giBviIgIiICIiAiIgIiICIiAiIgIiICIiAiIgIiICIiAiIgIiICIiAiIgIiYgVrxRmY1OVgPk3V00sMxC9liou2QaG2IHfRlbxv4DVLEfxFj2M2PVj1ubsZTXVU3MgJB+sPZRsnyX02d2vjmPW+Zw4OiuA2UdMoI30vgZM+y1a10l18OQa/dApeH4dxMrqdLidOVjGjNrrrVKbQgyblus5mDEWaatQOw/X3ln8N8JbDx0obJfIKs56lh23vMW5RskhRvQGzoCac/wtw28hrMOvqL9m5F6dqn4rbXp1PyM5Rj8VxP4pxxCj0rtfp5Kj4C7XLb8BzBT8WMCxxK6PF1a6F2DmUufzPYbbf9+gOh/XM/lhiD+MqyaU0T1LMDJRAPvY16X8dQLDE0YeZTei2U2rbWw2HRwyn5EdpvgImtbkO9ODo6OiO3fl/eCPmDNkBESn4nGs23iWXR1CmPi3IvKMJ3Vl6CWnmyOflVibD7ut+XxgXCJTL/pGw6cbHysqi3Gry056gwRiyFkAPusQDy2B9b3yq3wn3/8A0HFbJox66LbBelbi1U2FW0uKmKjvyHpb5vQOvxOguESqYfim7Jouux8YrXXilhkWMoHW6ItCmoHZUc6gnfnv5z54F40FxqqyMVsfJeutzXzoy8j1NcjBgfI9Kwa8wV79u8C2xKLj/SRWUN9mDZXhhU+v6iMQ7Y3tYU1jv9k62N9yPTZH1xLx5fjjV3DSjC6tXf2gGmtHQ2B3sVDy9gR5a2PPXeBeIlOPjNqrsnr0A4ld9iVZFbqxPJijK0a/M7UPph28vnPrgXjS3L9n5eG21m+xgeduRVrVFc2KWUGwasA0B5g+neBb4lG4b9ISZFfW9jvqp6lfK5T3bK2R3GiygFvqu4Un7S9+5nVleJOIr7ERw9d5L3A0DJUk1rT1VbqaAB7Ecvfv667wLfE5uG5teRTTfX/F31V2Lvz5XUMu/wADOmAiIgIiICIiAiIgIiICIiAiJV/GeLkALdTkujbVDV7euLVruebmNL7byGvh8oHdxc/3Zw777Mkf8Fj/ANJNSl8FzfaK+DXabZuy1PNb1SStVqFuroc6krsNobBEukBERAREQKJ9IXC83HotzeDq1WdzL1EqRWFyHsS1TAqzr2IbXNoEdx2nBgcU4nmU8LZlyVyEuZc00lECGs/Ytpcrov7h2B2UkjzEvXHOn0frLmpXrY31i75ubqryr2B7M2lP3MZH8c4fkV2+3YQ5r1ULdjE6XJqXuACey2rs8reX5p7HahU8rg/Fb2ellyV53x2utN6Crnrza7ObG0+69VLYRoD03tty2cOz/ZKujk3NbeLsgVoPrb3p6h6JIQEn3CoLH4dz6zGDbbxBOquX0sViQK6gVu2pIZbbHG629CiqrKQfeMl8Dh9FAIpqVOY7Yge8x8tux7sfvJJgcA/hDI+GDV/QsyCP211/7/4Tb+T2H7QcrpEXsQzOLbAGIUICyBuVjygDuPQSUiBw2cIxGSqtsas10Ly1oUHKg5DXpR6DkYr8jMLwXEFldq0KtlVa1qw2NVqCFUgdiAGbQO9bOvOd8QIqrw3w9LDYuJWrmsVkhdDkC9PXKO32AF3rehryjO8NcOvXktwqrF5al0ax5VBlrG/5oscD7nI9ZKxAj/4FxRWa68euoHRBWpOzKnSRtEaJCAKNg9gB5SB4L9H3D6arKr6kyxZetunoQIpVBWgSsDSgKP2n07C3RAjE8PYAubJGHV12XlNvTXmI5eTX+yOX5dps4bwbExlVKMdKlQuVAX7PP9rl+G9Dt9wnfECPxOCYVQYVYtaBrTaQEGuofNteh7n9Znxw7w9gY2uhh1VaYsCtaggleU6Ov0fd+XbyknEDXj0JWi11oErRVVUVQqqqjQAA7AADWpsiICIiAiIgIiICIiAiIgIiICUj6S6QiU5Vl9vs1VgFuOj4w5gQ3KyC9dGwMV/OHu71LvKn9IeXTTVi2vYarVyx0reapURzW4Y2NcCiryc4799ka7wNPCWuNXBTbYLGa688/MhJQ02mrZr9xmCcoJXtsHUuMp3DKqlr4N03FinJyW6nVSzmZ6bnduesBDtix7AAeQ1qXKAiIgIlW8VZ2dXfSKDaFKEqqY3VS67mA6dz6PRTl2eba+p37ujWuJcX4st2RbT1rbqcXMU0HEtSineVSqFGFZF7dHqOD759w6HcrA9A4w2qifZ/aPrKPqvv6i6byP2ft7/mzt3KR4Vy+OWiy290ZRXT0axUyLYrueZrGtrrbqKq+QVR3B130OHNGbVfc+LhmziAPE2e18e7Rr5XbDCX8wrcbFSdL3jtifd5SYFs4l4fD2NfjXvh5Ta5rawpWzXl1am92zy1vswHkROZa+PV7+twskem6r8Y/iQ1o/ZIfJ41xTK6j4XUqpF9gRnwXBZUxepopaFbRv2u9D4CauJZPiHpMtLN1akyXFnsqfXFaarKk5TsLt7LE2O56fzMCfHFeLJvqcIV9fyGcjk/IXJV++aD42pT/wARgZuMPVnw3dR82oLjX4zZwmziAuprvHUVDnI2QaQrMFas0t7vursFt6Hfl9JZIHLw7iOPkoLKLltrP5ysCPkdeR+6dUhOKeGqLWN1ROJmemVUArHXkLF8rV/mtv7tHvK7i/SNXVn18JzqWTNLrWbqwDjuXAathtuZeYEdtHlJ1sjvAvsSn8c8VXUZgoV6AOahRjNze0XdQEl6tNrlUjX2T9lu47A8ieObcmxasFabCxwgbS7OiNdVfdarBO4ZfZlXXY7s768oF7iefL4v4oaFboY4uKdY/wAd0zUcY5AUeofa8pPl669JnifjfNx6LLHw0e6pbdhHYV/YqtVvf17qreebZH2D5b7B6BE85XxfnBMe600UG6i0EtarY68uTXULmNTtoBbO685AJ0SPObMnx7cn8GMWxzRl331PdWepzmu7or0a+orlW8+YB+XY2D5wPQolMwuM56o/UCWWfwnxOpAxesLXWlllIc9+x5F7+XKwPeRXD/Hl9+HTa2TjYrG+6u3KspLY6NWgdUXkvKuW5uzdT809t9oHpESo+H+J8Q9oZbSluJdl5iVEVuLECbsUsxOihHMoGgRpe5lugIiICIiAiIgIiICIiAiIgJS/pJy8YJi0teleU2Qr082VXQFIR9u7Oj+5rmX7J2xUS6SueOmqTFa2xX0jLuyt8at1X73ySEC79N77iBHcL4imRVwa1XZwcvJr5y6PzNXVfWx50AVlLI2mAGxo9pdJReDWWNj8Fay5bmOdkkWK9T7TpZHTBaocjME5QxXtzAy9QEREBERA4uM1lqLAL+gfd+t3rl0wJ77Gt615+s7ZG+I3oXFva9C9Kpt1U6JAO+3cSSgIiICIiAlc414TxMvLruuw6rAMe1WuPML1cMhp5GUjWh1e/mDy6ljnFbj7yabeuQEx8lOhvs/O1Z59b/N6evL/AAp8vUKfkcObCyars57szDpbmpyS7OcVuUqOvWo94AM2rtdt+/5BpdcG6ixBZQ6PXZ7wsQqytv1DL2PznRIDJ8LU9RrsW18G9ztnpICOfjZSwNbnt9rl5vvgT2oKg+kreuP1bA9jzF32Ym3GfX3gC1Sfv7fKYObx8+XDsNT8TxC0j9QxoFjFKcvLyDl1rl0Na+GvhHTXt7o93y7Dt8vhK0KPENpAfIw8VPU11W3WfgbCqj8QZ9nwbTYQ2TmZeUw/Sy7K0/8Abo5E/ZAsNlqL9pgPmQJ9BV1rQ18u0gK/A3BB/wCl47H4vStjH5s4JmG8E8MHenHOI298+NY+Od/eKiAfkQYFiiVbKyM3hoNllrZ2CoPO7KoyKB+kSgAsrHqdBlA373fUimdnsOZcKvlYAqfbOxB8jsVGBMRIdsjiuu2Hj7+/Ms/6UTNdnETzdauiqvkfbpdZY6nlOiFapQe+u0CXieVcK8VPRjsleUjP18dbuKvkXZWGosVyXIdganJrCmrYCm1O+jJfA49xFci6zqJk4VmSla6psDLvBF/UU83aoumuXRO7Cd+hC/RPNT4t43TU11tNORujYqqx7kZbDiHLBYl22oK8hGgSSPLymqvxhm+znMuyaalXDzGWxAL6XNdtIUmuqwgP77prqeu/iIHp8Ty7K8WZyex3DOx7LreHO/syI71ZVwt10qCr9n17nN73fvrU+uE+MeN5HtI6WPS65eNStZUvbjm3INWrq0s23uANv3dkH01A9PiUXE8ScRbitmA609OqsbH2LLF6Ic3VrzlipsPLrWgN99iacDxLkuKUtvTHezh1DpidC1rrmsx+dmrsL7HK/u+RI5Ds+8IHoESseCcviDIKs0ixhh4Ny3Cpq99YMGrbmY8zqatk9v4wdh62eAlN8f0E2YFj57YtS5QAPTpapbem/K9rWemtoB+ky+upcpV/FHDuIX2Gqoj2TIoSqxupymkdTmtcLr3mas8qn80jfrA5MDiDX1cJtZ+ox4hkJ1QFVbAld9YsUL2KMFDDXoRLnKbTgX0pwuq4ljXxTI5AXLstJS/oKXJ2xFZQbO/L185coCIiAiIgc+ebek/S5Opynl598m/52u+p0SP8QjH9kyPaN+z9Gzqa3vk172td/KSEBERAREQEjr/ZvbKObftXs2X0/PXS56et92+bo/f569ZIzjuyCMimvoFg9WQxv12QoUAQ9vNucn/VmB2REQEREBERAREQNWUjNW6oQrsjBSRsAkaBP4zyz6F8LMwLL8PLyRYlyFsYLYXrJx7GpygnMAVZW6YI1+6esSm8dooGEuZh1knh+XkZKqA3MxW11zFG+/vBrwB5b5ddtQLA/H8AX+zHNpGTsDoG9BbsjmA5N78u/l5TsXKqPLq1TzBSumHvBvskfEHR/VKzwbgVpyMvL9qboZN/VrxwtBrsR8eusMzFDYDtT5MPsj79xmNh8Zx0xMZKXKdPg6mxL6+SkY9n91qwYhjzIAOwPNsjtruF/wBT46i8xTmHOAGK776PYHXw2D+qecU8J4z7NxSpvagz2o1Fwygb3AsJZQpyORF5dDatUSp1oETo4mOIV4dFmUzUVDHxUvpXP5LGYW+8qX2WA87KV2S+z3Xm9YF/FqFinMOcAErsbAOwCR8Do/qMWWKo2zBRtRskAbY6A+ZJA/GeZ+GOH8VuOHm1WMMR68bqVvbvItrTIuZAbjs8qpajEb98Dl33O+/w5wnjdaZZuyLWvfJxyA1g6RUX89rVE2sVBqPLy6QaAGvWBflcHyIOiR2O+47ET6kH4W4U+MMtWB+tz8q5SbC4K2tzAjZ93z1rt3BPruTkBERAREQERECG8QD6zh/3Z4/5FsmZDeIT9Zw//T1/5NsmYCIiAiIgcfGLhXj3u1JvVKrGNIXmNgA3ygeu/LU7Jx8Ya8Y95xxvIFNhqHbvZynkHvEDz15nUr/GslMfiNVtmVetJxbnNCszI1i21U1halBZmJu1oeZIgWyJpw8pLq0trPNXYisp0RtWGx2PcfKboCIiAnHd7R7RTy69n6V/U/S59p0tfdrqb/Cdk4ch8kZNCooOOa8jqt22HBTpa7+u7P1QO6JSn4nj4GdmWZWdeKQuL00Z7LKw1wsdwqKpPYUk+oUA+XeW7Cy67q1trbmRxsHRB+HcEAg/ce8DfERAREQEREBIrw9zvjnq0LUTfmjpisoCvXcKeU/pLpifXmJ9ZKyieIKLF9lycl7rHryc/mSjJtRHpqW+6hWWtlUnVdYOxvY0SYEv4HY11X4J8+H5D0rv1oIFuOfkK7FT5oZZJU6LjXxSiwqUXinDwChP2bsY86g/ElL3H+qlsgJ82VqwKsoZT5gjYP4GfUQMATMRAREQEREBERATEzECC8VvyLi2muyxacyp2FdT2uBysmwlYLEbcb0J8jxfhfyeUPnwvP8A7CT8QK9+WWD58uT3/wA2Z39hPpfGGCfTJ/qzOH76ZPxAr/5YYP8AlH9XZv7+jA8Y4Hfvf2894GYP31d5YIgU7xL4mxrsLLqpe9brcXISthhZikOyEIebpe73I7zZxvjXDcvHsx2uyKxYoHUTCyQ6kEEFC1J0wKgg+Y1vtLbECt8P8Q8Nopqore3p01Ii7xcktyoAo2TXsnQm8+LuHj8+38MPJP7q5OxAgj4u4f8Ayr/L2XI3+rpzI8W8P/lmHfXfHvHf8Uk5IjjHiKjFtppsruZshuVDXjWWKW7nRZAQDpS2vgCfIQNZ8WcO/wAZ/wCHZ/29pw5PiTCbIx7Fz1WpEvD1++Ocvy8h5eXvrlb5bllORX73vr7h03vD3T9/wmPaK9c3UXlB1zcw1v5wIDP43wfIVRc4sUFiN026BKtWTvl/RsYfJjN1PifhijlW4Ku2OulYBsnZP2fid/jJwuuwOYbbehvudeevjPnrJ5841vW+Yefw+cCH/K7hn+Nr/sv/ANsN4u4aP/Mj/YsP7lkrj5dVjWIjhmpcI4HmrFQ4B/osp/Gbiw3rfc+kCF/Kzh/8uT/qLj/+JhvFvDh53sPP/AXen9CTkQIE+MOG9j1z38vqLvl+hH5YcO8+sxH3Y15/cknogQR8XcP/AJSz/wCJkf2cj+DeI+GLS9a1ZFaG/LJR8LKOzZa7u38WRysWLAegYA68hbYgUDxd4gxWOBfSLWfE4hUxQYeSD0nVqbdDp+i2c39HXnLAfGOB8b/wwMw/uqk/ECvflngfDJ/qzO/sZgeNeH/5T/Vmd/YyxRAr/wCWWB27ZPf/ADZnf2M0Zvjzh1Vb2OMnkrUsT/BuYo0PP3mqCj5kgSzzBAPYjYPpAgfDPjHA4jv2V7G0u9tj3IuvL7bKFJ+7e5PzAAHlMwEREBERAREQEREBERAREQEREBERATh4hhG18ZgQOhkGw7HcjpPXofA7sH6pmIFL4f8ARyEGWtprt9py6LGsY2Oba0yTkMltbe4Do8uxvfcnz1Oa36P3oWlKMbGuRrqDbQ9eqTyHIYu40ebQuqUdifcHoBpEDoH0f3DNwclrUsXFqoX7dtfSNbMzCpV2GQizl5SRoKN7nzxT6PCcWiiijFfkx8quxbUK1m68IBkjlUk2r09Anvpz3ERAk7vDGTW1l+OKfaDmUZQVmdUd1x/Z7FdgpIHdmB0e57jznT4a8Lmh6r8kVWZFWIlSuAWKMXsezkZu4BFqj4nl7xEC0REQEREBERAREQEREBERAREQEwTEQMgxEQ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AutoShape 6" descr="data:image/jpeg;base64,/9j/4AAQSkZJRgABAQAAAQABAAD/2wCEAAkGBw0QEBAQEA0WEA8QDw8VFhAYEBUWFRYVFRgiFhUaGBcYHCghGR0mHRUXIjEiMSkrLi8uGCA2OD8tNyotLisBCgoKBQUFDgUFDisZExkrKysrKysrKysrKysrKysrKysrKysrKysrKysrKysrKysrKysrKysrKysrKysrKysrK//AABEIAKgBLAMBIgACEQEDEQH/xAAbAAEAAgMBAQAAAAAAAAAAAAAABQYBAwQHAv/EAEwQAAICAgAEAwQFBgcOBwEAAAECAAMEEQUSEyEGMUEUIlFxByMyYYEWQlKRobEVM1NigpXTJDVDVGRldIOSoqOzwdI0REWTlLLCF//EABQBAQAAAAAAAAAAAAAAAAAAAAD/xAAUEQEAAAAAAAAAAAAAAAAAAAAA/9oADAMBAAIRAxEAPwD3GIiBVc3jFq8cxcMBulZw7Jc9jy8/UXR35dghH9MfGWqQeZ/fPE+/Bz/+ZRJyAiIgIiICIiAiIgIiICIiAiIgIiICIiAiIgIiICIiAiIgIiICIiAiIgIiICYmYgQWd/fPC/0PiH/3ok7ILiH98sA/5LxAftpP/STsBERAREQEREBERAREQEREBERAREQEREBERAREQEREBERAREQEREBERAREQExMxAguJb/hHh/w6OeD/wAMj90nZBcXYLnYDE6Vas4k/dyoT+79k5sPxgj1PdZh3U1qlNikmlmeu5gtZ5VsLITsHlYA6Px2IFmiRJ8T8N5r09vp58ZXa1esu61Q8rFhvsAxAPwPbznfg5tN9a202Cyt96dTsHR0f2giBviIgIiICIiAiIgIiICIiAiIgIiICIiAiIgIiICIiAiIgIiICIiAiIgIiYgVrxRmY1OVgPk3V00sMxC9liou2QaG2IHfRlbxv4DVLEfxFj2M2PVj1ubsZTXVU3MgJB+sPZRsnyX02d2vjmPW+Zw4OiuA2UdMoI30vgZM+y1a10l18OQa/dApeH4dxMrqdLidOVjGjNrrrVKbQgyblus5mDEWaatQOw/X3ln8N8JbDx0obJfIKs56lh23vMW5RskhRvQGzoCac/wtw28hrMOvqL9m5F6dqn4rbXp1PyM5Rj8VxP4pxxCj0rtfp5Kj4C7XLb8BzBT8WMCxxK6PF1a6F2DmUufzPYbbf9+gOh/XM/lhiD+MqyaU0T1LMDJRAPvY16X8dQLDE0YeZTei2U2rbWw2HRwyn5EdpvgImtbkO9ODo6OiO3fl/eCPmDNkBESn4nGs23iWXR1CmPi3IvKMJ3Vl6CWnmyOflVibD7ut+XxgXCJTL/pGw6cbHysqi3Gry056gwRiyFkAPusQDy2B9b3yq3wn3/8A0HFbJox66LbBelbi1U2FW0uKmKjvyHpb5vQOvxOguESqYfim7Jouux8YrXXilhkWMoHW6ItCmoHZUc6gnfnv5z54F40FxqqyMVsfJeutzXzoy8j1NcjBgfI9Kwa8wV79u8C2xKLj/SRWUN9mDZXhhU+v6iMQ7Y3tYU1jv9k62N9yPTZH1xLx5fjjV3DSjC6tXf2gGmtHQ2B3sVDy9gR5a2PPXeBeIlOPjNqrsnr0A4ld9iVZFbqxPJijK0a/M7UPph28vnPrgXjS3L9n5eG21m+xgeduRVrVFc2KWUGwasA0B5g+neBb4lG4b9ISZFfW9jvqp6lfK5T3bK2R3GiygFvqu4Un7S9+5nVleJOIr7ERw9d5L3A0DJUk1rT1VbqaAB7Ecvfv667wLfE5uG5teRTTfX/F31V2Lvz5XUMu/wADOmAiIgIiICIiAiIgIiICIiAiJV/GeLkALdTkujbVDV7euLVruebmNL7byGvh8oHdxc/3Zw777Mkf8Fj/ANJNSl8FzfaK+DXabZuy1PNb1SStVqFuroc6krsNobBEukBERAREQKJ9IXC83HotzeDq1WdzL1EqRWFyHsS1TAqzr2IbXNoEdx2nBgcU4nmU8LZlyVyEuZc00lECGs/Ytpcrov7h2B2UkjzEvXHOn0frLmpXrY31i75ubqryr2B7M2lP3MZH8c4fkV2+3YQ5r1ULdjE6XJqXuACey2rs8reX5p7HahU8rg/Fb2ellyV53x2utN6Crnrza7ObG0+69VLYRoD03tty2cOz/ZKujk3NbeLsgVoPrb3p6h6JIQEn3CoLH4dz6zGDbbxBOquX0sViQK6gVu2pIZbbHG629CiqrKQfeMl8Dh9FAIpqVOY7Yge8x8tux7sfvJJgcA/hDI+GDV/QsyCP211/7/4Tb+T2H7QcrpEXsQzOLbAGIUICyBuVjygDuPQSUiBw2cIxGSqtsas10Ly1oUHKg5DXpR6DkYr8jMLwXEFldq0KtlVa1qw2NVqCFUgdiAGbQO9bOvOd8QIqrw3w9LDYuJWrmsVkhdDkC9PXKO32AF3rehryjO8NcOvXktwqrF5al0ax5VBlrG/5oscD7nI9ZKxAj/4FxRWa68euoHRBWpOzKnSRtEaJCAKNg9gB5SB4L9H3D6arKr6kyxZetunoQIpVBWgSsDSgKP2n07C3RAjE8PYAubJGHV12XlNvTXmI5eTX+yOX5dps4bwbExlVKMdKlQuVAX7PP9rl+G9Dt9wnfECPxOCYVQYVYtaBrTaQEGuofNteh7n9Znxw7w9gY2uhh1VaYsCtaggleU6Ov0fd+XbyknEDXj0JWi11oErRVVUVQqqqjQAA7AADWpsiICIiAiIgIiICIiAiIgIiICUj6S6QiU5Vl9vs1VgFuOj4w5gQ3KyC9dGwMV/OHu71LvKn9IeXTTVi2vYarVyx0reapURzW4Y2NcCiryc4799ka7wNPCWuNXBTbYLGa688/MhJQ02mrZr9xmCcoJXtsHUuMp3DKqlr4N03FinJyW6nVSzmZ6bnduesBDtix7AAeQ1qXKAiIgIlW8VZ2dXfSKDaFKEqqY3VS67mA6dz6PRTl2eba+p37ujWuJcX4st2RbT1rbqcXMU0HEtSineVSqFGFZF7dHqOD759w6HcrA9A4w2qifZ/aPrKPqvv6i6byP2ft7/mzt3KR4Vy+OWiy290ZRXT0axUyLYrueZrGtrrbqKq+QVR3B130OHNGbVfc+LhmziAPE2e18e7Rr5XbDCX8wrcbFSdL3jtifd5SYFs4l4fD2NfjXvh5Ta5rawpWzXl1am92zy1vswHkROZa+PV7+twskem6r8Y/iQ1o/ZIfJ41xTK6j4XUqpF9gRnwXBZUxepopaFbRv2u9D4CauJZPiHpMtLN1akyXFnsqfXFaarKk5TsLt7LE2O56fzMCfHFeLJvqcIV9fyGcjk/IXJV++aD42pT/wARgZuMPVnw3dR82oLjX4zZwmziAuprvHUVDnI2QaQrMFas0t7vursFt6Hfl9JZIHLw7iOPkoLKLltrP5ysCPkdeR+6dUhOKeGqLWN1ROJmemVUArHXkLF8rV/mtv7tHvK7i/SNXVn18JzqWTNLrWbqwDjuXAathtuZeYEdtHlJ1sjvAvsSn8c8VXUZgoV6AOahRjNze0XdQEl6tNrlUjX2T9lu47A8ieObcmxasFabCxwgbS7OiNdVfdarBO4ZfZlXXY7s768oF7iefL4v4oaFboY4uKdY/wAd0zUcY5AUeofa8pPl669JnifjfNx6LLHw0e6pbdhHYV/YqtVvf17qreebZH2D5b7B6BE85XxfnBMe600UG6i0EtarY68uTXULmNTtoBbO685AJ0SPObMnx7cn8GMWxzRl331PdWepzmu7or0a+orlW8+YB+XY2D5wPQolMwuM56o/UCWWfwnxOpAxesLXWlllIc9+x5F7+XKwPeRXD/Hl9+HTa2TjYrG+6u3KspLY6NWgdUXkvKuW5uzdT809t9oHpESo+H+J8Q9oZbSluJdl5iVEVuLECbsUsxOihHMoGgRpe5lugIiICIiAiIgIiICIiAiIgJS/pJy8YJi0teleU2Qr082VXQFIR9u7Oj+5rmX7J2xUS6SueOmqTFa2xX0jLuyt8at1X73ySEC79N77iBHcL4imRVwa1XZwcvJr5y6PzNXVfWx50AVlLI2mAGxo9pdJReDWWNj8Fay5bmOdkkWK9T7TpZHTBaocjME5QxXtzAy9QEREBERA4uM1lqLAL+gfd+t3rl0wJ77Gt615+s7ZG+I3oXFva9C9Kpt1U6JAO+3cSSgIiICIiAlc414TxMvLruuw6rAMe1WuPML1cMhp5GUjWh1e/mDy6ljnFbj7yabeuQEx8lOhvs/O1Z59b/N6evL/AAp8vUKfkcObCyars57szDpbmpyS7OcVuUqOvWo94AM2rtdt+/5BpdcG6ixBZQ6PXZ7wsQqytv1DL2PznRIDJ8LU9RrsW18G9ztnpICOfjZSwNbnt9rl5vvgT2oKg+kreuP1bA9jzF32Ym3GfX3gC1Sfv7fKYObx8+XDsNT8TxC0j9QxoFjFKcvLyDl1rl0Na+GvhHTXt7o93y7Dt8vhK0KPENpAfIw8VPU11W3WfgbCqj8QZ9nwbTYQ2TmZeUw/Sy7K0/8Abo5E/ZAsNlqL9pgPmQJ9BV1rQ18u0gK/A3BB/wCl47H4vStjH5s4JmG8E8MHenHOI298+NY+Od/eKiAfkQYFiiVbKyM3hoNllrZ2CoPO7KoyKB+kSgAsrHqdBlA373fUimdnsOZcKvlYAqfbOxB8jsVGBMRIdsjiuu2Hj7+/Ms/6UTNdnETzdauiqvkfbpdZY6nlOiFapQe+u0CXieVcK8VPRjsleUjP18dbuKvkXZWGosVyXIdganJrCmrYCm1O+jJfA49xFci6zqJk4VmSla6psDLvBF/UU83aoumuXRO7Cd+hC/RPNT4t43TU11tNORujYqqx7kZbDiHLBYl22oK8hGgSSPLymqvxhm+znMuyaalXDzGWxAL6XNdtIUmuqwgP77prqeu/iIHp8Ty7K8WZyex3DOx7LreHO/syI71ZVwt10qCr9n17nN73fvrU+uE+MeN5HtI6WPS65eNStZUvbjm3INWrq0s23uANv3dkH01A9PiUXE8ScRbitmA609OqsbH2LLF6Ic3VrzlipsPLrWgN99iacDxLkuKUtvTHezh1DpidC1rrmsx+dmrsL7HK/u+RI5Ds+8IHoESseCcviDIKs0ixhh4Ny3Cpq99YMGrbmY8zqatk9v4wdh62eAlN8f0E2YFj57YtS5QAPTpapbem/K9rWemtoB+ky+upcpV/FHDuIX2Gqoj2TIoSqxupymkdTmtcLr3mas8qn80jfrA5MDiDX1cJtZ+ox4hkJ1QFVbAld9YsUL2KMFDDXoRLnKbTgX0pwuq4ljXxTI5AXLstJS/oKXJ2xFZQbO/L185coCIiAiIgc+ebek/S5Opynl598m/52u+p0SP8QjH9kyPaN+z9Gzqa3vk172td/KSEBERAREQEjr/ZvbKObftXs2X0/PXS56et92+bo/f569ZIzjuyCMimvoFg9WQxv12QoUAQ9vNucn/VmB2REQEREBERAREQNWUjNW6oQrsjBSRsAkaBP4zyz6F8LMwLL8PLyRYlyFsYLYXrJx7GpygnMAVZW6YI1+6esSm8dooGEuZh1knh+XkZKqA3MxW11zFG+/vBrwB5b5ddtQLA/H8AX+zHNpGTsDoG9BbsjmA5N78u/l5TsXKqPLq1TzBSumHvBvskfEHR/VKzwbgVpyMvL9qboZN/VrxwtBrsR8eusMzFDYDtT5MPsj79xmNh8Zx0xMZKXKdPg6mxL6+SkY9n91qwYhjzIAOwPNsjtruF/wBT46i8xTmHOAGK776PYHXw2D+qecU8J4z7NxSpvagz2o1Fwygb3AsJZQpyORF5dDatUSp1oETo4mOIV4dFmUzUVDHxUvpXP5LGYW+8qX2WA87KV2S+z3Xm9YF/FqFinMOcAErsbAOwCR8Do/qMWWKo2zBRtRskAbY6A+ZJA/GeZ+GOH8VuOHm1WMMR68bqVvbvItrTIuZAbjs8qpajEb98Dl33O+/w5wnjdaZZuyLWvfJxyA1g6RUX89rVE2sVBqPLy6QaAGvWBflcHyIOiR2O+47ET6kH4W4U+MMtWB+tz8q5SbC4K2tzAjZ93z1rt3BPruTkBERAREQERECG8QD6zh/3Z4/5FsmZDeIT9Zw//T1/5NsmYCIiAiIgcfGLhXj3u1JvVKrGNIXmNgA3ygeu/LU7Jx8Ya8Y95xxvIFNhqHbvZynkHvEDz15nUr/GslMfiNVtmVetJxbnNCszI1i21U1halBZmJu1oeZIgWyJpw8pLq0trPNXYisp0RtWGx2PcfKboCIiAnHd7R7RTy69n6V/U/S59p0tfdrqb/Cdk4ch8kZNCooOOa8jqt22HBTpa7+u7P1QO6JSn4nj4GdmWZWdeKQuL00Z7LKw1wsdwqKpPYUk+oUA+XeW7Cy67q1trbmRxsHRB+HcEAg/ce8DfERAREQEREBIrw9zvjnq0LUTfmjpisoCvXcKeU/pLpifXmJ9ZKyieIKLF9lycl7rHryc/mSjJtRHpqW+6hWWtlUnVdYOxvY0SYEv4HY11X4J8+H5D0rv1oIFuOfkK7FT5oZZJU6LjXxSiwqUXinDwChP2bsY86g/ElL3H+qlsgJ82VqwKsoZT5gjYP4GfUQMATMRAREQEREBERATEzECC8VvyLi2muyxacyp2FdT2uBysmwlYLEbcb0J8jxfhfyeUPnwvP8A7CT8QK9+WWD58uT3/wA2Z39hPpfGGCfTJ/qzOH76ZPxAr/5YYP8AlH9XZv7+jA8Y4Hfvf2894GYP31d5YIgU7xL4mxrsLLqpe9brcXISthhZikOyEIebpe73I7zZxvjXDcvHsx2uyKxYoHUTCyQ6kEEFC1J0wKgg+Y1vtLbECt8P8Q8Nopqore3p01Ii7xcktyoAo2TXsnQm8+LuHj8+38MPJP7q5OxAgj4u4f8Ayr/L2XI3+rpzI8W8P/lmHfXfHvHf8Uk5IjjHiKjFtppsruZshuVDXjWWKW7nRZAQDpS2vgCfIQNZ8WcO/wAZ/wCHZ/29pw5PiTCbIx7Fz1WpEvD1++Ocvy8h5eXvrlb5bllORX73vr7h03vD3T9/wmPaK9c3UXlB1zcw1v5wIDP43wfIVRc4sUFiN026BKtWTvl/RsYfJjN1PifhijlW4Ku2OulYBsnZP2fid/jJwuuwOYbbehvudeevjPnrJ5841vW+Yefw+cCH/K7hn+Nr/sv/ANsN4u4aP/Mj/YsP7lkrj5dVjWIjhmpcI4HmrFQ4B/osp/Gbiw3rfc+kCF/Kzh/8uT/qLj/+JhvFvDh53sPP/AXen9CTkQIE+MOG9j1z38vqLvl+hH5YcO8+sxH3Y15/cknogQR8XcP/AJSz/wCJkf2cj+DeI+GLS9a1ZFaG/LJR8LKOzZa7u38WRysWLAegYA68hbYgUDxd4gxWOBfSLWfE4hUxQYeSD0nVqbdDp+i2c39HXnLAfGOB8b/wwMw/uqk/ECvflngfDJ/qzO/sZgeNeH/5T/Vmd/YyxRAr/wCWWB27ZPf/ADZnf2M0Zvjzh1Vb2OMnkrUsT/BuYo0PP3mqCj5kgSzzBAPYjYPpAgfDPjHA4jv2V7G0u9tj3IuvL7bKFJ+7e5PzAAHlMwEREBERAREQEREBERAREQEREBERATh4hhG18ZgQOhkGw7HcjpPXofA7sH6pmIFL4f8ARyEGWtprt9py6LGsY2Oba0yTkMltbe4Do8uxvfcnz1Oa36P3oWlKMbGuRrqDbQ9eqTyHIYu40ebQuqUdifcHoBpEDoH0f3DNwclrUsXFqoX7dtfSNbMzCpV2GQizl5SRoKN7nzxT6PCcWiiijFfkx8quxbUK1m68IBkjlUk2r09Anvpz3ERAk7vDGTW1l+OKfaDmUZQVmdUd1x/Z7FdgpIHdmB0e57jznT4a8Lmh6r8kVWZFWIlSuAWKMXsezkZu4BFqj4nl7xEC0REQEREBERAREQEREBERAREQEwTEQMgxEQP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3024188" y="6356349"/>
            <a:ext cx="6572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https://wiki.polymerservice-merseburg.de/images/9/95/Vernetzung_Elastomere-2.jpg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1A32D68C-7444-4FA4-A9A8-269ED2763805}"/>
              </a:ext>
            </a:extLst>
          </p:cNvPr>
          <p:cNvGrpSpPr/>
          <p:nvPr/>
        </p:nvGrpSpPr>
        <p:grpSpPr>
          <a:xfrm>
            <a:off x="2843988" y="1199509"/>
            <a:ext cx="6062662" cy="4617729"/>
            <a:chOff x="2843988" y="1199509"/>
            <a:chExt cx="6062662" cy="4617729"/>
          </a:xfrm>
        </p:grpSpPr>
        <p:sp>
          <p:nvSpPr>
            <p:cNvPr id="6" name="AutoShape 4" descr="data:image/jpeg;base64,/9j/4AAQSkZJRgABAQAAAQABAAD/2wCEAAkGBw0QEBAQEA0WEA8QDw8VFhAYEBUWFRYVFRgiFhUaGBcYHCghGR0mHRUXIjEiMSkrLi8uGCA2OD8tNyotLisBCgoKBQUFDgUFDisZExkrKysrKysrKysrKysrKysrKysrKysrKysrKysrKysrKysrKysrKysrKysrKysrKysrK//AABEIAKgBLAMBIgACEQEDEQH/xAAbAAEAAgMBAQAAAAAAAAAAAAAABQYBAwQHAv/EAEwQAAICAgAEAwQFBgcOBwEAAAECAAMEEQUSEyEGMUEUIlFxByMyYYEWQlKRobEVM1NigpXTJDVDVGRldIOSoqOzwdI0REWTlLLCF//EABQBAQAAAAAAAAAAAAAAAAAAAAD/xAAUEQEAAAAAAAAAAAAAAAAAAAAA/9oADAMBAAIRAxEAPwD3GIiBVc3jFq8cxcMBulZw7Jc9jy8/UXR35dghH9MfGWqQeZ/fPE+/Bz/+ZRJyAiIgIiICIiAiIgIiICIiAiIgIiICIiAiIgIiICIiAiIgIiICIiAiIgIiICYmYgQWd/fPC/0PiH/3ok7ILiH98sA/5LxAftpP/STsBERAREQEREBERAREQEREBERAREQEREBERAREQEREBERAREQEREBERAREQExMxAguJb/hHh/w6OeD/wAMj90nZBcXYLnYDE6Vas4k/dyoT+79k5sPxgj1PdZh3U1qlNikmlmeu5gtZ5VsLITsHlYA6Px2IFmiRJ8T8N5r09vp58ZXa1esu61Q8rFhvsAxAPwPbznfg5tN9a202Cyt96dTsHR0f2giBviIgIiICIiAiIgIiICIiAiIgIiICIiAiIgIiICIiAiIgIiICIiAiIgIiYgVrxRmY1OVgPk3V00sMxC9liou2QaG2IHfRlbxv4DVLEfxFj2M2PVj1ubsZTXVU3MgJB+sPZRsnyX02d2vjmPW+Zw4OiuA2UdMoI30vgZM+y1a10l18OQa/dApeH4dxMrqdLidOVjGjNrrrVKbQgyblus5mDEWaatQOw/X3ln8N8JbDx0obJfIKs56lh23vMW5RskhRvQGzoCac/wtw28hrMOvqL9m5F6dqn4rbXp1PyM5Rj8VxP4pxxCj0rtfp5Kj4C7XLb8BzBT8WMCxxK6PF1a6F2DmUufzPYbbf9+gOh/XM/lhiD+MqyaU0T1LMDJRAPvY16X8dQLDE0YeZTei2U2rbWw2HRwyn5EdpvgImtbkO9ODo6OiO3fl/eCPmDNkBESn4nGs23iWXR1CmPi3IvKMJ3Vl6CWnmyOflVibD7ut+XxgXCJTL/pGw6cbHysqi3Gry056gwRiyFkAPusQDy2B9b3yq3wn3/8A0HFbJox66LbBelbi1U2FW0uKmKjvyHpb5vQOvxOguESqYfim7Jouux8YrXXilhkWMoHW6ItCmoHZUc6gnfnv5z54F40FxqqyMVsfJeutzXzoy8j1NcjBgfI9Kwa8wV79u8C2xKLj/SRWUN9mDZXhhU+v6iMQ7Y3tYU1jv9k62N9yPTZH1xLx5fjjV3DSjC6tXf2gGmtHQ2B3sVDy9gR5a2PPXeBeIlOPjNqrsnr0A4ld9iVZFbqxPJijK0a/M7UPph28vnPrgXjS3L9n5eG21m+xgeduRVrVFc2KWUGwasA0B5g+neBb4lG4b9ISZFfW9jvqp6lfK5T3bK2R3GiygFvqu4Un7S9+5nVleJOIr7ERw9d5L3A0DJUk1rT1VbqaAB7Ecvfv667wLfE5uG5teRTTfX/F31V2Lvz5XUMu/wADOmAiIgIiICIiAiIgIiICIiAiJV/GeLkALdTkujbVDV7euLVruebmNL7byGvh8oHdxc/3Zw777Mkf8Fj/ANJNSl8FzfaK+DXabZuy1PNb1SStVqFuroc6krsNobBEukBERAREQKJ9IXC83HotzeDq1WdzL1EqRWFyHsS1TAqzr2IbXNoEdx2nBgcU4nmU8LZlyVyEuZc00lECGs/Ytpcrov7h2B2UkjzEvXHOn0frLmpXrY31i75ubqryr2B7M2lP3MZH8c4fkV2+3YQ5r1ULdjE6XJqXuACey2rs8reX5p7HahU8rg/Fb2ellyV53x2utN6Crnrza7ObG0+69VLYRoD03tty2cOz/ZKujk3NbeLsgVoPrb3p6h6JIQEn3CoLH4dz6zGDbbxBOquX0sViQK6gVu2pIZbbHG629CiqrKQfeMl8Dh9FAIpqVOY7Yge8x8tux7sfvJJgcA/hDI+GDV/QsyCP211/7/4Tb+T2H7QcrpEXsQzOLbAGIUICyBuVjygDuPQSUiBw2cIxGSqtsas10Ly1oUHKg5DXpR6DkYr8jMLwXEFldq0KtlVa1qw2NVqCFUgdiAGbQO9bOvOd8QIqrw3w9LDYuJWrmsVkhdDkC9PXKO32AF3rehryjO8NcOvXktwqrF5al0ax5VBlrG/5oscD7nI9ZKxAj/4FxRWa68euoHRBWpOzKnSRtEaJCAKNg9gB5SB4L9H3D6arKr6kyxZetunoQIpVBWgSsDSgKP2n07C3RAjE8PYAubJGHV12XlNvTXmI5eTX+yOX5dps4bwbExlVKMdKlQuVAX7PP9rl+G9Dt9wnfECPxOCYVQYVYtaBrTaQEGuofNteh7n9Znxw7w9gY2uhh1VaYsCtaggleU6Ov0fd+XbyknEDXj0JWi11oErRVVUVQqqqjQAA7AADWpsiICIiAiIgIiICIiAiIgIiICUj6S6QiU5Vl9vs1VgFuOj4w5gQ3KyC9dGwMV/OHu71LvKn9IeXTTVi2vYarVyx0reapURzW4Y2NcCiryc4799ka7wNPCWuNXBTbYLGa688/MhJQ02mrZr9xmCcoJXtsHUuMp3DKqlr4N03FinJyW6nVSzmZ6bnduesBDtix7AAeQ1qXKAiIgIlW8VZ2dXfSKDaFKEqqY3VS67mA6dz6PRTl2eba+p37ujWuJcX4st2RbT1rbqcXMU0HEtSineVSqFGFZF7dHqOD759w6HcrA9A4w2qifZ/aPrKPqvv6i6byP2ft7/mzt3KR4Vy+OWiy290ZRXT0axUyLYrueZrGtrrbqKq+QVR3B130OHNGbVfc+LhmziAPE2e18e7Rr5XbDCX8wrcbFSdL3jtifd5SYFs4l4fD2NfjXvh5Ta5rawpWzXl1am92zy1vswHkROZa+PV7+twskem6r8Y/iQ1o/ZIfJ41xTK6j4XUqpF9gRnwXBZUxepopaFbRv2u9D4CauJZPiHpMtLN1akyXFnsqfXFaarKk5TsLt7LE2O56fzMCfHFeLJvqcIV9fyGcjk/IXJV++aD42pT/wARgZuMPVnw3dR82oLjX4zZwmziAuprvHUVDnI2QaQrMFas0t7vursFt6Hfl9JZIHLw7iOPkoLKLltrP5ysCPkdeR+6dUhOKeGqLWN1ROJmemVUArHXkLF8rV/mtv7tHvK7i/SNXVn18JzqWTNLrWbqwDjuXAathtuZeYEdtHlJ1sjvAvsSn8c8VXUZgoV6AOahRjNze0XdQEl6tNrlUjX2T9lu47A8ieObcmxasFabCxwgbS7OiNdVfdarBO4ZfZlXXY7s768oF7iefL4v4oaFboY4uKdY/wAd0zUcY5AUeofa8pPl669JnifjfNx6LLHw0e6pbdhHYV/YqtVvf17qreebZH2D5b7B6BE85XxfnBMe600UG6i0EtarY68uTXULmNTtoBbO685AJ0SPObMnx7cn8GMWxzRl331PdWepzmu7or0a+orlW8+YB+XY2D5wPQolMwuM56o/UCWWfwnxOpAxesLXWlllIc9+x5F7+XKwPeRXD/Hl9+HTa2TjYrG+6u3KspLY6NWgdUXkvKuW5uzdT809t9oHpESo+H+J8Q9oZbSluJdl5iVEVuLECbsUsxOihHMoGgRpe5lugIiICIiAiIgIiICIiAiIgJS/pJy8YJi0teleU2Qr082VXQFIR9u7Oj+5rmX7J2xUS6SueOmqTFa2xX0jLuyt8at1X73ySEC79N77iBHcL4imRVwa1XZwcvJr5y6PzNXVfWx50AVlLI2mAGxo9pdJReDWWNj8Fay5bmOdkkWK9T7TpZHTBaocjME5QxXtzAy9QEREBERA4uM1lqLAL+gfd+t3rl0wJ77Gt615+s7ZG+I3oXFva9C9Kpt1U6JAO+3cSSgIiICIiAlc414TxMvLruuw6rAMe1WuPML1cMhp5GUjWh1e/mDy6ljnFbj7yabeuQEx8lOhvs/O1Z59b/N6evL/AAp8vUKfkcObCyars57szDpbmpyS7OcVuUqOvWo94AM2rtdt+/5BpdcG6ixBZQ6PXZ7wsQqytv1DL2PznRIDJ8LU9RrsW18G9ztnpICOfjZSwNbnt9rl5vvgT2oKg+kreuP1bA9jzF32Ym3GfX3gC1Sfv7fKYObx8+XDsNT8TxC0j9QxoFjFKcvLyDl1rl0Na+GvhHTXt7o93y7Dt8vhK0KPENpAfIw8VPU11W3WfgbCqj8QZ9nwbTYQ2TmZeUw/Sy7K0/8Abo5E/ZAsNlqL9pgPmQJ9BV1rQ18u0gK/A3BB/wCl47H4vStjH5s4JmG8E8MHenHOI298+NY+Od/eKiAfkQYFiiVbKyM3hoNllrZ2CoPO7KoyKB+kSgAsrHqdBlA373fUimdnsOZcKvlYAqfbOxB8jsVGBMRIdsjiuu2Hj7+/Ms/6UTNdnETzdauiqvkfbpdZY6nlOiFapQe+u0CXieVcK8VPRjsleUjP18dbuKvkXZWGosVyXIdganJrCmrYCm1O+jJfA49xFci6zqJk4VmSla6psDLvBF/UU83aoumuXRO7Cd+hC/RPNT4t43TU11tNORujYqqx7kZbDiHLBYl22oK8hGgSSPLymqvxhm+znMuyaalXDzGWxAL6XNdtIUmuqwgP77prqeu/iIHp8Ty7K8WZyex3DOx7LreHO/syI71ZVwt10qCr9n17nN73fvrU+uE+MeN5HtI6WPS65eNStZUvbjm3INWrq0s23uANv3dkH01A9PiUXE8ScRbitmA609OqsbH2LLF6Ic3VrzlipsPLrWgN99iacDxLkuKUtvTHezh1DpidC1rrmsx+dmrsL7HK/u+RI5Ds+8IHoESseCcviDIKs0ixhh4Ny3Cpq99YMGrbmY8zqatk9v4wdh62eAlN8f0E2YFj57YtS5QAPTpapbem/K9rWemtoB+ky+upcpV/FHDuIX2Gqoj2TIoSqxupymkdTmtcLr3mas8qn80jfrA5MDiDX1cJtZ+ox4hkJ1QFVbAld9YsUL2KMFDDXoRLnKbTgX0pwuq4ljXxTI5AXLstJS/oKXJ2xFZQbO/L185coCIiAiIgc+ebek/S5Opynl598m/52u+p0SP8QjH9kyPaN+z9Gzqa3vk172td/KSEBERAREQEjr/ZvbKObftXs2X0/PXS56et92+bo/f569ZIzjuyCMimvoFg9WQxv12QoUAQ9vNucn/VmB2REQEREBERAREQNWUjNW6oQrsjBSRsAkaBP4zyz6F8LMwLL8PLyRYlyFsYLYXrJx7GpygnMAVZW6YI1+6esSm8dooGEuZh1knh+XkZKqA3MxW11zFG+/vBrwB5b5ddtQLA/H8AX+zHNpGTsDoG9BbsjmA5N78u/l5TsXKqPLq1TzBSumHvBvskfEHR/VKzwbgVpyMvL9qboZN/VrxwtBrsR8eusMzFDYDtT5MPsj79xmNh8Zx0xMZKXKdPg6mxL6+SkY9n91qwYhjzIAOwPNsjtruF/wBT46i8xTmHOAGK776PYHXw2D+qecU8J4z7NxSpvagz2o1Fwygb3AsJZQpyORF5dDatUSp1oETo4mOIV4dFmUzUVDHxUvpXP5LGYW+8qX2WA87KV2S+z3Xm9YF/FqFinMOcAErsbAOwCR8Do/qMWWKo2zBRtRskAbY6A+ZJA/GeZ+GOH8VuOHm1WMMR68bqVvbvItrTIuZAbjs8qpajEb98Dl33O+/w5wnjdaZZuyLWvfJxyA1g6RUX89rVE2sVBqPLy6QaAGvWBflcHyIOiR2O+47ET6kH4W4U+MMtWB+tz8q5SbC4K2tzAjZ93z1rt3BPruTkBERAREQERECG8QD6zh/3Z4/5FsmZDeIT9Zw//T1/5NsmYCIiAiIgcfGLhXj3u1JvVKrGNIXmNgA3ygeu/LU7Jx8Ya8Y95xxvIFNhqHbvZynkHvEDz15nUr/GslMfiNVtmVetJxbnNCszI1i21U1halBZmJu1oeZIgWyJpw8pLq0trPNXYisp0RtWGx2PcfKboCIiAnHd7R7RTy69n6V/U/S59p0tfdrqb/Cdk4ch8kZNCooOOa8jqt22HBTpa7+u7P1QO6JSn4nj4GdmWZWdeKQuL00Z7LKw1wsdwqKpPYUk+oUA+XeW7Cy67q1trbmRxsHRB+HcEAg/ce8DfERAREQEREBIrw9zvjnq0LUTfmjpisoCvXcKeU/pLpifXmJ9ZKyieIKLF9lycl7rHryc/mSjJtRHpqW+6hWWtlUnVdYOxvY0SYEv4HY11X4J8+H5D0rv1oIFuOfkK7FT5oZZJU6LjXxSiwqUXinDwChP2bsY86g/ElL3H+qlsgJ82VqwKsoZT5gjYP4GfUQMATMRAREQEREBERATEzECC8VvyLi2muyxacyp2FdT2uBysmwlYLEbcb0J8jxfhfyeUPnwvP8A7CT8QK9+WWD58uT3/wA2Z39hPpfGGCfTJ/qzOH76ZPxAr/5YYP8AlH9XZv7+jA8Y4Hfvf2894GYP31d5YIgU7xL4mxrsLLqpe9brcXISthhZikOyEIebpe73I7zZxvjXDcvHsx2uyKxYoHUTCyQ6kEEFC1J0wKgg+Y1vtLbECt8P8Q8Nopqore3p01Ii7xcktyoAo2TXsnQm8+LuHj8+38MPJP7q5OxAgj4u4f8Ayr/L2XI3+rpzI8W8P/lmHfXfHvHf8Uk5IjjHiKjFtppsruZshuVDXjWWKW7nRZAQDpS2vgCfIQNZ8WcO/wAZ/wCHZ/29pw5PiTCbIx7Fz1WpEvD1++Ocvy8h5eXvrlb5bllORX73vr7h03vD3T9/wmPaK9c3UXlB1zcw1v5wIDP43wfIVRc4sUFiN026BKtWTvl/RsYfJjN1PifhijlW4Ku2OulYBsnZP2fid/jJwuuwOYbbehvudeevjPnrJ5841vW+Yefw+cCH/K7hn+Nr/sv/ANsN4u4aP/Mj/YsP7lkrj5dVjWIjhmpcI4HmrFQ4B/osp/Gbiw3rfc+kCF/Kzh/8uT/qLj/+JhvFvDh53sPP/AXen9CTkQIE+MOG9j1z38vqLvl+hH5YcO8+sxH3Y15/cknogQR8XcP/AJSz/wCJkf2cj+DeI+GLS9a1ZFaG/LJR8LKOzZa7u38WRysWLAegYA68hbYgUDxd4gxWOBfSLWfE4hUxQYeSD0nVqbdDp+i2c39HXnLAfGOB8b/wwMw/uqk/ECvflngfDJ/qzO/sZgeNeH/5T/Vmd/YyxRAr/wCWWB27ZPf/ADZnf2M0Zvjzh1Vb2OMnkrUsT/BuYo0PP3mqCj5kgSzzBAPYjYPpAgfDPjHA4jv2V7G0u9tj3IuvL7bKFJ+7e5PzAAHlMwEREBERAREQEREBERAREQEREBERATh4hhG18ZgQOhkGw7HcjpPXofA7sH6pmIFL4f8ARyEGWtprt9py6LGsY2Oba0yTkMltbe4Do8uxvfcnz1Oa36P3oWlKMbGuRrqDbQ9eqTyHIYu40ebQuqUdifcHoBpEDoH0f3DNwclrUsXFqoX7dtfSNbMzCpV2GQizl5SRoKN7nzxT6PCcWiiijFfkx8quxbUK1m68IBkjlUk2r09Anvpz3ERAk7vDGTW1l+OKfaDmUZQVmdUd1x/Z7FdgpIHdmB0e57jznT4a8Lmh6r8kVWZFWIlSuAWKMXsezkZu4BFqj4nl7xEC0REQEREBERAREQEREBERAREQEwTEQMgxEQP/2Q=="/>
            <p:cNvSpPr>
              <a:spLocks noChangeAspect="1" noChangeArrowheads="1"/>
            </p:cNvSpPr>
            <p:nvPr/>
          </p:nvSpPr>
          <p:spPr bwMode="auto">
            <a:xfrm>
              <a:off x="3701256" y="3355974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4100" name="Picture 4" descr="Datei:Vernetzung Elastomere-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988" y="1199509"/>
              <a:ext cx="6062662" cy="461772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C84858F7-5C0A-4B48-9563-6948DE9DF8F8}"/>
                </a:ext>
              </a:extLst>
            </p:cNvPr>
            <p:cNvSpPr/>
            <p:nvPr/>
          </p:nvSpPr>
          <p:spPr>
            <a:xfrm>
              <a:off x="6310313" y="2897999"/>
              <a:ext cx="2313781" cy="915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9A083D59-A662-447A-B6BA-33387786C000}"/>
                </a:ext>
              </a:extLst>
            </p:cNvPr>
            <p:cNvSpPr/>
            <p:nvPr/>
          </p:nvSpPr>
          <p:spPr>
            <a:xfrm>
              <a:off x="6095999" y="2237061"/>
              <a:ext cx="2571751" cy="1423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2467E868-2A50-4869-A506-63E7EDE4D8FD}"/>
                </a:ext>
              </a:extLst>
            </p:cNvPr>
            <p:cNvSpPr/>
            <p:nvPr/>
          </p:nvSpPr>
          <p:spPr>
            <a:xfrm>
              <a:off x="7634288" y="2417866"/>
              <a:ext cx="1033462" cy="1423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0965805C-49BB-4AE7-833A-3C787B749D79}"/>
                </a:ext>
              </a:extLst>
            </p:cNvPr>
            <p:cNvSpPr/>
            <p:nvPr/>
          </p:nvSpPr>
          <p:spPr>
            <a:xfrm rot="1794373">
              <a:off x="5558170" y="2130951"/>
              <a:ext cx="2178786" cy="697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5E9C897E-5B31-4DD8-8E9B-EA6FDE61818D}"/>
                </a:ext>
              </a:extLst>
            </p:cNvPr>
            <p:cNvSpPr/>
            <p:nvPr/>
          </p:nvSpPr>
          <p:spPr>
            <a:xfrm>
              <a:off x="5998156" y="3172874"/>
              <a:ext cx="195685" cy="3048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FBE12B96-8309-4421-957A-F6BC969DF07C}"/>
                </a:ext>
              </a:extLst>
            </p:cNvPr>
            <p:cNvSpPr/>
            <p:nvPr/>
          </p:nvSpPr>
          <p:spPr>
            <a:xfrm>
              <a:off x="5958550" y="3079286"/>
              <a:ext cx="195685" cy="3048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1A51704A-7C08-4D29-8C2F-A25E17E7B244}"/>
                </a:ext>
              </a:extLst>
            </p:cNvPr>
            <p:cNvSpPr/>
            <p:nvPr/>
          </p:nvSpPr>
          <p:spPr>
            <a:xfrm rot="20849256">
              <a:off x="5881061" y="2927578"/>
              <a:ext cx="124403" cy="3977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31A10FFC-8A03-4FC3-8139-C2B09ECAB614}"/>
                </a:ext>
              </a:extLst>
            </p:cNvPr>
            <p:cNvSpPr/>
            <p:nvPr/>
          </p:nvSpPr>
          <p:spPr>
            <a:xfrm>
              <a:off x="5383754" y="2041374"/>
              <a:ext cx="383633" cy="115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9EE974E5-2FFD-4B7B-81EB-67E6BE86DC24}"/>
                </a:ext>
              </a:extLst>
            </p:cNvPr>
            <p:cNvSpPr/>
            <p:nvPr/>
          </p:nvSpPr>
          <p:spPr>
            <a:xfrm rot="17489688">
              <a:off x="5378990" y="1896438"/>
              <a:ext cx="339113" cy="2898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250677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339" y="11494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Untersuchung des Kreislaufes mittels Katheters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15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89" t="47515" r="2989" b="-663"/>
          <a:stretch/>
        </p:blipFill>
        <p:spPr bwMode="auto">
          <a:xfrm>
            <a:off x="900526" y="1337057"/>
            <a:ext cx="5648325" cy="451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ceufast.com/imgs/all-central-line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88"/>
          <a:stretch/>
        </p:blipFill>
        <p:spPr bwMode="auto">
          <a:xfrm>
            <a:off x="6370085" y="1652091"/>
            <a:ext cx="4776886" cy="353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6283945" y="5274722"/>
            <a:ext cx="50698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https://ceufast.com/course/lpn-iv-series-central-venous-catheters-and-arterial-catheters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A18CDD7-D401-4096-B2F2-E4ED9407473A}"/>
              </a:ext>
            </a:extLst>
          </p:cNvPr>
          <p:cNvSpPr/>
          <p:nvPr/>
        </p:nvSpPr>
        <p:spPr>
          <a:xfrm>
            <a:off x="6619875" y="4043362"/>
            <a:ext cx="314325" cy="114300"/>
          </a:xfrm>
          <a:prstGeom prst="rect">
            <a:avLst/>
          </a:prstGeom>
          <a:solidFill>
            <a:srgbClr val="3FA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1518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339" y="11494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Untersuchung des Kreislaufes mittels Katheters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16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2052" name="Picture 4" descr="Vorgezogene Nabelvene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2" t="28753" r="9377"/>
          <a:stretch/>
        </p:blipFill>
        <p:spPr bwMode="auto">
          <a:xfrm>
            <a:off x="1046160" y="1837279"/>
            <a:ext cx="4830765" cy="310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1046159" y="5040750"/>
            <a:ext cx="483076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/>
              <a:t>http://www.rinderskript.net/skripten/ChirurgieSkript/Nabel_Tabaksbeutelnaht.htm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3092" b="24273"/>
          <a:stretch/>
        </p:blipFill>
        <p:spPr>
          <a:xfrm>
            <a:off x="6544871" y="1837279"/>
            <a:ext cx="5304229" cy="310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65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339" y="11494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Untersuchung des Kreislaufes mittels Katheters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17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1026" name="Picture 2" descr="https://www.vitanet.de/f/13030/alte_struktur/herz-kreislauf/untersuchung/herzkatheter/herzkathe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742" y="1249570"/>
            <a:ext cx="3396517" cy="490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61699" y="1188867"/>
            <a:ext cx="1903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Führung an Gefäßgabelungen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465452" y="6153923"/>
            <a:ext cx="5387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/>
              <a:t>http://www.vitanet.de/herz-kreislauf/untersuchung/herzkatheter</a:t>
            </a: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1925339" y="1717579"/>
            <a:ext cx="2123245" cy="85755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1925339" y="1717579"/>
            <a:ext cx="2233661" cy="264340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" t="15795" r="6017" b="9652"/>
          <a:stretch/>
        </p:blipFill>
        <p:spPr>
          <a:xfrm rot="10800000">
            <a:off x="6868758" y="1717579"/>
            <a:ext cx="3266713" cy="196142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650" y="4014405"/>
            <a:ext cx="2662928" cy="199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38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339" y="11494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Untersuchung des Kreislaufes mittels Katheters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18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69"/>
          <a:stretch/>
        </p:blipFill>
        <p:spPr bwMode="auto">
          <a:xfrm>
            <a:off x="924339" y="1337057"/>
            <a:ext cx="5648325" cy="452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Transcatheter Aortic Valve Replacement (TAVR) | Saint Luke's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890" y="1859227"/>
            <a:ext cx="28575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6182139" y="6214675"/>
            <a:ext cx="532107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https://www.saintlukeskc.org/condition/transcatheter-aortic-valve-replacement-tavr</a:t>
            </a:r>
          </a:p>
        </p:txBody>
      </p:sp>
    </p:spTree>
    <p:extLst>
      <p:ext uri="{BB962C8B-B14F-4D97-AF65-F5344CB8AC3E}">
        <p14:creationId xmlns:p14="http://schemas.microsoft.com/office/powerpoint/2010/main" val="1720530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339" y="11494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Untersuchung des Kreislaufes mittels Katheters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19</a:t>
            </a:fld>
            <a:endParaRPr lang="en-GB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03"/>
          <a:stretch/>
        </p:blipFill>
        <p:spPr bwMode="auto">
          <a:xfrm>
            <a:off x="924339" y="1337057"/>
            <a:ext cx="5648325" cy="453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664" y="1337057"/>
            <a:ext cx="3504751" cy="4557932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6348011" y="6212046"/>
            <a:ext cx="48570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https://qph.fs.quoracdn.net/main-qimg-250a11cfd1c7bc95710ee3ea62b3e0cf.webp</a:t>
            </a:r>
          </a:p>
        </p:txBody>
      </p:sp>
    </p:spTree>
    <p:extLst>
      <p:ext uri="{BB962C8B-B14F-4D97-AF65-F5344CB8AC3E}">
        <p14:creationId xmlns:p14="http://schemas.microsoft.com/office/powerpoint/2010/main" val="2250577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402E58-10AA-4B81-9FE2-527C620BC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GB" dirty="0" err="1">
                <a:solidFill>
                  <a:schemeClr val="bg1"/>
                </a:solidFill>
              </a:rPr>
              <a:t>Vorlesung</a:t>
            </a:r>
            <a:r>
              <a:rPr lang="en-GB" dirty="0">
                <a:solidFill>
                  <a:schemeClr val="bg1"/>
                </a:solidFill>
              </a:rPr>
              <a:t> 08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FEBB1E5-60AA-462E-928D-7DA382EB8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5352844" cy="1147863"/>
          </a:xfrm>
        </p:spPr>
        <p:txBody>
          <a:bodyPr anchor="t">
            <a:normAutofit/>
          </a:bodyPr>
          <a:lstStyle/>
          <a:p>
            <a:pPr algn="l"/>
            <a:r>
              <a:rPr lang="de-DE" sz="2000" dirty="0">
                <a:solidFill>
                  <a:schemeClr val="bg1"/>
                </a:solidFill>
              </a:rPr>
              <a:t>2. Teil Untersuchung des Kreislaufes mittels des Katheters – Einführung Herzklappenfehler</a:t>
            </a:r>
            <a:endParaRPr lang="en-GB" sz="2000" dirty="0">
              <a:solidFill>
                <a:schemeClr val="bg1"/>
              </a:solidFill>
            </a:endParaRPr>
          </a:p>
          <a:p>
            <a:pPr algn="l"/>
            <a:r>
              <a:rPr lang="en-GB" sz="2000" dirty="0">
                <a:solidFill>
                  <a:schemeClr val="bg1"/>
                </a:solidFill>
              </a:rPr>
              <a:t>04.05.2025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6DFE924-E392-4ABA-8206-AE0038627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48" y="489204"/>
            <a:ext cx="3704910" cy="4511421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B9C454-B8DD-4F5B-90AB-EE87B1D0F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3280" y="603504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C6E05448-C963-4910-96F2-13A1B15C893E}" type="slidenum">
              <a:rPr lang="en-GB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2</a:t>
            </a:fld>
            <a:endParaRPr lang="en-GB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099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339" y="11494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Untersuchung des Kreislaufes mittels Katheters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20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52" r="48776"/>
          <a:stretch/>
        </p:blipFill>
        <p:spPr bwMode="auto">
          <a:xfrm>
            <a:off x="593245" y="1627231"/>
            <a:ext cx="2308876" cy="36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V Physiology | Pulmonary Capillary Wedge Pressur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6" t="761" r="1605" b="51644"/>
          <a:stretch/>
        </p:blipFill>
        <p:spPr bwMode="auto">
          <a:xfrm>
            <a:off x="6490010" y="2419007"/>
            <a:ext cx="5481710" cy="229934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wan-Ganz-Katheter | Edwards Lifescienc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958" y="1771650"/>
            <a:ext cx="35242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>
            <a:off x="3272553" y="5175133"/>
            <a:ext cx="30431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https://www.edwards.com/de/devices/Hemodynamic-Monitoring/swan-ganz-catheters</a:t>
            </a:r>
          </a:p>
        </p:txBody>
      </p:sp>
      <p:sp>
        <p:nvSpPr>
          <p:cNvPr id="13" name="Rechteck 12"/>
          <p:cNvSpPr/>
          <p:nvPr/>
        </p:nvSpPr>
        <p:spPr>
          <a:xfrm>
            <a:off x="7317170" y="5175133"/>
            <a:ext cx="40366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/>
              <a:t>https://www.cvphysiology.com/Heart%20Failure/HF008</a:t>
            </a:r>
          </a:p>
        </p:txBody>
      </p:sp>
    </p:spTree>
    <p:extLst>
      <p:ext uri="{BB962C8B-B14F-4D97-AF65-F5344CB8AC3E}">
        <p14:creationId xmlns:p14="http://schemas.microsoft.com/office/powerpoint/2010/main" val="2874305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339" y="11494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Untersuchung des Kreislaufes mittels Katheters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21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6150" name="Picture 6" descr="Strölezeit -Pumpen in Reihe und Parallelschalten- (engl. sub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9" t="18987" r="23738" b="27791"/>
          <a:stretch/>
        </p:blipFill>
        <p:spPr bwMode="auto">
          <a:xfrm>
            <a:off x="3139439" y="1960752"/>
            <a:ext cx="5080567" cy="326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911585" y="1960752"/>
            <a:ext cx="1642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Rechter Ventrikel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325842" y="1960752"/>
            <a:ext cx="1642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linker Ventrikel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601735" y="4534167"/>
            <a:ext cx="1256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linker Vorhof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348366" y="3009260"/>
            <a:ext cx="791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rechter Vorhof</a:t>
            </a:r>
          </a:p>
        </p:txBody>
      </p:sp>
    </p:spTree>
    <p:extLst>
      <p:ext uri="{BB962C8B-B14F-4D97-AF65-F5344CB8AC3E}">
        <p14:creationId xmlns:p14="http://schemas.microsoft.com/office/powerpoint/2010/main" val="1104390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Zugang zum linken Vorhof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Katheterisierung</a:t>
            </a:r>
          </a:p>
          <a:p>
            <a:endParaRPr lang="de-DE" dirty="0"/>
          </a:p>
          <a:p>
            <a:r>
              <a:rPr lang="de-DE" dirty="0"/>
              <a:t>Punktion des Rückens</a:t>
            </a:r>
          </a:p>
          <a:p>
            <a:endParaRPr lang="de-DE" dirty="0"/>
          </a:p>
          <a:p>
            <a:r>
              <a:rPr lang="de-DE" dirty="0" err="1"/>
              <a:t>Seldinger</a:t>
            </a:r>
            <a:r>
              <a:rPr lang="de-DE" dirty="0"/>
              <a:t> Verfahren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Swan-Ganz-Katheter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22</a:t>
            </a:fld>
            <a:endParaRPr lang="en-GB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19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339" y="11494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Untersuchung des Kreislaufes mittels Katheters: Druckmessung im linken Vorhof -I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23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7182" name="Picture 14" descr="Diagram Of The Heart No Labels, HD Png Download , Transparent Png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98" y="1768523"/>
            <a:ext cx="4288273" cy="35078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4176330" y="5233383"/>
            <a:ext cx="3364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Katheterisierung über beide Klappen</a:t>
            </a:r>
          </a:p>
        </p:txBody>
      </p:sp>
      <p:sp>
        <p:nvSpPr>
          <p:cNvPr id="20" name="Freihandform 19"/>
          <p:cNvSpPr/>
          <p:nvPr/>
        </p:nvSpPr>
        <p:spPr>
          <a:xfrm>
            <a:off x="6096000" y="3626502"/>
            <a:ext cx="242287" cy="541461"/>
          </a:xfrm>
          <a:custGeom>
            <a:avLst/>
            <a:gdLst>
              <a:gd name="connsiteX0" fmla="*/ 0 w 190100"/>
              <a:gd name="connsiteY0" fmla="*/ 350043 h 466162"/>
              <a:gd name="connsiteX1" fmla="*/ 171450 w 190100"/>
              <a:gd name="connsiteY1" fmla="*/ 464343 h 466162"/>
              <a:gd name="connsiteX2" fmla="*/ 180975 w 190100"/>
              <a:gd name="connsiteY2" fmla="*/ 269081 h 466162"/>
              <a:gd name="connsiteX3" fmla="*/ 130969 w 190100"/>
              <a:gd name="connsiteY3" fmla="*/ 0 h 46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100" h="466162">
                <a:moveTo>
                  <a:pt x="0" y="350043"/>
                </a:moveTo>
                <a:cubicBezTo>
                  <a:pt x="70644" y="413940"/>
                  <a:pt x="141288" y="477837"/>
                  <a:pt x="171450" y="464343"/>
                </a:cubicBezTo>
                <a:cubicBezTo>
                  <a:pt x="201612" y="450849"/>
                  <a:pt x="187722" y="346472"/>
                  <a:pt x="180975" y="269081"/>
                </a:cubicBezTo>
                <a:cubicBezTo>
                  <a:pt x="174228" y="191690"/>
                  <a:pt x="158750" y="61516"/>
                  <a:pt x="130969" y="0"/>
                </a:cubicBezTo>
              </a:path>
            </a:pathLst>
          </a:custGeom>
          <a:noFill/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reihandform 20"/>
          <p:cNvSpPr/>
          <p:nvPr/>
        </p:nvSpPr>
        <p:spPr>
          <a:xfrm rot="21036167">
            <a:off x="5596603" y="3268618"/>
            <a:ext cx="124433" cy="464670"/>
          </a:xfrm>
          <a:custGeom>
            <a:avLst/>
            <a:gdLst>
              <a:gd name="connsiteX0" fmla="*/ 0 w 97631"/>
              <a:gd name="connsiteY0" fmla="*/ 0 h 400050"/>
              <a:gd name="connsiteX1" fmla="*/ 30956 w 97631"/>
              <a:gd name="connsiteY1" fmla="*/ 245269 h 400050"/>
              <a:gd name="connsiteX2" fmla="*/ 97631 w 97631"/>
              <a:gd name="connsiteY2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631" h="400050">
                <a:moveTo>
                  <a:pt x="0" y="0"/>
                </a:moveTo>
                <a:cubicBezTo>
                  <a:pt x="7342" y="89297"/>
                  <a:pt x="14684" y="178594"/>
                  <a:pt x="30956" y="245269"/>
                </a:cubicBezTo>
                <a:cubicBezTo>
                  <a:pt x="47228" y="311944"/>
                  <a:pt x="70247" y="360363"/>
                  <a:pt x="97631" y="400050"/>
                </a:cubicBezTo>
              </a:path>
            </a:pathLst>
          </a:custGeom>
          <a:noFill/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3154865" y="5707797"/>
            <a:ext cx="62017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/>
              <a:t>https://www.pngitem.com/middle/wiwboi_diagram-of-the-heart-no-labels-hd-png/</a:t>
            </a:r>
          </a:p>
        </p:txBody>
      </p:sp>
    </p:spTree>
    <p:extLst>
      <p:ext uri="{BB962C8B-B14F-4D97-AF65-F5344CB8AC3E}">
        <p14:creationId xmlns:p14="http://schemas.microsoft.com/office/powerpoint/2010/main" val="1979443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339" y="11494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Untersuchung des Kreislaufes mittels Katheters: Druckmessung im linken Vorhof - II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24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3451116" y="1656309"/>
            <a:ext cx="4782198" cy="4563197"/>
            <a:chOff x="3451116" y="1656309"/>
            <a:chExt cx="4782198" cy="4563197"/>
          </a:xfrm>
        </p:grpSpPr>
        <p:grpSp>
          <p:nvGrpSpPr>
            <p:cNvPr id="9" name="Gruppieren 8"/>
            <p:cNvGrpSpPr/>
            <p:nvPr/>
          </p:nvGrpSpPr>
          <p:grpSpPr>
            <a:xfrm>
              <a:off x="3451116" y="1656309"/>
              <a:ext cx="4782198" cy="4563197"/>
              <a:chOff x="368072" y="1403528"/>
              <a:chExt cx="4782198" cy="4563197"/>
            </a:xfrm>
          </p:grpSpPr>
          <p:pic>
            <p:nvPicPr>
              <p:cNvPr id="7176" name="Picture 8" descr="Vorhofflimmer-Klinik Basel | Interventionelle Therapieformen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072" y="1403528"/>
                <a:ext cx="4782198" cy="358664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feld 6"/>
              <p:cNvSpPr txBox="1"/>
              <p:nvPr/>
            </p:nvSpPr>
            <p:spPr>
              <a:xfrm>
                <a:off x="924339" y="5062953"/>
                <a:ext cx="36696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 err="1"/>
                  <a:t>Transseptale</a:t>
                </a:r>
                <a:r>
                  <a:rPr lang="de-DE" sz="1600" dirty="0"/>
                  <a:t> Punktion des linken Vorhofs (</a:t>
                </a:r>
                <a:r>
                  <a:rPr lang="de-DE" sz="1600" dirty="0" err="1"/>
                  <a:t>Seldingerverfahren</a:t>
                </a:r>
                <a:r>
                  <a:rPr lang="de-DE" sz="1600" dirty="0"/>
                  <a:t>)</a:t>
                </a:r>
              </a:p>
            </p:txBody>
          </p:sp>
          <p:sp>
            <p:nvSpPr>
              <p:cNvPr id="22" name="Rechteck 21"/>
              <p:cNvSpPr/>
              <p:nvPr/>
            </p:nvSpPr>
            <p:spPr>
              <a:xfrm>
                <a:off x="924339" y="5720504"/>
                <a:ext cx="3640295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000" dirty="0"/>
                  <a:t>https://www.flimmerstopp.ch/angebot/interventionen/</a:t>
                </a:r>
              </a:p>
            </p:txBody>
          </p:sp>
        </p:grpSp>
        <p:sp>
          <p:nvSpPr>
            <p:cNvPr id="5" name="Textfeld 4"/>
            <p:cNvSpPr txBox="1"/>
            <p:nvPr/>
          </p:nvSpPr>
          <p:spPr>
            <a:xfrm>
              <a:off x="3609975" y="3925412"/>
              <a:ext cx="87312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200" dirty="0"/>
                <a:t>Katheter</a:t>
              </a: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6968331" y="2792730"/>
              <a:ext cx="123269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dirty="0"/>
                <a:t>Druckmessung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9402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339" y="11494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Untersuchung des Kreislaufes mittels Katheters: Druckmessung im linken Vorhof - III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25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1" y="2091070"/>
            <a:ext cx="6355690" cy="31406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hteck 9"/>
          <p:cNvSpPr/>
          <p:nvPr/>
        </p:nvSpPr>
        <p:spPr>
          <a:xfrm>
            <a:off x="0" y="5522307"/>
            <a:ext cx="560557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/>
              <a:t>http://www.rudolf-deiml.homepage.t-online.de/</a:t>
            </a:r>
          </a:p>
        </p:txBody>
      </p:sp>
      <p:pic>
        <p:nvPicPr>
          <p:cNvPr id="3074" name="Picture 2" descr="Swan-Ganz™ Catheter Mastery">
            <a:extLst>
              <a:ext uri="{FF2B5EF4-FFF2-40B4-BE49-F238E27FC236}">
                <a16:creationId xmlns:a16="http://schemas.microsoft.com/office/drawing/2014/main" id="{BCB3E4E9-4E05-49DD-97C6-240E7C878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2" t="7534" b="10605"/>
          <a:stretch/>
        </p:blipFill>
        <p:spPr bwMode="auto">
          <a:xfrm>
            <a:off x="6915987" y="2091070"/>
            <a:ext cx="4733834" cy="314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F2945CB8-8F89-495A-868E-A9067CE4D484}"/>
              </a:ext>
            </a:extLst>
          </p:cNvPr>
          <p:cNvSpPr txBox="1"/>
          <p:nvPr/>
        </p:nvSpPr>
        <p:spPr>
          <a:xfrm>
            <a:off x="7517899" y="5522248"/>
            <a:ext cx="371008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https://educationgb.edwards.com/swan-ganztm-catheter-mastery#</a:t>
            </a:r>
          </a:p>
        </p:txBody>
      </p:sp>
    </p:spTree>
    <p:extLst>
      <p:ext uri="{BB962C8B-B14F-4D97-AF65-F5344CB8AC3E}">
        <p14:creationId xmlns:p14="http://schemas.microsoft.com/office/powerpoint/2010/main" val="1397453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Herzklappenfehler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26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118019" y="6170272"/>
            <a:ext cx="70199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/>
              <a:t>https://www.heartfoundation.org.nz/your-heart/heart-conditions/heart-valve-disease</a:t>
            </a:r>
          </a:p>
        </p:txBody>
      </p:sp>
      <p:grpSp>
        <p:nvGrpSpPr>
          <p:cNvPr id="14" name="Gruppieren 13"/>
          <p:cNvGrpSpPr/>
          <p:nvPr/>
        </p:nvGrpSpPr>
        <p:grpSpPr>
          <a:xfrm>
            <a:off x="2118018" y="902946"/>
            <a:ext cx="7019924" cy="5267326"/>
            <a:chOff x="2118018" y="902946"/>
            <a:chExt cx="7019924" cy="5267326"/>
          </a:xfrm>
        </p:grpSpPr>
        <p:grpSp>
          <p:nvGrpSpPr>
            <p:cNvPr id="10" name="Gruppieren 9"/>
            <p:cNvGrpSpPr/>
            <p:nvPr/>
          </p:nvGrpSpPr>
          <p:grpSpPr>
            <a:xfrm>
              <a:off x="2118018" y="902946"/>
              <a:ext cx="7019924" cy="5267326"/>
              <a:chOff x="2118018" y="902946"/>
              <a:chExt cx="7019924" cy="5267326"/>
            </a:xfrm>
          </p:grpSpPr>
          <p:grpSp>
            <p:nvGrpSpPr>
              <p:cNvPr id="8" name="Gruppieren 7"/>
              <p:cNvGrpSpPr/>
              <p:nvPr/>
            </p:nvGrpSpPr>
            <p:grpSpPr>
              <a:xfrm>
                <a:off x="2118018" y="902946"/>
                <a:ext cx="7019924" cy="5267326"/>
                <a:chOff x="2118018" y="902946"/>
                <a:chExt cx="7019924" cy="5267326"/>
              </a:xfrm>
            </p:grpSpPr>
            <p:pic>
              <p:nvPicPr>
                <p:cNvPr id="8200" name="Picture 8" descr="What Is Heart Valve Disease? - Heart Foundation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91" r="816"/>
                <a:stretch/>
              </p:blipFill>
              <p:spPr bwMode="auto">
                <a:xfrm>
                  <a:off x="2215662" y="902946"/>
                  <a:ext cx="6865033" cy="52673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" name="Rechteck 6"/>
                <p:cNvSpPr/>
                <p:nvPr/>
              </p:nvSpPr>
              <p:spPr>
                <a:xfrm>
                  <a:off x="2118018" y="1378634"/>
                  <a:ext cx="1820936" cy="443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" name="Rechteck 8"/>
                <p:cNvSpPr/>
                <p:nvPr/>
              </p:nvSpPr>
              <p:spPr>
                <a:xfrm>
                  <a:off x="6328947" y="1314696"/>
                  <a:ext cx="2808995" cy="4431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6" name="Textfeld 5"/>
              <p:cNvSpPr txBox="1"/>
              <p:nvPr/>
            </p:nvSpPr>
            <p:spPr>
              <a:xfrm>
                <a:off x="2458818" y="1539146"/>
                <a:ext cx="18350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dirty="0"/>
                  <a:t>Stenose</a:t>
                </a:r>
              </a:p>
            </p:txBody>
          </p:sp>
          <p:sp>
            <p:nvSpPr>
              <p:cNvPr id="12" name="Textfeld 11"/>
              <p:cNvSpPr txBox="1"/>
              <p:nvPr/>
            </p:nvSpPr>
            <p:spPr>
              <a:xfrm>
                <a:off x="7302938" y="1536262"/>
                <a:ext cx="18350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dirty="0"/>
                  <a:t>Insuffizienz</a:t>
                </a:r>
              </a:p>
            </p:txBody>
          </p:sp>
        </p:grpSp>
        <p:sp>
          <p:nvSpPr>
            <p:cNvPr id="13" name="Rechteck 12"/>
            <p:cNvSpPr/>
            <p:nvPr/>
          </p:nvSpPr>
          <p:spPr>
            <a:xfrm>
              <a:off x="2458818" y="3662421"/>
              <a:ext cx="1237957" cy="386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2843335" y="5537223"/>
              <a:ext cx="1237957" cy="386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7429403" y="5537223"/>
              <a:ext cx="1237957" cy="386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7619317" y="3685386"/>
              <a:ext cx="1237957" cy="386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9" name="Textfeld 18"/>
          <p:cNvSpPr txBox="1"/>
          <p:nvPr/>
        </p:nvSpPr>
        <p:spPr>
          <a:xfrm>
            <a:off x="2360074" y="3660208"/>
            <a:ext cx="1435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offen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7502718" y="3630693"/>
            <a:ext cx="1435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geschlossen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2744591" y="5509012"/>
            <a:ext cx="1435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offen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7134197" y="5516499"/>
            <a:ext cx="1435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geschlossen</a:t>
            </a:r>
          </a:p>
        </p:txBody>
      </p:sp>
    </p:spTree>
    <p:extLst>
      <p:ext uri="{BB962C8B-B14F-4D97-AF65-F5344CB8AC3E}">
        <p14:creationId xmlns:p14="http://schemas.microsoft.com/office/powerpoint/2010/main" val="2908917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Herzklappenfehler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Stenosen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27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10242" name="Picture 2" descr="Stenose der Mitralklappe (Präparat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12" y="1763041"/>
            <a:ext cx="4965066" cy="332659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Aorteklappenstenose bei verkalkter Bikuspidalklapp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905" y="1763040"/>
            <a:ext cx="4965066" cy="332659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26012" y="5183945"/>
            <a:ext cx="502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Mitralklappenstenose</a:t>
            </a:r>
            <a:r>
              <a:rPr lang="de-DE" dirty="0"/>
              <a:t> nach Endokarditis</a:t>
            </a:r>
          </a:p>
          <a:p>
            <a:pPr algn="ctr"/>
            <a:endParaRPr lang="de-DE" dirty="0"/>
          </a:p>
          <a:p>
            <a:pPr algn="ctr"/>
            <a:r>
              <a:rPr lang="de-DE" sz="1000" dirty="0"/>
              <a:t>https://dccdn.de/pictures.doccheck.com/images/a70/85f/a7085ff5b4b4808b39e5e4ac0e11c5a1/61051/m_1407854981.jpg</a:t>
            </a:r>
          </a:p>
          <a:p>
            <a:pPr algn="ctr"/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6154615" y="5183945"/>
            <a:ext cx="504326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Verkalkte </a:t>
            </a:r>
            <a:r>
              <a:rPr lang="de-DE" dirty="0" err="1"/>
              <a:t>Bikuspide</a:t>
            </a:r>
            <a:r>
              <a:rPr lang="de-DE" dirty="0"/>
              <a:t> Aortenklappe</a:t>
            </a:r>
          </a:p>
          <a:p>
            <a:pPr algn="ctr"/>
            <a:endParaRPr lang="de-DE" dirty="0"/>
          </a:p>
          <a:p>
            <a:pPr algn="ctr"/>
            <a:r>
              <a:rPr lang="de-DE" sz="1000" dirty="0"/>
              <a:t>https://dccdn.de/pictures.doccheck.com/images/a70/85f/a7085ff5b4b4808b39e5e4ac0e11c5a1/51050/l_1407913039.jpg </a:t>
            </a:r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170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Herzklappenfehler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Insuffizienzen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28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11268" name="Picture 4" descr="https://upload.wikimedia.org/wikipedia/commons/thumb/4/42/Aortenklappe_pr%C3%A4operativ.tif/lossy-page1-1920px-Aortenklappe_pr%C3%A4operativ.ti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994" y="1676399"/>
            <a:ext cx="5374806" cy="358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923197" y="5449947"/>
            <a:ext cx="53748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Aortenklappen-Insuffizienz (</a:t>
            </a:r>
            <a:r>
              <a:rPr lang="de-DE" dirty="0" err="1"/>
              <a:t>Bikuspid</a:t>
            </a:r>
            <a:r>
              <a:rPr lang="de-DE" dirty="0"/>
              <a:t>)</a:t>
            </a:r>
          </a:p>
          <a:p>
            <a:pPr algn="ctr"/>
            <a:endParaRPr lang="de-DE" dirty="0"/>
          </a:p>
          <a:p>
            <a:pPr algn="ctr"/>
            <a:endParaRPr lang="de-DE" sz="1400" dirty="0"/>
          </a:p>
          <a:p>
            <a:pPr algn="ctr"/>
            <a:endParaRPr lang="de-DE" sz="1400" dirty="0"/>
          </a:p>
          <a:p>
            <a:pPr algn="ctr"/>
            <a:r>
              <a:rPr lang="de-DE" sz="1000" dirty="0"/>
              <a:t>https://www.wikiwand.com/de/Aortenklappenrekonstruktion</a:t>
            </a:r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pic>
        <p:nvPicPr>
          <p:cNvPr id="11270" name="Picture 6" descr="(A and B) Leaflet perforation in a case of aortic endocarditis repaired with a circular bovine pericardial patch. (C and D) Dual fenestration of the right-to-left commissure repaired with bovine pericardial patch.  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47" b="54790"/>
          <a:stretch/>
        </p:blipFill>
        <p:spPr bwMode="auto">
          <a:xfrm>
            <a:off x="790575" y="1676399"/>
            <a:ext cx="4505325" cy="360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790575" y="5449947"/>
            <a:ext cx="450532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Perforierte Klappensegel</a:t>
            </a:r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r>
              <a:rPr lang="de-DE" sz="1000" dirty="0"/>
              <a:t>https://www.researchgate.net/publication/260717327_Aortic_valve_repair_with_patch_in_non-rheumatic_disease_Indication_techniques_and_durability</a:t>
            </a:r>
          </a:p>
        </p:txBody>
      </p:sp>
    </p:spTree>
    <p:extLst>
      <p:ext uri="{BB962C8B-B14F-4D97-AF65-F5344CB8AC3E}">
        <p14:creationId xmlns:p14="http://schemas.microsoft.com/office/powerpoint/2010/main" val="2100377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Exkurs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Wieso sind Klappen im Vergleich zu  Blutgefäßen sehr empfindlich gegenüber Bakterien?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29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35410" y="2790199"/>
            <a:ext cx="2029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Versorgung über Diffusion, keine Blutgefäße</a:t>
            </a:r>
          </a:p>
        </p:txBody>
      </p:sp>
      <p:pic>
        <p:nvPicPr>
          <p:cNvPr id="12290" name="Picture 2" descr="Subakute bakterielle Endokarditis mit Mitralklappenbeteiligu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3"/>
          <a:stretch/>
        </p:blipFill>
        <p:spPr bwMode="auto">
          <a:xfrm>
            <a:off x="2936874" y="2157500"/>
            <a:ext cx="6180005" cy="385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2936873" y="6110129"/>
            <a:ext cx="676755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https://dccdn.de/pictures.doccheck.com/images/a70/85f/a7085ff5b4b4808b39e5e4ac0e11c5a1/61123/m_1407855187.jpg</a:t>
            </a:r>
          </a:p>
        </p:txBody>
      </p:sp>
      <p:cxnSp>
        <p:nvCxnSpPr>
          <p:cNvPr id="12" name="Gerade Verbindung mit Pfeil 11"/>
          <p:cNvCxnSpPr>
            <a:stCxn id="12290" idx="0"/>
          </p:cNvCxnSpPr>
          <p:nvPr/>
        </p:nvCxnSpPr>
        <p:spPr>
          <a:xfrm flipH="1">
            <a:off x="4752976" y="2157500"/>
            <a:ext cx="1273901" cy="11762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12290" idx="0"/>
          </p:cNvCxnSpPr>
          <p:nvPr/>
        </p:nvCxnSpPr>
        <p:spPr>
          <a:xfrm>
            <a:off x="6026877" y="2157500"/>
            <a:ext cx="1164498" cy="10943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>
            <a:off x="6026877" y="2121694"/>
            <a:ext cx="0" cy="12120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4206997" y="1418366"/>
            <a:ext cx="3639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dirty="0"/>
          </a:p>
          <a:p>
            <a:pPr algn="ctr"/>
            <a:r>
              <a:rPr lang="de-DE" dirty="0"/>
              <a:t>Bakterieller Befall der Mitralklappe</a:t>
            </a:r>
          </a:p>
        </p:txBody>
      </p:sp>
    </p:spTree>
    <p:extLst>
      <p:ext uri="{BB962C8B-B14F-4D97-AF65-F5344CB8AC3E}">
        <p14:creationId xmlns:p14="http://schemas.microsoft.com/office/powerpoint/2010/main" val="689513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1146971" cy="1325563"/>
          </a:xfrm>
        </p:spPr>
        <p:txBody>
          <a:bodyPr>
            <a:normAutofit fontScale="90000"/>
          </a:bodyPr>
          <a:lstStyle/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Ausgangsfragen zur Untersuchung des Kreislaufes mittels Katheters</a:t>
            </a:r>
            <a:b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3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76453" y="1325563"/>
            <a:ext cx="8413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Was </a:t>
            </a:r>
            <a:r>
              <a:rPr lang="en-GB" sz="3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kann</a:t>
            </a:r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ich </a:t>
            </a:r>
            <a:r>
              <a:rPr lang="en-GB" sz="3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mit</a:t>
            </a:r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dem</a:t>
            </a:r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Katheter</a:t>
            </a:r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machen</a:t>
            </a:r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de-DE" sz="3200" dirty="0"/>
          </a:p>
        </p:txBody>
      </p:sp>
      <p:sp>
        <p:nvSpPr>
          <p:cNvPr id="7" name="Textfeld 6"/>
          <p:cNvSpPr txBox="1"/>
          <p:nvPr/>
        </p:nvSpPr>
        <p:spPr>
          <a:xfrm>
            <a:off x="376453" y="2317462"/>
            <a:ext cx="487017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Messen (Diagnose)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p(t, Ort)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Blutgasmessung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Volumenstrom (Dilutionsmethoden)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Biopsien entnehmen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sz="2400" dirty="0"/>
              <a:t>Behandeln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Stenosen erweitern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Löcher oder Gefäße verschließen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Prothesen implantieren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Thromben entfernen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Medikamente </a:t>
            </a:r>
            <a:r>
              <a:rPr lang="de-DE" dirty="0" err="1"/>
              <a:t>injezieren</a:t>
            </a:r>
            <a:endParaRPr lang="de-DE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0FA63276-E644-49AD-A461-02330575E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433" y="3951972"/>
            <a:ext cx="3275300" cy="19913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7201D2E9-0CD6-46F7-B67D-3C827816982B}"/>
              </a:ext>
            </a:extLst>
          </p:cNvPr>
          <p:cNvSpPr/>
          <p:nvPr/>
        </p:nvSpPr>
        <p:spPr>
          <a:xfrm>
            <a:off x="7429592" y="5943354"/>
            <a:ext cx="3043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https://www.herzbewusst.de/sites/herzbewusst_de/files/images/implantation-eines-stents.jpg</a:t>
            </a:r>
          </a:p>
        </p:txBody>
      </p:sp>
    </p:spTree>
    <p:extLst>
      <p:ext uri="{BB962C8B-B14F-4D97-AF65-F5344CB8AC3E}">
        <p14:creationId xmlns:p14="http://schemas.microsoft.com/office/powerpoint/2010/main" val="10455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Exkurs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Wieso sind Klappen im Vergleich zu  Blutgefäßen sehr empfindlich gegenüber Bakterien? Biofilmbildung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30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828800" y="5717709"/>
            <a:ext cx="7855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https://www.researchgate.net/figure/Schematic-representation-of-biofilm-development-on-a-solid-surface-Conditioning-film_fig1_316889017</a:t>
            </a:r>
          </a:p>
        </p:txBody>
      </p:sp>
      <p:pic>
        <p:nvPicPr>
          <p:cNvPr id="13326" name="Picture 14" descr="Schematic representation of biofilm development on a solid surfac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135" y="1325563"/>
            <a:ext cx="809625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9879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Zusammenfassung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31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C1EC2FF3-3904-4CD7-973A-06B2A4FEC8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8249983"/>
              </p:ext>
            </p:extLst>
          </p:nvPr>
        </p:nvGraphicFramePr>
        <p:xfrm>
          <a:off x="810411" y="1081771"/>
          <a:ext cx="911113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391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18204D-F515-4C44-95E9-0E65785FB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D83F4F-1159-4D4E-9A73-1E75C67771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249531-A574-4E3F-AABB-0BC0D9AE5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E96C9C-654A-4D37-84F0-B4B9996A1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541381-2ABF-4AB1-B3E5-34233C076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C0B7CD-0E97-4C12-A6AA-432646E11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CEBDB0-6C2F-4F2F-BD90-E9E52D5B8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641DEA-F37A-4D37-AC31-A55CB420C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FAB8E5-A6AF-4531-89AD-D4AFE4C35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Ausgangsfragen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zur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Untersuchung des Kreislaufes mittels Katheters</a:t>
            </a:r>
            <a:b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4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70178" y="1678069"/>
            <a:ext cx="7541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Weswegen</a:t>
            </a:r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möchte</a:t>
            </a:r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ich</a:t>
            </a:r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Druckmessungen</a:t>
            </a:r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</a:t>
            </a:r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Kreislaufsystem</a:t>
            </a:r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machen</a:t>
            </a:r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de-DE" sz="3200" dirty="0"/>
          </a:p>
        </p:txBody>
      </p:sp>
      <p:sp>
        <p:nvSpPr>
          <p:cNvPr id="8" name="Textfeld 7"/>
          <p:cNvSpPr txBox="1"/>
          <p:nvPr/>
        </p:nvSpPr>
        <p:spPr>
          <a:xfrm>
            <a:off x="2474832" y="2996884"/>
            <a:ext cx="4576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Diagnose von Herzkreislaufkrankheiten:</a:t>
            </a:r>
            <a:br>
              <a:rPr lang="de-DE" dirty="0"/>
            </a:br>
            <a:endParaRPr lang="de-DE" dirty="0"/>
          </a:p>
          <a:p>
            <a:r>
              <a:rPr lang="de-DE" dirty="0"/>
              <a:t>Stenosen, Klappeninsuffizienz, Hypertonie etc.</a:t>
            </a:r>
          </a:p>
        </p:txBody>
      </p:sp>
      <p:pic>
        <p:nvPicPr>
          <p:cNvPr id="20482" name="Picture 2" descr="https://www.netterimages.com/images/vpv/000/000/005/5294-0550x047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0" t="-380" r="20399" b="26767"/>
          <a:stretch/>
        </p:blipFill>
        <p:spPr bwMode="auto">
          <a:xfrm>
            <a:off x="415572" y="2996884"/>
            <a:ext cx="2059260" cy="287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F7C4341-A00B-4670-978A-FC6CECEC6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960" y="2299524"/>
            <a:ext cx="4514716" cy="30068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257B6BF7-D57A-4F08-923B-52941A6E6F69}"/>
              </a:ext>
            </a:extLst>
          </p:cNvPr>
          <p:cNvSpPr txBox="1"/>
          <p:nvPr/>
        </p:nvSpPr>
        <p:spPr>
          <a:xfrm>
            <a:off x="7381697" y="5554374"/>
            <a:ext cx="35227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https://lh3.googleusercontent.com/proxy/OqtxL6qkfae2RHfeJnuZ7sajM3TSEyYae9xUVoYAbOyLLeeLRTwMhLdLI9ezEzfVOLcyDjbcSY-gE6kGAic</a:t>
            </a:r>
          </a:p>
        </p:txBody>
      </p:sp>
    </p:spTree>
    <p:extLst>
      <p:ext uri="{BB962C8B-B14F-4D97-AF65-F5344CB8AC3E}">
        <p14:creationId xmlns:p14="http://schemas.microsoft.com/office/powerpoint/2010/main" val="424148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Beispiel 1: Ventrikel- oder </a:t>
            </a:r>
            <a:r>
              <a:rPr lang="de-DE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Atriumseptumdefekt</a:t>
            </a:r>
            <a:b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5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1026" name="Picture 2" descr="Herzfehler - Kohki - Verein für Familien herzkranker Kinder und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454" y="1396506"/>
            <a:ext cx="3108129" cy="392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923693" y="5505728"/>
            <a:ext cx="31652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https://www.kohki.de/Herzfehler.html</a:t>
            </a:r>
          </a:p>
        </p:txBody>
      </p:sp>
      <p:pic>
        <p:nvPicPr>
          <p:cNvPr id="5122" name="Picture 2" descr="Atrium septum defect, Vorhofscheidewanddefekt (ASD)">
            <a:extLst>
              <a:ext uri="{FF2B5EF4-FFF2-40B4-BE49-F238E27FC236}">
                <a16:creationId xmlns:a16="http://schemas.microsoft.com/office/drawing/2014/main" id="{9B6F4069-F534-4BF5-B325-8FEE54CED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417" y="1396506"/>
            <a:ext cx="2993049" cy="377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739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Beispiel 2: Aortenklappenstenose</a:t>
            </a:r>
            <a:b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6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2050" name="Picture 2" descr="https://www.unispital-basel.ch/fileadmin/_processed_/6/b/csm_Aortenklappenstenose_043aea1e3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78" y="1524537"/>
            <a:ext cx="5452255" cy="343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gure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8"/>
          <a:stretch/>
        </p:blipFill>
        <p:spPr bwMode="auto">
          <a:xfrm>
            <a:off x="7145948" y="1659167"/>
            <a:ext cx="4207852" cy="330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145948" y="4960832"/>
            <a:ext cx="3904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https://link.springer.com/article/10.1007/s00101-011-1939-3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56658" y="4960832"/>
            <a:ext cx="55848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https://www.unispital-basel.ch/ueber-uns/bereiche/medizin/kliniken-institute-abteilungen/kardiologie</a:t>
            </a:r>
          </a:p>
        </p:txBody>
      </p:sp>
    </p:spTree>
    <p:extLst>
      <p:ext uri="{BB962C8B-B14F-4D97-AF65-F5344CB8AC3E}">
        <p14:creationId xmlns:p14="http://schemas.microsoft.com/office/powerpoint/2010/main" val="2656198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Beispiel 3: Vorhofflimmern links</a:t>
            </a:r>
            <a:b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7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3074" name="Picture 2" descr="St. Luke's Cardiology Clinic Treats AFib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9" t="9548" r="5027" b="5022"/>
          <a:stretch/>
        </p:blipFill>
        <p:spPr bwMode="auto">
          <a:xfrm>
            <a:off x="1468021" y="2049895"/>
            <a:ext cx="2270897" cy="294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252024" y="5472332"/>
            <a:ext cx="29331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https://www.unitypoint.org/cedarrapids/afib.aspx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8533229" y="1874165"/>
            <a:ext cx="219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Vorhofflimmern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228" y="2568856"/>
            <a:ext cx="2190750" cy="20669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68" y="2568856"/>
            <a:ext cx="2190750" cy="20669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feld 12"/>
          <p:cNvSpPr txBox="1"/>
          <p:nvPr/>
        </p:nvSpPr>
        <p:spPr>
          <a:xfrm>
            <a:off x="5134268" y="1874165"/>
            <a:ext cx="219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Sinusrhythmus</a:t>
            </a:r>
          </a:p>
        </p:txBody>
      </p:sp>
      <p:sp>
        <p:nvSpPr>
          <p:cNvPr id="10" name="Rechteck 9"/>
          <p:cNvSpPr/>
          <p:nvPr/>
        </p:nvSpPr>
        <p:spPr>
          <a:xfrm>
            <a:off x="6649761" y="5472332"/>
            <a:ext cx="27142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000" dirty="0"/>
              <a:t>https://www.hgz-goettingen.de/vorhofflimmern</a:t>
            </a:r>
          </a:p>
        </p:txBody>
      </p:sp>
    </p:spTree>
    <p:extLst>
      <p:ext uri="{BB962C8B-B14F-4D97-AF65-F5344CB8AC3E}">
        <p14:creationId xmlns:p14="http://schemas.microsoft.com/office/powerpoint/2010/main" val="1729529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Beispiel 4: Herzkranzgefäße</a:t>
            </a:r>
            <a:b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8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5122" name="Picture 2" descr="Koronarangiographie: Gründe, Ablauf &amp; Risiken | praktischArzt">
            <a:extLst>
              <a:ext uri="{FF2B5EF4-FFF2-40B4-BE49-F238E27FC236}">
                <a16:creationId xmlns:a16="http://schemas.microsoft.com/office/drawing/2014/main" id="{E77DC1A2-D2E2-497E-8B32-57D611280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03" y="1513210"/>
            <a:ext cx="8996915" cy="409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1CEF5B5-6EFB-4EA3-8F1A-DDE359224DA0}"/>
              </a:ext>
            </a:extLst>
          </p:cNvPr>
          <p:cNvSpPr txBox="1"/>
          <p:nvPr/>
        </p:nvSpPr>
        <p:spPr>
          <a:xfrm>
            <a:off x="4958823" y="6110129"/>
            <a:ext cx="61881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https://www.praktischarzt.de/untersuchungen/koronarangiographie/</a:t>
            </a:r>
          </a:p>
        </p:txBody>
      </p:sp>
    </p:spTree>
    <p:extLst>
      <p:ext uri="{BB962C8B-B14F-4D97-AF65-F5344CB8AC3E}">
        <p14:creationId xmlns:p14="http://schemas.microsoft.com/office/powerpoint/2010/main" val="1052756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Beispiel 4: Herzkranzgefäße</a:t>
            </a:r>
            <a:b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9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6146" name="Picture 2" descr="Koronarangiographie - Herzdoktor">
            <a:extLst>
              <a:ext uri="{FF2B5EF4-FFF2-40B4-BE49-F238E27FC236}">
                <a16:creationId xmlns:a16="http://schemas.microsoft.com/office/drawing/2014/main" id="{91F65E0F-645D-43BA-BEF8-C578D02AA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1633538"/>
            <a:ext cx="7362825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7199CAE-75A1-466C-B775-3E9D827821DF}"/>
              </a:ext>
            </a:extLst>
          </p:cNvPr>
          <p:cNvSpPr txBox="1"/>
          <p:nvPr/>
        </p:nvSpPr>
        <p:spPr>
          <a:xfrm>
            <a:off x="2881423" y="5236408"/>
            <a:ext cx="61881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https://www.herzdoktor.ch/app.php/koronarangiographie.html</a:t>
            </a:r>
          </a:p>
        </p:txBody>
      </p:sp>
    </p:spTree>
    <p:extLst>
      <p:ext uri="{BB962C8B-B14F-4D97-AF65-F5344CB8AC3E}">
        <p14:creationId xmlns:p14="http://schemas.microsoft.com/office/powerpoint/2010/main" val="1308653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882</Words>
  <Application>Microsoft Office PowerPoint</Application>
  <PresentationFormat>Breitbild</PresentationFormat>
  <Paragraphs>197</Paragraphs>
  <Slides>31</Slides>
  <Notes>30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</vt:lpstr>
      <vt:lpstr>Strömungsmechanik in der Medizin</vt:lpstr>
      <vt:lpstr>Vorlesung 08</vt:lpstr>
      <vt:lpstr>Ausgangsfragen zur Untersuchung des Kreislaufes mittels Katheters </vt:lpstr>
      <vt:lpstr>Ausgangsfragen zur Untersuchung des Kreislaufes mittels Katheters </vt:lpstr>
      <vt:lpstr>Beispiel 1: Ventrikel- oder Atriumseptumdefekt </vt:lpstr>
      <vt:lpstr>Beispiel 2: Aortenklappenstenose </vt:lpstr>
      <vt:lpstr>Beispiel 3: Vorhofflimmern links </vt:lpstr>
      <vt:lpstr>Beispiel 4: Herzkranzgefäße </vt:lpstr>
      <vt:lpstr>Beispiel 4: Herzkranzgefäße </vt:lpstr>
      <vt:lpstr>Erste Herzkatheterisierung</vt:lpstr>
      <vt:lpstr>Erste Herzkatheterisierung</vt:lpstr>
      <vt:lpstr>Medizin Nobelpreis für Herzkatheterisierung (1956)</vt:lpstr>
      <vt:lpstr>Schubmodul des Katheters</vt:lpstr>
      <vt:lpstr>Schubmodul des Katheters</vt:lpstr>
      <vt:lpstr>Untersuchung des Kreislaufes mittels Katheters</vt:lpstr>
      <vt:lpstr>Untersuchung des Kreislaufes mittels Katheters</vt:lpstr>
      <vt:lpstr>Untersuchung des Kreislaufes mittels Katheters</vt:lpstr>
      <vt:lpstr>Untersuchung des Kreislaufes mittels Katheters</vt:lpstr>
      <vt:lpstr>Untersuchung des Kreislaufes mittels Katheters</vt:lpstr>
      <vt:lpstr>Untersuchung des Kreislaufes mittels Katheters</vt:lpstr>
      <vt:lpstr>Untersuchung des Kreislaufes mittels Katheters</vt:lpstr>
      <vt:lpstr>Zugang zum linken Vorhof</vt:lpstr>
      <vt:lpstr>Untersuchung des Kreislaufes mittels Katheters: Druckmessung im linken Vorhof -I</vt:lpstr>
      <vt:lpstr>Untersuchung des Kreislaufes mittels Katheters: Druckmessung im linken Vorhof - II</vt:lpstr>
      <vt:lpstr>Untersuchung des Kreislaufes mittels Katheters: Druckmessung im linken Vorhof - III</vt:lpstr>
      <vt:lpstr>Herzklappenfehler</vt:lpstr>
      <vt:lpstr>Herzklappenfehler: Stenosen</vt:lpstr>
      <vt:lpstr>Herzklappenfehler: Insuffizienzen</vt:lpstr>
      <vt:lpstr>Exkurs: Wieso sind Klappen im Vergleich zu  Blutgefäßen sehr empfindlich gegenüber Bakterien?</vt:lpstr>
      <vt:lpstr>Exkurs: Wieso sind Klappen im Vergleich zu  Blutgefäßen sehr empfindlich gegenüber Bakterien? Biofilmbildung</vt:lpstr>
      <vt:lpstr>Zusammenfassung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Strömungsmechanik in der Medizin I</dc:title>
  <dc:creator>Goubergrits, Leonid</dc:creator>
  <cp:lastModifiedBy>Leonid Goubergrits</cp:lastModifiedBy>
  <cp:revision>164</cp:revision>
  <dcterms:created xsi:type="dcterms:W3CDTF">2020-04-15T07:57:44Z</dcterms:created>
  <dcterms:modified xsi:type="dcterms:W3CDTF">2025-06-10T09:57:23Z</dcterms:modified>
</cp:coreProperties>
</file>