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89" r:id="rId4"/>
    <p:sldId id="290" r:id="rId5"/>
    <p:sldId id="288" r:id="rId6"/>
    <p:sldId id="293" r:id="rId7"/>
    <p:sldId id="294" r:id="rId8"/>
    <p:sldId id="298" r:id="rId9"/>
    <p:sldId id="296" r:id="rId10"/>
    <p:sldId id="295" r:id="rId11"/>
    <p:sldId id="291" r:id="rId12"/>
    <p:sldId id="297" r:id="rId13"/>
    <p:sldId id="309" r:id="rId14"/>
    <p:sldId id="310" r:id="rId15"/>
    <p:sldId id="312" r:id="rId16"/>
    <p:sldId id="315" r:id="rId17"/>
    <p:sldId id="321" r:id="rId18"/>
    <p:sldId id="313" r:id="rId19"/>
    <p:sldId id="292" r:id="rId20"/>
    <p:sldId id="316" r:id="rId21"/>
    <p:sldId id="317" r:id="rId22"/>
    <p:sldId id="318" r:id="rId23"/>
    <p:sldId id="314" r:id="rId24"/>
    <p:sldId id="320" r:id="rId25"/>
    <p:sldId id="300" r:id="rId26"/>
    <p:sldId id="322" r:id="rId27"/>
    <p:sldId id="334" r:id="rId28"/>
    <p:sldId id="335" r:id="rId29"/>
    <p:sldId id="336" r:id="rId30"/>
    <p:sldId id="299" r:id="rId31"/>
    <p:sldId id="337" r:id="rId32"/>
    <p:sldId id="275"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tzscher, Ulrich" initials="KU" lastIdx="19" clrIdx="0">
    <p:extLst>
      <p:ext uri="{19B8F6BF-5375-455C-9EA6-DF929625EA0E}">
        <p15:presenceInfo xmlns:p15="http://schemas.microsoft.com/office/powerpoint/2012/main" userId="S-1-5-21-1057563376-1269908281-367356602-90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1" autoAdjust="0"/>
    <p:restoredTop sz="83488" autoAdjust="0"/>
  </p:normalViewPr>
  <p:slideViewPr>
    <p:cSldViewPr snapToGrid="0">
      <p:cViewPr varScale="1">
        <p:scale>
          <a:sx n="106" d="100"/>
          <a:sy n="106" d="100"/>
        </p:scale>
        <p:origin x="19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Wozu</a:t>
          </a:r>
          <a:r>
            <a:rPr lang="en-GB" dirty="0"/>
            <a:t> </a:t>
          </a:r>
          <a:r>
            <a:rPr lang="en-GB" dirty="0" err="1"/>
            <a:t>Herzkatheterisierung</a:t>
          </a:r>
          <a:r>
            <a:rPr lang="en-GB" dirty="0"/>
            <a:t>?</a:t>
          </a:r>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r>
            <a:rPr lang="en-GB" dirty="0" err="1"/>
            <a:t>Erreichen</a:t>
          </a:r>
          <a:r>
            <a:rPr lang="en-GB" dirty="0"/>
            <a:t> der </a:t>
          </a:r>
          <a:r>
            <a:rPr lang="en-GB" dirty="0" err="1"/>
            <a:t>verschiedenen</a:t>
          </a:r>
          <a:r>
            <a:rPr lang="en-GB" dirty="0"/>
            <a:t> </a:t>
          </a:r>
          <a:r>
            <a:rPr lang="en-GB" dirty="0" err="1"/>
            <a:t>Kreislaufbereiche</a:t>
          </a:r>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r>
            <a:rPr lang="en-GB" dirty="0" err="1"/>
            <a:t>Druckmessung</a:t>
          </a:r>
          <a:r>
            <a:rPr lang="en-GB" dirty="0"/>
            <a:t> </a:t>
          </a:r>
          <a:r>
            <a:rPr lang="en-GB" dirty="0" err="1"/>
            <a:t>im</a:t>
          </a:r>
          <a:r>
            <a:rPr lang="en-GB" dirty="0"/>
            <a:t> </a:t>
          </a:r>
          <a:r>
            <a:rPr lang="en-GB" dirty="0" err="1"/>
            <a:t>linken</a:t>
          </a:r>
          <a:r>
            <a:rPr lang="en-GB" dirty="0"/>
            <a:t> </a:t>
          </a:r>
          <a:r>
            <a:rPr lang="en-GB" dirty="0" err="1"/>
            <a:t>Vorhof</a:t>
          </a:r>
          <a:endParaRPr lang="en-GB" dirty="0"/>
        </a:p>
      </dgm:t>
    </dgm:pt>
    <dgm:pt modelId="{140B583E-D5D6-416B-87BA-C092D7ACDA1A}" type="parTrans" cxnId="{42EEA402-FB40-4160-B149-754B501CA66C}">
      <dgm:prSet/>
      <dgm:spPr/>
      <dgm:t>
        <a:bodyPr/>
        <a:lstStyle/>
        <a:p>
          <a:endParaRPr lang="en-GB"/>
        </a:p>
      </dgm:t>
    </dgm:pt>
    <dgm:pt modelId="{7B9C0DE6-434C-43DC-AF53-32291C3BEF64}" type="sibTrans" cxnId="{42EEA402-FB40-4160-B149-754B501CA66C}">
      <dgm:prSet/>
      <dgm:spPr/>
      <dgm:t>
        <a:bodyPr/>
        <a:lstStyle/>
        <a:p>
          <a:endParaRPr lang="en-GB"/>
        </a:p>
      </dgm:t>
    </dgm:pt>
    <dgm:pt modelId="{2805FD64-E7A1-49FE-9F52-C7BF6779D43C}">
      <dgm:prSet phldrT="[Text]"/>
      <dgm:spPr/>
      <dgm:t>
        <a:bodyPr/>
        <a:lstStyle/>
        <a:p>
          <a:r>
            <a:rPr lang="en-GB" dirty="0" err="1"/>
            <a:t>Biofilme</a:t>
          </a:r>
          <a:r>
            <a:rPr lang="en-GB" dirty="0"/>
            <a:t> an </a:t>
          </a:r>
          <a:r>
            <a:rPr lang="en-GB" dirty="0" err="1"/>
            <a:t>Herzklappen</a:t>
          </a:r>
          <a:endParaRPr lang="en-GB" dirty="0"/>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4"/>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4"/>
      <dgm:spPr/>
    </dgm:pt>
    <dgm:pt modelId="{38644FCB-323F-4B18-8A27-6DC9D38F10A5}" type="pres">
      <dgm:prSet presAssocID="{34D9ED83-E1B7-4943-8589-13BAE761BD83}" presName="dstNode" presStyleLbl="node1" presStyleIdx="0" presStyleCnt="4"/>
      <dgm:spPr/>
    </dgm:pt>
    <dgm:pt modelId="{1B249531-A574-4E3F-AABB-0BC0D9AE5F77}" type="pres">
      <dgm:prSet presAssocID="{DD22FE04-8E29-42D2-A3CD-CDCA89EE9830}" presName="text_1" presStyleLbl="node1" presStyleIdx="0" presStyleCnt="4">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4"/>
      <dgm:spPr/>
    </dgm:pt>
    <dgm:pt modelId="{1C541381-2ABF-4AB1-B3E5-34233C076C41}" type="pres">
      <dgm:prSet presAssocID="{C4BC03CB-39AA-4C6D-AA16-8C722D3B03B3}" presName="text_2" presStyleLbl="node1" presStyleIdx="1" presStyleCnt="4">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4"/>
      <dgm:spPr/>
    </dgm:pt>
    <dgm:pt modelId="{70CEBDB0-6C2F-4F2F-BD90-E9E52D5B87C6}" type="pres">
      <dgm:prSet presAssocID="{20CE9004-0EA9-4F93-85F2-50145A94B6A4}" presName="text_3" presStyleLbl="node1" presStyleIdx="2" presStyleCnt="4">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4"/>
      <dgm:spPr/>
    </dgm:pt>
    <dgm:pt modelId="{DFFAB8E5-A6AF-4531-89AD-D4AFE4C3500D}" type="pres">
      <dgm:prSet presAssocID="{2805FD64-E7A1-49FE-9F52-C7BF6779D43C}" presName="text_4" presStyleLbl="node1" presStyleIdx="3" presStyleCnt="4">
        <dgm:presLayoutVars>
          <dgm:bulletEnabled val="1"/>
        </dgm:presLayoutVars>
      </dgm:prSet>
      <dgm:spPr/>
    </dgm:pt>
    <dgm:pt modelId="{0EEC4FB1-ACD8-4FBA-AA6A-60E04F6C765A}" type="pres">
      <dgm:prSet presAssocID="{2805FD64-E7A1-49FE-9F52-C7BF6779D43C}" presName="accent_4" presStyleCnt="0"/>
      <dgm:spPr/>
    </dgm:pt>
    <dgm:pt modelId="{5A641DEA-F37A-4D37-AC31-A55CB420CDC7}" type="pres">
      <dgm:prSet presAssocID="{2805FD64-E7A1-49FE-9F52-C7BF6779D43C}" presName="accentRepeatNode" presStyleLbl="solidFgAcc1" presStyleIdx="3" presStyleCnt="4"/>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2B833529-81A1-4F68-AD95-BA1BC895EFC6}" srcId="{34D9ED83-E1B7-4943-8589-13BAE761BD83}" destId="{2805FD64-E7A1-49FE-9F52-C7BF6779D43C}" srcOrd="3" destOrd="0" parTransId="{DB09CCCB-65CD-4293-A346-37745ACA39D5}" sibTransId="{3148D3E2-6DB7-4FC4-BB03-B501AAF99FE3}"/>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2D461CBD-CA6A-4D43-AE7B-67529649CB86}" type="presOf" srcId="{2805FD64-E7A1-49FE-9F52-C7BF6779D43C}" destId="{DFFAB8E5-A6AF-4531-89AD-D4AFE4C3500D}"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 modelId="{D5994D7A-045E-4254-BB5F-1004E51BE751}" type="presParOf" srcId="{300C104C-56BC-4622-A136-8289C74819BD}" destId="{DFFAB8E5-A6AF-4531-89AD-D4AFE4C3500D}" srcOrd="7" destOrd="0" presId="urn:microsoft.com/office/officeart/2008/layout/VerticalCurvedList"/>
    <dgm:cxn modelId="{C3BD61F5-93B2-4887-BAD4-8A93A78550AA}" type="presParOf" srcId="{300C104C-56BC-4622-A136-8289C74819BD}" destId="{0EEC4FB1-ACD8-4FBA-AA6A-60E04F6C765A}" srcOrd="8" destOrd="0" presId="urn:microsoft.com/office/officeart/2008/layout/VerticalCurvedList"/>
    <dgm:cxn modelId="{4569E611-7CF4-4B0B-9B1E-4AD25B845661}" type="presParOf" srcId="{0EEC4FB1-ACD8-4FBA-AA6A-60E04F6C765A}" destId="{5A641DEA-F37A-4D37-AC31-A55CB420CDC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Herzklappenfehler</a:t>
          </a:r>
          <a:r>
            <a:rPr lang="en-GB" dirty="0"/>
            <a:t> (Stenose-</a:t>
          </a:r>
          <a:r>
            <a:rPr lang="en-GB" dirty="0" err="1"/>
            <a:t>Insuffizienz</a:t>
          </a:r>
          <a:r>
            <a:rPr lang="en-GB" dirty="0"/>
            <a:t>)</a:t>
          </a:r>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r>
            <a:rPr lang="en-GB" dirty="0" err="1"/>
            <a:t>Insuffizienz</a:t>
          </a:r>
          <a:r>
            <a:rPr lang="en-GB" dirty="0"/>
            <a:t> vs. Stenose</a:t>
          </a:r>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r>
            <a:rPr lang="en-GB" dirty="0" err="1"/>
            <a:t>Herz</a:t>
          </a:r>
          <a:r>
            <a:rPr lang="en-GB" dirty="0"/>
            <a:t> </a:t>
          </a:r>
          <a:r>
            <a:rPr lang="en-GB" dirty="0" err="1"/>
            <a:t>Remodeling</a:t>
          </a:r>
          <a:endParaRPr lang="en-GB" dirty="0"/>
        </a:p>
      </dgm:t>
    </dgm:pt>
    <dgm:pt modelId="{140B583E-D5D6-416B-87BA-C092D7ACDA1A}" type="parTrans" cxnId="{42EEA402-FB40-4160-B149-754B501CA66C}">
      <dgm:prSet/>
      <dgm:spPr/>
      <dgm:t>
        <a:bodyPr/>
        <a:lstStyle/>
        <a:p>
          <a:endParaRPr lang="en-GB"/>
        </a:p>
      </dgm:t>
    </dgm:pt>
    <dgm:pt modelId="{7B9C0DE6-434C-43DC-AF53-32291C3BEF64}" type="sibTrans" cxnId="{42EEA402-FB40-4160-B149-754B501CA66C}">
      <dgm:prSet/>
      <dgm:spPr/>
      <dgm:t>
        <a:bodyPr/>
        <a:lstStyle/>
        <a:p>
          <a:endParaRPr lang="en-GB"/>
        </a:p>
      </dgm:t>
    </dgm:pt>
    <dgm:pt modelId="{2805FD64-E7A1-49FE-9F52-C7BF6779D43C}">
      <dgm:prSet phldrT="[Text]"/>
      <dgm:spPr/>
      <dgm:t>
        <a:bodyPr/>
        <a:lstStyle/>
        <a:p>
          <a:r>
            <a:rPr lang="en-GB" dirty="0"/>
            <a:t>Stenose vs. </a:t>
          </a:r>
          <a:r>
            <a:rPr lang="en-GB" dirty="0" err="1"/>
            <a:t>Gefäßverengung</a:t>
          </a:r>
          <a:endParaRPr lang="en-GB" dirty="0"/>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4"/>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4"/>
      <dgm:spPr/>
    </dgm:pt>
    <dgm:pt modelId="{38644FCB-323F-4B18-8A27-6DC9D38F10A5}" type="pres">
      <dgm:prSet presAssocID="{34D9ED83-E1B7-4943-8589-13BAE761BD83}" presName="dstNode" presStyleLbl="node1" presStyleIdx="0" presStyleCnt="4"/>
      <dgm:spPr/>
    </dgm:pt>
    <dgm:pt modelId="{1B249531-A574-4E3F-AABB-0BC0D9AE5F77}" type="pres">
      <dgm:prSet presAssocID="{DD22FE04-8E29-42D2-A3CD-CDCA89EE9830}" presName="text_1" presStyleLbl="node1" presStyleIdx="0" presStyleCnt="4">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4"/>
      <dgm:spPr/>
    </dgm:pt>
    <dgm:pt modelId="{1C541381-2ABF-4AB1-B3E5-34233C076C41}" type="pres">
      <dgm:prSet presAssocID="{C4BC03CB-39AA-4C6D-AA16-8C722D3B03B3}" presName="text_2" presStyleLbl="node1" presStyleIdx="1" presStyleCnt="4">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4"/>
      <dgm:spPr/>
    </dgm:pt>
    <dgm:pt modelId="{70CEBDB0-6C2F-4F2F-BD90-E9E52D5B87C6}" type="pres">
      <dgm:prSet presAssocID="{20CE9004-0EA9-4F93-85F2-50145A94B6A4}" presName="text_3" presStyleLbl="node1" presStyleIdx="2" presStyleCnt="4">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4"/>
      <dgm:spPr/>
    </dgm:pt>
    <dgm:pt modelId="{DFFAB8E5-A6AF-4531-89AD-D4AFE4C3500D}" type="pres">
      <dgm:prSet presAssocID="{2805FD64-E7A1-49FE-9F52-C7BF6779D43C}" presName="text_4" presStyleLbl="node1" presStyleIdx="3" presStyleCnt="4">
        <dgm:presLayoutVars>
          <dgm:bulletEnabled val="1"/>
        </dgm:presLayoutVars>
      </dgm:prSet>
      <dgm:spPr/>
    </dgm:pt>
    <dgm:pt modelId="{0EEC4FB1-ACD8-4FBA-AA6A-60E04F6C765A}" type="pres">
      <dgm:prSet presAssocID="{2805FD64-E7A1-49FE-9F52-C7BF6779D43C}" presName="accent_4" presStyleCnt="0"/>
      <dgm:spPr/>
    </dgm:pt>
    <dgm:pt modelId="{5A641DEA-F37A-4D37-AC31-A55CB420CDC7}" type="pres">
      <dgm:prSet presAssocID="{2805FD64-E7A1-49FE-9F52-C7BF6779D43C}" presName="accentRepeatNode" presStyleLbl="solidFgAcc1" presStyleIdx="3" presStyleCnt="4"/>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2B833529-81A1-4F68-AD95-BA1BC895EFC6}" srcId="{34D9ED83-E1B7-4943-8589-13BAE761BD83}" destId="{2805FD64-E7A1-49FE-9F52-C7BF6779D43C}" srcOrd="3" destOrd="0" parTransId="{DB09CCCB-65CD-4293-A346-37745ACA39D5}" sibTransId="{3148D3E2-6DB7-4FC4-BB03-B501AAF99FE3}"/>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2D461CBD-CA6A-4D43-AE7B-67529649CB86}" type="presOf" srcId="{2805FD64-E7A1-49FE-9F52-C7BF6779D43C}" destId="{DFFAB8E5-A6AF-4531-89AD-D4AFE4C3500D}"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 modelId="{D5994D7A-045E-4254-BB5F-1004E51BE751}" type="presParOf" srcId="{300C104C-56BC-4622-A136-8289C74819BD}" destId="{DFFAB8E5-A6AF-4531-89AD-D4AFE4C3500D}" srcOrd="7" destOrd="0" presId="urn:microsoft.com/office/officeart/2008/layout/VerticalCurvedList"/>
    <dgm:cxn modelId="{C3BD61F5-93B2-4887-BAD4-8A93A78550AA}" type="presParOf" srcId="{300C104C-56BC-4622-A136-8289C74819BD}" destId="{0EEC4FB1-ACD8-4FBA-AA6A-60E04F6C765A}" srcOrd="8" destOrd="0" presId="urn:microsoft.com/office/officeart/2008/layout/VerticalCurvedList"/>
    <dgm:cxn modelId="{4569E611-7CF4-4B0B-9B1E-4AD25B845661}" type="presParOf" srcId="{0EEC4FB1-ACD8-4FBA-AA6A-60E04F6C765A}" destId="{5A641DEA-F37A-4D37-AC31-A55CB420CDC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610504" y="416587"/>
          <a:ext cx="8424052"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err="1"/>
            <a:t>Wozu</a:t>
          </a:r>
          <a:r>
            <a:rPr lang="en-GB" sz="3000" kern="1200" dirty="0"/>
            <a:t> </a:t>
          </a:r>
          <a:r>
            <a:rPr lang="en-GB" sz="3000" kern="1200" dirty="0" err="1"/>
            <a:t>Herzkatheterisierung</a:t>
          </a:r>
          <a:r>
            <a:rPr lang="en-GB" sz="3000" kern="1200" dirty="0"/>
            <a:t>?</a:t>
          </a:r>
        </a:p>
      </dsp:txBody>
      <dsp:txXfrm>
        <a:off x="610504" y="416587"/>
        <a:ext cx="8424052" cy="833607"/>
      </dsp:txXfrm>
    </dsp:sp>
    <dsp:sp modelId="{08D83F4F-1159-4D4E-9A73-1E75C6777144}">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1088431" y="1667215"/>
          <a:ext cx="7946125" cy="8336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err="1"/>
            <a:t>Erreichen</a:t>
          </a:r>
          <a:r>
            <a:rPr lang="en-GB" sz="3000" kern="1200" dirty="0"/>
            <a:t> der </a:t>
          </a:r>
          <a:r>
            <a:rPr lang="en-GB" sz="3000" kern="1200" dirty="0" err="1"/>
            <a:t>verschiedenen</a:t>
          </a:r>
          <a:r>
            <a:rPr lang="en-GB" sz="3000" kern="1200" dirty="0"/>
            <a:t> </a:t>
          </a:r>
          <a:r>
            <a:rPr lang="en-GB" sz="3000" kern="1200" dirty="0" err="1"/>
            <a:t>Kreislaufbereiche</a:t>
          </a:r>
          <a:endParaRPr lang="en-GB" sz="3000" kern="1200" dirty="0"/>
        </a:p>
      </dsp:txBody>
      <dsp:txXfrm>
        <a:off x="1088431" y="1667215"/>
        <a:ext cx="7946125" cy="833607"/>
      </dsp:txXfrm>
    </dsp:sp>
    <dsp:sp modelId="{47E96C9C-654A-4D37-84F0-B4B9996A141B}">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1088431" y="2917843"/>
          <a:ext cx="7946125" cy="8336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err="1"/>
            <a:t>Druckmessung</a:t>
          </a:r>
          <a:r>
            <a:rPr lang="en-GB" sz="3000" kern="1200" dirty="0"/>
            <a:t> </a:t>
          </a:r>
          <a:r>
            <a:rPr lang="en-GB" sz="3000" kern="1200" dirty="0" err="1"/>
            <a:t>im</a:t>
          </a:r>
          <a:r>
            <a:rPr lang="en-GB" sz="3000" kern="1200" dirty="0"/>
            <a:t> </a:t>
          </a:r>
          <a:r>
            <a:rPr lang="en-GB" sz="3000" kern="1200" dirty="0" err="1"/>
            <a:t>linken</a:t>
          </a:r>
          <a:r>
            <a:rPr lang="en-GB" sz="3000" kern="1200" dirty="0"/>
            <a:t> </a:t>
          </a:r>
          <a:r>
            <a:rPr lang="en-GB" sz="3000" kern="1200" dirty="0" err="1"/>
            <a:t>Vorhof</a:t>
          </a:r>
          <a:endParaRPr lang="en-GB" sz="3000" kern="1200" dirty="0"/>
        </a:p>
      </dsp:txBody>
      <dsp:txXfrm>
        <a:off x="1088431" y="2917843"/>
        <a:ext cx="7946125" cy="833607"/>
      </dsp:txXfrm>
    </dsp:sp>
    <dsp:sp modelId="{EAC0B7CD-0E97-4C12-A6AA-432646E113FD}">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AB8E5-A6AF-4531-89AD-D4AFE4C3500D}">
      <dsp:nvSpPr>
        <dsp:cNvPr id="0" name=""/>
        <dsp:cNvSpPr/>
      </dsp:nvSpPr>
      <dsp:spPr>
        <a:xfrm>
          <a:off x="610504" y="4168472"/>
          <a:ext cx="8424052" cy="8336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err="1"/>
            <a:t>Biofilme</a:t>
          </a:r>
          <a:r>
            <a:rPr lang="en-GB" sz="3000" kern="1200" dirty="0"/>
            <a:t> an </a:t>
          </a:r>
          <a:r>
            <a:rPr lang="en-GB" sz="3000" kern="1200" dirty="0" err="1"/>
            <a:t>Herzklappen</a:t>
          </a:r>
          <a:endParaRPr lang="en-GB" sz="3000" kern="1200" dirty="0"/>
        </a:p>
      </dsp:txBody>
      <dsp:txXfrm>
        <a:off x="610504" y="4168472"/>
        <a:ext cx="8424052" cy="833607"/>
      </dsp:txXfrm>
    </dsp:sp>
    <dsp:sp modelId="{5A641DEA-F37A-4D37-AC31-A55CB420CDC7}">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610504" y="416587"/>
          <a:ext cx="8424052"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err="1"/>
            <a:t>Herzklappenfehler</a:t>
          </a:r>
          <a:r>
            <a:rPr lang="en-GB" sz="3600" kern="1200" dirty="0"/>
            <a:t> (Stenose-</a:t>
          </a:r>
          <a:r>
            <a:rPr lang="en-GB" sz="3600" kern="1200" dirty="0" err="1"/>
            <a:t>Insuffizienz</a:t>
          </a:r>
          <a:r>
            <a:rPr lang="en-GB" sz="3600" kern="1200" dirty="0"/>
            <a:t>)</a:t>
          </a:r>
        </a:p>
      </dsp:txBody>
      <dsp:txXfrm>
        <a:off x="610504" y="416587"/>
        <a:ext cx="8424052" cy="833607"/>
      </dsp:txXfrm>
    </dsp:sp>
    <dsp:sp modelId="{08D83F4F-1159-4D4E-9A73-1E75C6777144}">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1088431" y="1667215"/>
          <a:ext cx="7946125" cy="8336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err="1"/>
            <a:t>Insuffizienz</a:t>
          </a:r>
          <a:r>
            <a:rPr lang="en-GB" sz="3600" kern="1200" dirty="0"/>
            <a:t> vs. Stenose</a:t>
          </a:r>
        </a:p>
      </dsp:txBody>
      <dsp:txXfrm>
        <a:off x="1088431" y="1667215"/>
        <a:ext cx="7946125" cy="833607"/>
      </dsp:txXfrm>
    </dsp:sp>
    <dsp:sp modelId="{47E96C9C-654A-4D37-84F0-B4B9996A141B}">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1088431" y="2917843"/>
          <a:ext cx="7946125" cy="8336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err="1"/>
            <a:t>Herz</a:t>
          </a:r>
          <a:r>
            <a:rPr lang="en-GB" sz="3600" kern="1200" dirty="0"/>
            <a:t> </a:t>
          </a:r>
          <a:r>
            <a:rPr lang="en-GB" sz="3600" kern="1200" dirty="0" err="1"/>
            <a:t>Remodeling</a:t>
          </a:r>
          <a:endParaRPr lang="en-GB" sz="3600" kern="1200" dirty="0"/>
        </a:p>
      </dsp:txBody>
      <dsp:txXfrm>
        <a:off x="1088431" y="2917843"/>
        <a:ext cx="7946125" cy="833607"/>
      </dsp:txXfrm>
    </dsp:sp>
    <dsp:sp modelId="{EAC0B7CD-0E97-4C12-A6AA-432646E113FD}">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AB8E5-A6AF-4531-89AD-D4AFE4C3500D}">
      <dsp:nvSpPr>
        <dsp:cNvPr id="0" name=""/>
        <dsp:cNvSpPr/>
      </dsp:nvSpPr>
      <dsp:spPr>
        <a:xfrm>
          <a:off x="610504" y="4168472"/>
          <a:ext cx="8424052" cy="8336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a:t>Stenose vs. </a:t>
          </a:r>
          <a:r>
            <a:rPr lang="en-GB" sz="3600" kern="1200" dirty="0" err="1"/>
            <a:t>Gefäßverengung</a:t>
          </a:r>
          <a:endParaRPr lang="en-GB" sz="3600" kern="1200" dirty="0"/>
        </a:p>
      </dsp:txBody>
      <dsp:txXfrm>
        <a:off x="610504" y="4168472"/>
        <a:ext cx="8424052" cy="833607"/>
      </dsp:txXfrm>
    </dsp:sp>
    <dsp:sp modelId="{5A641DEA-F37A-4D37-AC31-A55CB420CDC7}">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6C511-AA08-4069-9839-3D2151A70248}" type="datetimeFigureOut">
              <a:rPr lang="en-GB" smtClean="0"/>
              <a:t>11/06/2025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63DA2-B10B-476C-9B58-D843336D797F}" type="slidenum">
              <a:rPr lang="en-GB" smtClean="0"/>
              <a:t>‹Nr.›</a:t>
            </a:fld>
            <a:endParaRPr lang="en-GB"/>
          </a:p>
        </p:txBody>
      </p:sp>
    </p:spTree>
    <p:extLst>
      <p:ext uri="{BB962C8B-B14F-4D97-AF65-F5344CB8AC3E}">
        <p14:creationId xmlns:p14="http://schemas.microsoft.com/office/powerpoint/2010/main" val="420411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a:t>
            </a:fld>
            <a:endParaRPr lang="en-GB"/>
          </a:p>
        </p:txBody>
      </p:sp>
    </p:spTree>
    <p:extLst>
      <p:ext uri="{BB962C8B-B14F-4D97-AF65-F5344CB8AC3E}">
        <p14:creationId xmlns:p14="http://schemas.microsoft.com/office/powerpoint/2010/main" val="49721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12</a:t>
            </a:fld>
            <a:endParaRPr lang="en-GB"/>
          </a:p>
        </p:txBody>
      </p:sp>
    </p:spTree>
    <p:extLst>
      <p:ext uri="{BB962C8B-B14F-4D97-AF65-F5344CB8AC3E}">
        <p14:creationId xmlns:p14="http://schemas.microsoft.com/office/powerpoint/2010/main" val="1970170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13</a:t>
            </a:fld>
            <a:endParaRPr lang="en-GB"/>
          </a:p>
        </p:txBody>
      </p:sp>
    </p:spTree>
    <p:extLst>
      <p:ext uri="{BB962C8B-B14F-4D97-AF65-F5344CB8AC3E}">
        <p14:creationId xmlns:p14="http://schemas.microsoft.com/office/powerpoint/2010/main" val="382620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14</a:t>
            </a:fld>
            <a:endParaRPr lang="en-GB"/>
          </a:p>
        </p:txBody>
      </p:sp>
    </p:spTree>
    <p:extLst>
      <p:ext uri="{BB962C8B-B14F-4D97-AF65-F5344CB8AC3E}">
        <p14:creationId xmlns:p14="http://schemas.microsoft.com/office/powerpoint/2010/main" val="1898660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15</a:t>
            </a:fld>
            <a:endParaRPr lang="en-GB"/>
          </a:p>
        </p:txBody>
      </p:sp>
    </p:spTree>
    <p:extLst>
      <p:ext uri="{BB962C8B-B14F-4D97-AF65-F5344CB8AC3E}">
        <p14:creationId xmlns:p14="http://schemas.microsoft.com/office/powerpoint/2010/main" val="157808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16</a:t>
            </a:fld>
            <a:endParaRPr lang="en-GB"/>
          </a:p>
        </p:txBody>
      </p:sp>
    </p:spTree>
    <p:extLst>
      <p:ext uri="{BB962C8B-B14F-4D97-AF65-F5344CB8AC3E}">
        <p14:creationId xmlns:p14="http://schemas.microsoft.com/office/powerpoint/2010/main" val="188903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1825-F9A2-36B5-C174-43E8A0AEBE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2D80B8-9360-584D-0E4D-401DC7AC70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AA7F87-68D8-D17E-E551-4503A084F8BB}"/>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3467F44A-CEC6-3E29-C5A1-9ADE061477F2}"/>
              </a:ext>
            </a:extLst>
          </p:cNvPr>
          <p:cNvSpPr>
            <a:spLocks noGrp="1"/>
          </p:cNvSpPr>
          <p:nvPr>
            <p:ph type="sldNum" sz="quarter" idx="5"/>
          </p:nvPr>
        </p:nvSpPr>
        <p:spPr/>
        <p:txBody>
          <a:bodyPr/>
          <a:lstStyle/>
          <a:p>
            <a:fld id="{53063DA2-B10B-476C-9B58-D843336D797F}" type="slidenum">
              <a:rPr lang="en-GB" smtClean="0"/>
              <a:t>17</a:t>
            </a:fld>
            <a:endParaRPr lang="en-GB"/>
          </a:p>
        </p:txBody>
      </p:sp>
    </p:spTree>
    <p:extLst>
      <p:ext uri="{BB962C8B-B14F-4D97-AF65-F5344CB8AC3E}">
        <p14:creationId xmlns:p14="http://schemas.microsoft.com/office/powerpoint/2010/main" val="33690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18</a:t>
            </a:fld>
            <a:endParaRPr lang="en-GB"/>
          </a:p>
        </p:txBody>
      </p:sp>
    </p:spTree>
    <p:extLst>
      <p:ext uri="{BB962C8B-B14F-4D97-AF65-F5344CB8AC3E}">
        <p14:creationId xmlns:p14="http://schemas.microsoft.com/office/powerpoint/2010/main" val="175724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19</a:t>
            </a:fld>
            <a:endParaRPr lang="en-GB"/>
          </a:p>
        </p:txBody>
      </p:sp>
    </p:spTree>
    <p:extLst>
      <p:ext uri="{BB962C8B-B14F-4D97-AF65-F5344CB8AC3E}">
        <p14:creationId xmlns:p14="http://schemas.microsoft.com/office/powerpoint/2010/main" val="237238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20</a:t>
            </a:fld>
            <a:endParaRPr lang="en-GB"/>
          </a:p>
        </p:txBody>
      </p:sp>
    </p:spTree>
    <p:extLst>
      <p:ext uri="{BB962C8B-B14F-4D97-AF65-F5344CB8AC3E}">
        <p14:creationId xmlns:p14="http://schemas.microsoft.com/office/powerpoint/2010/main" val="1853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21</a:t>
            </a:fld>
            <a:endParaRPr lang="en-GB"/>
          </a:p>
        </p:txBody>
      </p:sp>
    </p:spTree>
    <p:extLst>
      <p:ext uri="{BB962C8B-B14F-4D97-AF65-F5344CB8AC3E}">
        <p14:creationId xmlns:p14="http://schemas.microsoft.com/office/powerpoint/2010/main" val="371582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4</a:t>
            </a:fld>
            <a:endParaRPr lang="en-GB"/>
          </a:p>
        </p:txBody>
      </p:sp>
    </p:spTree>
    <p:extLst>
      <p:ext uri="{BB962C8B-B14F-4D97-AF65-F5344CB8AC3E}">
        <p14:creationId xmlns:p14="http://schemas.microsoft.com/office/powerpoint/2010/main" val="398629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22</a:t>
            </a:fld>
            <a:endParaRPr lang="en-GB"/>
          </a:p>
        </p:txBody>
      </p:sp>
    </p:spTree>
    <p:extLst>
      <p:ext uri="{BB962C8B-B14F-4D97-AF65-F5344CB8AC3E}">
        <p14:creationId xmlns:p14="http://schemas.microsoft.com/office/powerpoint/2010/main" val="152179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23</a:t>
            </a:fld>
            <a:endParaRPr lang="en-GB"/>
          </a:p>
        </p:txBody>
      </p:sp>
    </p:spTree>
    <p:extLst>
      <p:ext uri="{BB962C8B-B14F-4D97-AF65-F5344CB8AC3E}">
        <p14:creationId xmlns:p14="http://schemas.microsoft.com/office/powerpoint/2010/main" val="80349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87D4A-1821-A587-D70C-6808DBF67B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4FE6CD-CF20-BCFF-15DE-6457B0D38F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8F0AD77-57F0-0B96-D624-8C96BE9B05AA}"/>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5BE41512-112C-2B86-C07D-D821B1BE127F}"/>
              </a:ext>
            </a:extLst>
          </p:cNvPr>
          <p:cNvSpPr>
            <a:spLocks noGrp="1"/>
          </p:cNvSpPr>
          <p:nvPr>
            <p:ph type="sldNum" sz="quarter" idx="5"/>
          </p:nvPr>
        </p:nvSpPr>
        <p:spPr/>
        <p:txBody>
          <a:bodyPr/>
          <a:lstStyle/>
          <a:p>
            <a:fld id="{53063DA2-B10B-476C-9B58-D843336D797F}" type="slidenum">
              <a:rPr lang="en-GB" smtClean="0"/>
              <a:t>24</a:t>
            </a:fld>
            <a:endParaRPr lang="en-GB"/>
          </a:p>
        </p:txBody>
      </p:sp>
    </p:spTree>
    <p:extLst>
      <p:ext uri="{BB962C8B-B14F-4D97-AF65-F5344CB8AC3E}">
        <p14:creationId xmlns:p14="http://schemas.microsoft.com/office/powerpoint/2010/main" val="220018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25</a:t>
            </a:fld>
            <a:endParaRPr lang="en-GB"/>
          </a:p>
        </p:txBody>
      </p:sp>
    </p:spTree>
    <p:extLst>
      <p:ext uri="{BB962C8B-B14F-4D97-AF65-F5344CB8AC3E}">
        <p14:creationId xmlns:p14="http://schemas.microsoft.com/office/powerpoint/2010/main" val="2600608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err="1">
                <a:solidFill>
                  <a:schemeClr val="tx1"/>
                </a:solidFill>
                <a:effectLst/>
                <a:latin typeface="+mn-lt"/>
                <a:ea typeface="+mn-ea"/>
                <a:cs typeface="+mn-cs"/>
              </a:rPr>
              <a:t>Pulmonalklappenstenose</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Ausfluss aus rechtem Ventrikel wird behindert. Druckverlauf an Tafel. Folge: rechtes Herz muss mehr leisten. Maximales HZV sinkt. Therapie: Ballondilatation zum Wegsprengen der Stenose. Oder OP, wobei die Stenose weggeschnitten wird. </a:t>
            </a:r>
          </a:p>
          <a:p>
            <a:endParaRPr lang="en-GB" dirty="0"/>
          </a:p>
          <a:p>
            <a:r>
              <a:rPr lang="en-GB" dirty="0"/>
              <a:t>Was </a:t>
            </a:r>
            <a:r>
              <a:rPr lang="en-GB" dirty="0" err="1"/>
              <a:t>passiert</a:t>
            </a:r>
            <a:r>
              <a:rPr lang="en-GB" dirty="0"/>
              <a:t> </a:t>
            </a:r>
            <a:r>
              <a:rPr lang="en-GB" dirty="0" err="1"/>
              <a:t>bei</a:t>
            </a:r>
            <a:r>
              <a:rPr lang="en-GB" dirty="0"/>
              <a:t> </a:t>
            </a:r>
            <a:r>
              <a:rPr lang="en-GB" dirty="0" err="1"/>
              <a:t>Pulmonalklppeninsuffizienz</a:t>
            </a:r>
            <a:r>
              <a:rPr lang="en-GB" dirty="0"/>
              <a:t>?</a:t>
            </a:r>
          </a:p>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26</a:t>
            </a:fld>
            <a:endParaRPr lang="en-GB"/>
          </a:p>
        </p:txBody>
      </p:sp>
    </p:spTree>
    <p:extLst>
      <p:ext uri="{BB962C8B-B14F-4D97-AF65-F5344CB8AC3E}">
        <p14:creationId xmlns:p14="http://schemas.microsoft.com/office/powerpoint/2010/main" val="647405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err="1">
                <a:solidFill>
                  <a:schemeClr val="tx1"/>
                </a:solidFill>
                <a:effectLst/>
                <a:latin typeface="+mn-lt"/>
                <a:ea typeface="+mn-ea"/>
                <a:cs typeface="+mn-cs"/>
              </a:rPr>
              <a:t>Pulmonalklappeninsuffizienz</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Pendelblut zwischen rechten Ventrikel und Pulmonalarterie. Wegen Rückstrom in der Diastole muss der Druck während der Systole erhöht werden, damit der Volumenstrom gleich bleibt wie ohne Erkrankung. Folge: rechtes Herz überlastet, dilatiert. Therapie: </a:t>
            </a:r>
            <a:r>
              <a:rPr lang="de-DE" sz="1200" kern="1200" dirty="0" err="1">
                <a:solidFill>
                  <a:schemeClr val="tx1"/>
                </a:solidFill>
                <a:effectLst/>
                <a:latin typeface="+mn-lt"/>
                <a:ea typeface="+mn-ea"/>
                <a:cs typeface="+mn-cs"/>
              </a:rPr>
              <a:t>Digitalispräparate</a:t>
            </a:r>
            <a:r>
              <a:rPr lang="de-DE" sz="1200" kern="1200" dirty="0">
                <a:solidFill>
                  <a:schemeClr val="tx1"/>
                </a:solidFill>
                <a:effectLst/>
                <a:latin typeface="+mn-lt"/>
                <a:ea typeface="+mn-ea"/>
                <a:cs typeface="+mn-cs"/>
              </a:rPr>
              <a:t> (Fingerhut) zur Stärkung der Herzmuskulatur (auf Paracelsius verweisen). Diuretika senken das Blutvolumen, was auch hilft. Ersatz der Klappe.</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Wie sieht es bei </a:t>
            </a:r>
            <a:r>
              <a:rPr lang="de-DE" sz="1200" kern="1200" dirty="0" err="1">
                <a:solidFill>
                  <a:schemeClr val="tx1"/>
                </a:solidFill>
                <a:effectLst/>
                <a:latin typeface="+mn-lt"/>
                <a:ea typeface="+mn-ea"/>
                <a:cs typeface="+mn-cs"/>
              </a:rPr>
              <a:t>Trikuspidalklappenstenose</a:t>
            </a:r>
            <a:r>
              <a:rPr lang="de-DE" sz="1200" kern="1200" dirty="0">
                <a:solidFill>
                  <a:schemeClr val="tx1"/>
                </a:solidFill>
                <a:effectLst/>
                <a:latin typeface="+mn-lt"/>
                <a:ea typeface="+mn-ea"/>
                <a:cs typeface="+mn-cs"/>
              </a:rPr>
              <a:t> aus? Folgen?</a:t>
            </a:r>
          </a:p>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27</a:t>
            </a:fld>
            <a:endParaRPr lang="en-GB"/>
          </a:p>
        </p:txBody>
      </p:sp>
    </p:spTree>
    <p:extLst>
      <p:ext uri="{BB962C8B-B14F-4D97-AF65-F5344CB8AC3E}">
        <p14:creationId xmlns:p14="http://schemas.microsoft.com/office/powerpoint/2010/main" val="2214048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err="1">
                <a:solidFill>
                  <a:schemeClr val="tx1"/>
                </a:solidFill>
                <a:effectLst/>
                <a:latin typeface="+mn-lt"/>
                <a:ea typeface="+mn-ea"/>
                <a:cs typeface="+mn-cs"/>
              </a:rPr>
              <a:t>Trikuspidalklappenstenose</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Also Behinderung des Einflusses vom rechten Vorhof in den rechten Ventrikel. </a:t>
            </a:r>
          </a:p>
          <a:p>
            <a:r>
              <a:rPr lang="de-DE" sz="1200" kern="1200" dirty="0">
                <a:solidFill>
                  <a:schemeClr val="tx1"/>
                </a:solidFill>
                <a:effectLst/>
                <a:latin typeface="+mn-lt"/>
                <a:ea typeface="+mn-ea"/>
                <a:cs typeface="+mn-cs"/>
              </a:rPr>
              <a:t>Folge: Erweiterung des rechten Vorhofes, Stau des Blutes in den vorgeschalteten Venen und Organen, insbesondere Leber. Die Leistungsfähigkeit des Herzens wird herabgesetzt, das maximale HZV sinkt.</a:t>
            </a:r>
          </a:p>
          <a:p>
            <a:r>
              <a:rPr lang="de-DE" sz="1200" kern="1200" dirty="0">
                <a:solidFill>
                  <a:schemeClr val="tx1"/>
                </a:solidFill>
                <a:effectLst/>
                <a:latin typeface="+mn-lt"/>
                <a:ea typeface="+mn-ea"/>
                <a:cs typeface="+mn-cs"/>
              </a:rPr>
              <a:t>Therapie: Medikamente, die das Blutvolumen herabsetzen (z. B. Diuretika) und so den Blutstau herabsetzen. Aufweitung mit Ballonkatheter (Sie werden über eine Leistenvene eingeführt und schiebt sie in entleertem Zustand zur Klappe. Dort wird der Ballon auf einen Durchmesser von etwa 2 cm aufgepumpt. Dies führt zum Einreißen der verengten Klappe und somit zur unmittelbaren Beseitigung des Hindernisses). Plastische Wiederherstellung der Klappe während OP (Wegschneiden der Stenose, bzw. Aufschneiden), Herzklappenersatz (allerdings hier hohe </a:t>
            </a:r>
            <a:r>
              <a:rPr lang="de-DE" sz="1200" kern="1200" dirty="0" err="1">
                <a:solidFill>
                  <a:schemeClr val="tx1"/>
                </a:solidFill>
                <a:effectLst/>
                <a:latin typeface="+mn-lt"/>
                <a:ea typeface="+mn-ea"/>
                <a:cs typeface="+mn-cs"/>
              </a:rPr>
              <a:t>Thrombengefahr</a:t>
            </a:r>
            <a:r>
              <a:rPr lang="de-DE" sz="1200" kern="1200" dirty="0">
                <a:solidFill>
                  <a:schemeClr val="tx1"/>
                </a:solidFill>
                <a:effectLst/>
                <a:latin typeface="+mn-lt"/>
                <a:ea typeface="+mn-ea"/>
                <a:cs typeface="+mn-cs"/>
              </a:rPr>
              <a:t>, da träge Strömung im Vorhof).</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Wie sieht es bei </a:t>
            </a:r>
            <a:r>
              <a:rPr lang="de-DE" sz="1200" kern="1200" dirty="0" err="1">
                <a:solidFill>
                  <a:schemeClr val="tx1"/>
                </a:solidFill>
                <a:effectLst/>
                <a:latin typeface="+mn-lt"/>
                <a:ea typeface="+mn-ea"/>
                <a:cs typeface="+mn-cs"/>
              </a:rPr>
              <a:t>Trikuspidalklappeninsuffizienz</a:t>
            </a:r>
            <a:r>
              <a:rPr lang="de-DE" sz="1200" kern="1200" dirty="0">
                <a:solidFill>
                  <a:schemeClr val="tx1"/>
                </a:solidFill>
                <a:effectLst/>
                <a:latin typeface="+mn-lt"/>
                <a:ea typeface="+mn-ea"/>
                <a:cs typeface="+mn-cs"/>
              </a:rPr>
              <a:t> aus? Folgen?</a:t>
            </a:r>
          </a:p>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28</a:t>
            </a:fld>
            <a:endParaRPr lang="en-GB"/>
          </a:p>
        </p:txBody>
      </p:sp>
    </p:spTree>
    <p:extLst>
      <p:ext uri="{BB962C8B-B14F-4D97-AF65-F5344CB8AC3E}">
        <p14:creationId xmlns:p14="http://schemas.microsoft.com/office/powerpoint/2010/main" val="2774355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err="1">
                <a:solidFill>
                  <a:schemeClr val="tx1"/>
                </a:solidFill>
                <a:effectLst/>
                <a:latin typeface="+mn-lt"/>
                <a:ea typeface="+mn-ea"/>
                <a:cs typeface="+mn-cs"/>
              </a:rPr>
              <a:t>Trikuspidalklappeninsuffizienz</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Pendelblut zwischen Vorhof und rechtem Ventrikel. Bild an Tafel. Folge: Wie bei T. </a:t>
            </a:r>
            <a:r>
              <a:rPr lang="de-DE" sz="1200" kern="1200" dirty="0" err="1">
                <a:solidFill>
                  <a:schemeClr val="tx1"/>
                </a:solidFill>
                <a:effectLst/>
                <a:latin typeface="+mn-lt"/>
                <a:ea typeface="+mn-ea"/>
                <a:cs typeface="+mn-cs"/>
              </a:rPr>
              <a:t>stenose</a:t>
            </a:r>
            <a:r>
              <a:rPr lang="de-DE" sz="1200" kern="1200" dirty="0">
                <a:solidFill>
                  <a:schemeClr val="tx1"/>
                </a:solidFill>
                <a:effectLst/>
                <a:latin typeface="+mn-lt"/>
                <a:ea typeface="+mn-ea"/>
                <a:cs typeface="+mn-cs"/>
              </a:rPr>
              <a:t>: Erweiterung des rechten Vorhofes , Stau des Blutes in den vorgeschalteten Venen und Organen, insbesondere Leber. Druck im rechten Ventrikel erhöht, weil Herz mehr pumpen </a:t>
            </a:r>
            <a:r>
              <a:rPr lang="de-DE" sz="1200" kern="1200" dirty="0" err="1">
                <a:solidFill>
                  <a:schemeClr val="tx1"/>
                </a:solidFill>
                <a:effectLst/>
                <a:latin typeface="+mn-lt"/>
                <a:ea typeface="+mn-ea"/>
                <a:cs typeface="+mn-cs"/>
              </a:rPr>
              <a:t>muß</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Therapie: genau wie bei der Stenose, aber natürlich keine Ballondilatation.</a:t>
            </a:r>
          </a:p>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29</a:t>
            </a:fld>
            <a:endParaRPr lang="en-GB"/>
          </a:p>
        </p:txBody>
      </p:sp>
    </p:spTree>
    <p:extLst>
      <p:ext uri="{BB962C8B-B14F-4D97-AF65-F5344CB8AC3E}">
        <p14:creationId xmlns:p14="http://schemas.microsoft.com/office/powerpoint/2010/main" val="279115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30</a:t>
            </a:fld>
            <a:endParaRPr lang="en-GB"/>
          </a:p>
        </p:txBody>
      </p:sp>
    </p:spTree>
    <p:extLst>
      <p:ext uri="{BB962C8B-B14F-4D97-AF65-F5344CB8AC3E}">
        <p14:creationId xmlns:p14="http://schemas.microsoft.com/office/powerpoint/2010/main" val="4191918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Was ist nun schlimmer für einen Menschen: </a:t>
            </a:r>
            <a:r>
              <a:rPr lang="de-DE" sz="1200" kern="1200" dirty="0" err="1">
                <a:solidFill>
                  <a:schemeClr val="tx1"/>
                </a:solidFill>
                <a:effectLst/>
                <a:latin typeface="+mn-lt"/>
                <a:ea typeface="+mn-ea"/>
                <a:cs typeface="+mn-cs"/>
              </a:rPr>
              <a:t>Aortenklappenstenose</a:t>
            </a:r>
            <a:r>
              <a:rPr lang="de-DE" sz="1200" kern="1200" dirty="0">
                <a:solidFill>
                  <a:schemeClr val="tx1"/>
                </a:solidFill>
                <a:effectLst/>
                <a:latin typeface="+mn-lt"/>
                <a:ea typeface="+mn-ea"/>
                <a:cs typeface="+mn-cs"/>
              </a:rPr>
              <a:t> oder Verengung im Kapillarnetz des Körpers?</a:t>
            </a:r>
          </a:p>
          <a:p>
            <a:r>
              <a:rPr lang="de-DE" sz="1200" kern="1200" dirty="0">
                <a:solidFill>
                  <a:schemeClr val="tx1"/>
                </a:solidFill>
                <a:effectLst/>
                <a:latin typeface="+mn-lt"/>
                <a:ea typeface="+mn-ea"/>
                <a:cs typeface="+mn-cs"/>
              </a:rPr>
              <a:t>Beide Probleme führen zu einer Druckerhöhung in der linken Kammer (z.B. von 120 auf 150 </a:t>
            </a:r>
            <a:r>
              <a:rPr lang="de-DE" sz="1200" kern="1200" dirty="0" err="1">
                <a:solidFill>
                  <a:schemeClr val="tx1"/>
                </a:solidFill>
                <a:effectLst/>
                <a:latin typeface="+mn-lt"/>
                <a:ea typeface="+mn-ea"/>
                <a:cs typeface="+mn-cs"/>
              </a:rPr>
              <a:t>mmHg</a:t>
            </a:r>
            <a:r>
              <a:rPr lang="de-DE" sz="1200" kern="1200" dirty="0">
                <a:solidFill>
                  <a:schemeClr val="tx1"/>
                </a:solidFill>
                <a:effectLst/>
                <a:latin typeface="+mn-lt"/>
                <a:ea typeface="+mn-ea"/>
                <a:cs typeface="+mn-cs"/>
              </a:rPr>
              <a:t>), da der Widerstand steigt. Aber: Der Widerstand oder Druckverlust hat unterschiedliche Ursachen: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 Typ: Verengung im Kapillarnetz (Bild): Druckverlust durch die Reibung: </a:t>
            </a:r>
            <a:r>
              <a:rPr lang="de-DE" sz="1200" kern="1200" dirty="0" err="1">
                <a:solidFill>
                  <a:schemeClr val="tx1"/>
                </a:solidFill>
                <a:effectLst/>
                <a:latin typeface="+mn-lt"/>
                <a:ea typeface="+mn-ea"/>
                <a:cs typeface="+mn-cs"/>
              </a:rPr>
              <a:t>dp</a:t>
            </a:r>
            <a:r>
              <a:rPr lang="de-DE" sz="1200" kern="1200" dirty="0">
                <a:solidFill>
                  <a:schemeClr val="tx1"/>
                </a:solidFill>
                <a:effectLst/>
                <a:latin typeface="+mn-lt"/>
                <a:ea typeface="+mn-ea"/>
                <a:cs typeface="+mn-cs"/>
              </a:rPr>
              <a:t> ~ </a:t>
            </a:r>
            <a:r>
              <a:rPr lang="de-DE" sz="1200" kern="1200" dirty="0" err="1">
                <a:solidFill>
                  <a:schemeClr val="tx1"/>
                </a:solidFill>
                <a:effectLst/>
                <a:latin typeface="+mn-lt"/>
                <a:ea typeface="+mn-ea"/>
                <a:cs typeface="+mn-cs"/>
              </a:rPr>
              <a:t>eta</a:t>
            </a:r>
            <a:r>
              <a:rPr lang="de-DE" sz="1200" kern="1200" dirty="0">
                <a:solidFill>
                  <a:schemeClr val="tx1"/>
                </a:solidFill>
                <a:effectLst/>
                <a:latin typeface="+mn-lt"/>
                <a:ea typeface="+mn-ea"/>
                <a:cs typeface="+mn-cs"/>
              </a:rPr>
              <a:t> r </a:t>
            </a:r>
            <a:r>
              <a:rPr lang="de-DE" sz="1200" kern="1200" dirty="0" err="1">
                <a:solidFill>
                  <a:schemeClr val="tx1"/>
                </a:solidFill>
                <a:effectLst/>
                <a:latin typeface="+mn-lt"/>
                <a:ea typeface="+mn-ea"/>
                <a:cs typeface="+mn-cs"/>
              </a:rPr>
              <a:t>Vol</a:t>
            </a:r>
            <a:r>
              <a:rPr lang="de-DE" sz="1200" kern="1200" dirty="0">
                <a:solidFill>
                  <a:schemeClr val="tx1"/>
                </a:solidFill>
                <a:effectLst/>
                <a:latin typeface="+mn-lt"/>
                <a:ea typeface="+mn-ea"/>
                <a:cs typeface="+mn-cs"/>
              </a:rPr>
              <a:t>/L d</a:t>
            </a:r>
            <a:r>
              <a:rPr lang="de-DE" sz="1200" kern="1200" baseline="30000" dirty="0">
                <a:solidFill>
                  <a:schemeClr val="tx1"/>
                </a:solidFill>
                <a:effectLst/>
                <a:latin typeface="+mn-lt"/>
                <a:ea typeface="+mn-ea"/>
                <a:cs typeface="+mn-cs"/>
              </a:rPr>
              <a:t>4 </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2 Typ: </a:t>
            </a:r>
            <a:r>
              <a:rPr lang="de-DE" sz="1200" kern="1200" dirty="0" err="1">
                <a:solidFill>
                  <a:schemeClr val="tx1"/>
                </a:solidFill>
                <a:effectLst/>
                <a:latin typeface="+mn-lt"/>
                <a:ea typeface="+mn-ea"/>
                <a:cs typeface="+mn-cs"/>
              </a:rPr>
              <a:t>Stenotische</a:t>
            </a:r>
            <a:r>
              <a:rPr lang="de-DE" sz="1200" kern="1200" dirty="0">
                <a:solidFill>
                  <a:schemeClr val="tx1"/>
                </a:solidFill>
                <a:effectLst/>
                <a:latin typeface="+mn-lt"/>
                <a:ea typeface="+mn-ea"/>
                <a:cs typeface="+mn-cs"/>
              </a:rPr>
              <a:t> Öffnungsverengung (Bild): </a:t>
            </a:r>
            <a:r>
              <a:rPr lang="de-DE" sz="1200" kern="1200" dirty="0" err="1">
                <a:solidFill>
                  <a:schemeClr val="tx1"/>
                </a:solidFill>
                <a:effectLst/>
                <a:latin typeface="+mn-lt"/>
                <a:ea typeface="+mn-ea"/>
                <a:cs typeface="+mn-cs"/>
              </a:rPr>
              <a:t>dp</a:t>
            </a:r>
            <a:r>
              <a:rPr lang="de-DE" sz="1200" kern="1200" dirty="0">
                <a:solidFill>
                  <a:schemeClr val="tx1"/>
                </a:solidFill>
                <a:effectLst/>
                <a:latin typeface="+mn-lt"/>
                <a:ea typeface="+mn-ea"/>
                <a:cs typeface="+mn-cs"/>
              </a:rPr>
              <a:t> = </a:t>
            </a:r>
            <a:r>
              <a:rPr lang="de-DE" sz="1200" kern="1200" dirty="0" err="1">
                <a:solidFill>
                  <a:schemeClr val="tx1"/>
                </a:solidFill>
                <a:effectLst/>
                <a:latin typeface="+mn-lt"/>
                <a:ea typeface="+mn-ea"/>
                <a:cs typeface="+mn-cs"/>
              </a:rPr>
              <a:t>ksi</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rho</a:t>
            </a:r>
            <a:r>
              <a:rPr lang="de-DE" sz="1200" kern="1200" dirty="0">
                <a:solidFill>
                  <a:schemeClr val="tx1"/>
                </a:solidFill>
                <a:effectLst/>
                <a:latin typeface="+mn-lt"/>
                <a:ea typeface="+mn-ea"/>
                <a:cs typeface="+mn-cs"/>
              </a:rPr>
              <a:t> v</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/2   </a:t>
            </a:r>
          </a:p>
          <a:p>
            <a:r>
              <a:rPr lang="de-DE" sz="1200" kern="1200" dirty="0">
                <a:solidFill>
                  <a:schemeClr val="tx1"/>
                </a:solidFill>
                <a:effectLst/>
                <a:latin typeface="+mn-lt"/>
                <a:ea typeface="+mn-ea"/>
                <a:cs typeface="+mn-cs"/>
              </a:rPr>
              <a:t>mit v</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=Volumenstrom</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/F</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 Volumenstrom</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/d</a:t>
            </a:r>
            <a:r>
              <a:rPr lang="de-DE" sz="1200" kern="1200" baseline="30000" dirty="0">
                <a:solidFill>
                  <a:schemeClr val="tx1"/>
                </a:solidFill>
                <a:effectLst/>
                <a:latin typeface="+mn-lt"/>
                <a:ea typeface="+mn-ea"/>
                <a:cs typeface="+mn-cs"/>
              </a:rPr>
              <a:t>4</a:t>
            </a:r>
            <a:r>
              <a:rPr lang="de-DE" sz="1200" kern="1200" dirty="0">
                <a:solidFill>
                  <a:schemeClr val="tx1"/>
                </a:solidFill>
                <a:effectLst/>
                <a:latin typeface="+mn-lt"/>
                <a:ea typeface="+mn-ea"/>
                <a:cs typeface="+mn-cs"/>
              </a:rPr>
              <a:t> folgt </a:t>
            </a:r>
            <a:r>
              <a:rPr lang="de-DE" sz="1200" kern="1200" dirty="0" err="1">
                <a:solidFill>
                  <a:schemeClr val="tx1"/>
                </a:solidFill>
                <a:effectLst/>
                <a:latin typeface="+mn-lt"/>
                <a:ea typeface="+mn-ea"/>
                <a:cs typeface="+mn-cs"/>
              </a:rPr>
              <a:t>dp</a:t>
            </a:r>
            <a:r>
              <a:rPr lang="de-DE" sz="1200" kern="1200" dirty="0">
                <a:solidFill>
                  <a:schemeClr val="tx1"/>
                </a:solidFill>
                <a:effectLst/>
                <a:latin typeface="+mn-lt"/>
                <a:ea typeface="+mn-ea"/>
                <a:cs typeface="+mn-cs"/>
              </a:rPr>
              <a:t> ~ r Volumenstrom</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/d</a:t>
            </a:r>
            <a:r>
              <a:rPr lang="de-DE" sz="1200" kern="1200" baseline="30000" dirty="0">
                <a:solidFill>
                  <a:schemeClr val="tx1"/>
                </a:solidFill>
                <a:effectLst/>
                <a:latin typeface="+mn-lt"/>
                <a:ea typeface="+mn-ea"/>
                <a:cs typeface="+mn-cs"/>
              </a:rPr>
              <a:t>4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Wenn aber der Mensch zwei mal höheres HZV braucht, z. B. weil er Treppen steigt, erhöht sich der Druck im ersten Fall auf 300 </a:t>
            </a:r>
            <a:r>
              <a:rPr lang="de-DE" sz="1200" kern="1200" dirty="0" err="1">
                <a:solidFill>
                  <a:schemeClr val="tx1"/>
                </a:solidFill>
                <a:effectLst/>
                <a:latin typeface="+mn-lt"/>
                <a:ea typeface="+mn-ea"/>
                <a:cs typeface="+mn-cs"/>
              </a:rPr>
              <a:t>mmHg</a:t>
            </a:r>
            <a:r>
              <a:rPr lang="de-DE" sz="1200" kern="1200" dirty="0">
                <a:solidFill>
                  <a:schemeClr val="tx1"/>
                </a:solidFill>
                <a:effectLst/>
                <a:latin typeface="+mn-lt"/>
                <a:ea typeface="+mn-ea"/>
                <a:cs typeface="+mn-cs"/>
              </a:rPr>
              <a:t>, im zweiten aber auf 600 </a:t>
            </a:r>
            <a:r>
              <a:rPr lang="de-DE" sz="1200" kern="1200" dirty="0" err="1">
                <a:solidFill>
                  <a:schemeClr val="tx1"/>
                </a:solidFill>
                <a:effectLst/>
                <a:latin typeface="+mn-lt"/>
                <a:ea typeface="+mn-ea"/>
                <a:cs typeface="+mn-cs"/>
              </a:rPr>
              <a:t>mmHg</a:t>
            </a:r>
            <a:r>
              <a:rPr lang="de-DE" sz="1200" kern="1200" dirty="0">
                <a:solidFill>
                  <a:schemeClr val="tx1"/>
                </a:solidFill>
                <a:effectLst/>
                <a:latin typeface="+mn-lt"/>
                <a:ea typeface="+mn-ea"/>
                <a:cs typeface="+mn-cs"/>
              </a:rPr>
              <a:t>. </a:t>
            </a:r>
          </a:p>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31</a:t>
            </a:fld>
            <a:endParaRPr lang="en-GB"/>
          </a:p>
        </p:txBody>
      </p:sp>
    </p:spTree>
    <p:extLst>
      <p:ext uri="{BB962C8B-B14F-4D97-AF65-F5344CB8AC3E}">
        <p14:creationId xmlns:p14="http://schemas.microsoft.com/office/powerpoint/2010/main" val="32496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5</a:t>
            </a:fld>
            <a:endParaRPr lang="en-GB"/>
          </a:p>
        </p:txBody>
      </p:sp>
    </p:spTree>
    <p:extLst>
      <p:ext uri="{BB962C8B-B14F-4D97-AF65-F5344CB8AC3E}">
        <p14:creationId xmlns:p14="http://schemas.microsoft.com/office/powerpoint/2010/main" val="359068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6</a:t>
            </a:fld>
            <a:endParaRPr lang="en-GB"/>
          </a:p>
        </p:txBody>
      </p:sp>
    </p:spTree>
    <p:extLst>
      <p:ext uri="{BB962C8B-B14F-4D97-AF65-F5344CB8AC3E}">
        <p14:creationId xmlns:p14="http://schemas.microsoft.com/office/powerpoint/2010/main" val="18737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7</a:t>
            </a:fld>
            <a:endParaRPr lang="en-GB"/>
          </a:p>
        </p:txBody>
      </p:sp>
    </p:spTree>
    <p:extLst>
      <p:ext uri="{BB962C8B-B14F-4D97-AF65-F5344CB8AC3E}">
        <p14:creationId xmlns:p14="http://schemas.microsoft.com/office/powerpoint/2010/main" val="417324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8</a:t>
            </a:fld>
            <a:endParaRPr lang="en-GB"/>
          </a:p>
        </p:txBody>
      </p:sp>
    </p:spTree>
    <p:extLst>
      <p:ext uri="{BB962C8B-B14F-4D97-AF65-F5344CB8AC3E}">
        <p14:creationId xmlns:p14="http://schemas.microsoft.com/office/powerpoint/2010/main" val="404291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9</a:t>
            </a:fld>
            <a:endParaRPr lang="en-GB"/>
          </a:p>
        </p:txBody>
      </p:sp>
    </p:spTree>
    <p:extLst>
      <p:ext uri="{BB962C8B-B14F-4D97-AF65-F5344CB8AC3E}">
        <p14:creationId xmlns:p14="http://schemas.microsoft.com/office/powerpoint/2010/main" val="208744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10</a:t>
            </a:fld>
            <a:endParaRPr lang="en-GB"/>
          </a:p>
        </p:txBody>
      </p:sp>
    </p:spTree>
    <p:extLst>
      <p:ext uri="{BB962C8B-B14F-4D97-AF65-F5344CB8AC3E}">
        <p14:creationId xmlns:p14="http://schemas.microsoft.com/office/powerpoint/2010/main" val="319427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11</a:t>
            </a:fld>
            <a:endParaRPr lang="en-GB"/>
          </a:p>
        </p:txBody>
      </p:sp>
    </p:spTree>
    <p:extLst>
      <p:ext uri="{BB962C8B-B14F-4D97-AF65-F5344CB8AC3E}">
        <p14:creationId xmlns:p14="http://schemas.microsoft.com/office/powerpoint/2010/main" val="362120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562D0-73C3-4334-9540-85B5B9A28A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AFBF8D08-0054-461F-9100-52E8354AE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347AAAC9-3DC3-40A6-8569-77EC7E9D37C4}"/>
              </a:ext>
            </a:extLst>
          </p:cNvPr>
          <p:cNvSpPr>
            <a:spLocks noGrp="1"/>
          </p:cNvSpPr>
          <p:nvPr>
            <p:ph type="dt" sz="half" idx="10"/>
          </p:nvPr>
        </p:nvSpPr>
        <p:spPr/>
        <p:txBody>
          <a:bodyPr/>
          <a:lstStyle/>
          <a:p>
            <a:fld id="{8FE38FBD-D4C7-4C4E-A411-17C363B6CE46}" type="datetime1">
              <a:rPr lang="en-GB" smtClean="0"/>
              <a:t>11/06/2025</a:t>
            </a:fld>
            <a:endParaRPr lang="en-GB"/>
          </a:p>
        </p:txBody>
      </p:sp>
      <p:sp>
        <p:nvSpPr>
          <p:cNvPr id="5" name="Fußzeilenplatzhalter 4">
            <a:extLst>
              <a:ext uri="{FF2B5EF4-FFF2-40B4-BE49-F238E27FC236}">
                <a16:creationId xmlns:a16="http://schemas.microsoft.com/office/drawing/2014/main" id="{758091BE-93C3-4DD3-A4E4-F1450C57B21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0C41A5C-2F5F-42FC-85D0-E38571FE56D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4654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3FE5-4447-4D5B-AD2F-7F535D92980F}"/>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7D64AF60-971B-4246-A3E9-808527D7E86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FD3DA9F-BD61-4C79-A47B-22A8EDE0C9BA}"/>
              </a:ext>
            </a:extLst>
          </p:cNvPr>
          <p:cNvSpPr>
            <a:spLocks noGrp="1"/>
          </p:cNvSpPr>
          <p:nvPr>
            <p:ph type="dt" sz="half" idx="10"/>
          </p:nvPr>
        </p:nvSpPr>
        <p:spPr/>
        <p:txBody>
          <a:bodyPr/>
          <a:lstStyle/>
          <a:p>
            <a:fld id="{0F016975-2E92-4F3C-B3C5-215CE18B8BAB}" type="datetime1">
              <a:rPr lang="en-GB" smtClean="0"/>
              <a:t>11/06/2025</a:t>
            </a:fld>
            <a:endParaRPr lang="en-GB"/>
          </a:p>
        </p:txBody>
      </p:sp>
      <p:sp>
        <p:nvSpPr>
          <p:cNvPr id="5" name="Fußzeilenplatzhalter 4">
            <a:extLst>
              <a:ext uri="{FF2B5EF4-FFF2-40B4-BE49-F238E27FC236}">
                <a16:creationId xmlns:a16="http://schemas.microsoft.com/office/drawing/2014/main" id="{850002FA-ACEE-499F-AB51-DE2742FBE7A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ECB2325E-9B29-4F79-8475-31DD1C915014}"/>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85545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5971022-7DA9-499D-81DA-B1E1A6DCF1D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EAFDC04B-BD2C-425A-B7FE-35CB3C1BCC9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4291E41-8343-4E17-AEAB-1F29BEDC2408}"/>
              </a:ext>
            </a:extLst>
          </p:cNvPr>
          <p:cNvSpPr>
            <a:spLocks noGrp="1"/>
          </p:cNvSpPr>
          <p:nvPr>
            <p:ph type="dt" sz="half" idx="10"/>
          </p:nvPr>
        </p:nvSpPr>
        <p:spPr/>
        <p:txBody>
          <a:bodyPr/>
          <a:lstStyle/>
          <a:p>
            <a:fld id="{B5A04E95-46D4-4051-B87C-29F4FC7705A7}" type="datetime1">
              <a:rPr lang="en-GB" smtClean="0"/>
              <a:t>11/06/2025</a:t>
            </a:fld>
            <a:endParaRPr lang="en-GB"/>
          </a:p>
        </p:txBody>
      </p:sp>
      <p:sp>
        <p:nvSpPr>
          <p:cNvPr id="5" name="Fußzeilenplatzhalter 4">
            <a:extLst>
              <a:ext uri="{FF2B5EF4-FFF2-40B4-BE49-F238E27FC236}">
                <a16:creationId xmlns:a16="http://schemas.microsoft.com/office/drawing/2014/main" id="{439BEDEC-B0CC-4D7F-B5C2-37C6690199D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67D6363-BFBE-482B-A9DF-68E69817D8A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18645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10BF9-525E-45C6-A465-70E49FED1BAF}"/>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BB2618C-5162-4FEC-88DE-35CF9257243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BA2A11C0-4FA8-407F-9560-4857B0CF4FE7}"/>
              </a:ext>
            </a:extLst>
          </p:cNvPr>
          <p:cNvSpPr>
            <a:spLocks noGrp="1"/>
          </p:cNvSpPr>
          <p:nvPr>
            <p:ph type="dt" sz="half" idx="10"/>
          </p:nvPr>
        </p:nvSpPr>
        <p:spPr/>
        <p:txBody>
          <a:bodyPr/>
          <a:lstStyle/>
          <a:p>
            <a:fld id="{4ACC5C2E-E036-4C90-A7C5-52F31B410879}" type="datetime1">
              <a:rPr lang="en-GB" smtClean="0"/>
              <a:t>11/06/2025</a:t>
            </a:fld>
            <a:endParaRPr lang="en-GB"/>
          </a:p>
        </p:txBody>
      </p:sp>
      <p:sp>
        <p:nvSpPr>
          <p:cNvPr id="5" name="Fußzeilenplatzhalter 4">
            <a:extLst>
              <a:ext uri="{FF2B5EF4-FFF2-40B4-BE49-F238E27FC236}">
                <a16:creationId xmlns:a16="http://schemas.microsoft.com/office/drawing/2014/main" id="{670C260B-6D27-47D4-A32D-E9A2642F12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8045F1C-3EAF-4407-BD79-D9E60943279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5224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394E4-2D83-4275-9D11-3182EC5DBAD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FE690E3-2DB4-4989-977B-57F0EAB97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775161-32E6-4284-A5AB-19C783C6E66D}"/>
              </a:ext>
            </a:extLst>
          </p:cNvPr>
          <p:cNvSpPr>
            <a:spLocks noGrp="1"/>
          </p:cNvSpPr>
          <p:nvPr>
            <p:ph type="dt" sz="half" idx="10"/>
          </p:nvPr>
        </p:nvSpPr>
        <p:spPr/>
        <p:txBody>
          <a:bodyPr/>
          <a:lstStyle/>
          <a:p>
            <a:fld id="{F802A29B-D91F-4C88-9918-190A2390100E}" type="datetime1">
              <a:rPr lang="en-GB" smtClean="0"/>
              <a:t>11/06/2025</a:t>
            </a:fld>
            <a:endParaRPr lang="en-GB"/>
          </a:p>
        </p:txBody>
      </p:sp>
      <p:sp>
        <p:nvSpPr>
          <p:cNvPr id="5" name="Fußzeilenplatzhalter 4">
            <a:extLst>
              <a:ext uri="{FF2B5EF4-FFF2-40B4-BE49-F238E27FC236}">
                <a16:creationId xmlns:a16="http://schemas.microsoft.com/office/drawing/2014/main" id="{C80602AE-7D4C-48D6-9852-9BA4A4EBF6F0}"/>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FAB984B9-D832-49A7-B1CA-9B3A50FFD34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68669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AD2F2-D05A-456B-8FFE-00EF2D951F72}"/>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D0E9184-53CE-4B7E-9703-694D8F1658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2063EB6-E99A-4A42-98C1-96B7AF4A7E7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4379897-294E-475E-974E-24B039A2FA4B}"/>
              </a:ext>
            </a:extLst>
          </p:cNvPr>
          <p:cNvSpPr>
            <a:spLocks noGrp="1"/>
          </p:cNvSpPr>
          <p:nvPr>
            <p:ph type="dt" sz="half" idx="10"/>
          </p:nvPr>
        </p:nvSpPr>
        <p:spPr/>
        <p:txBody>
          <a:bodyPr/>
          <a:lstStyle/>
          <a:p>
            <a:fld id="{D5CCA65B-98FC-4E90-9741-FEF7C9E85C28}" type="datetime1">
              <a:rPr lang="en-GB" smtClean="0"/>
              <a:t>11/06/2025</a:t>
            </a:fld>
            <a:endParaRPr lang="en-GB"/>
          </a:p>
        </p:txBody>
      </p:sp>
      <p:sp>
        <p:nvSpPr>
          <p:cNvPr id="6" name="Fußzeilenplatzhalter 5">
            <a:extLst>
              <a:ext uri="{FF2B5EF4-FFF2-40B4-BE49-F238E27FC236}">
                <a16:creationId xmlns:a16="http://schemas.microsoft.com/office/drawing/2014/main" id="{B0B6FBEA-2379-49C3-BC8D-68AB42184B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B58E3FC0-C043-4F6F-BE6D-0B0FEF561E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02395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A62D7-2C0E-40F6-B682-5315DD3FBF9F}"/>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D831E9B-812C-48F5-AAF1-3B52497DC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E99EEE-E61B-4C7C-816F-2F3D8B3DF7C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CCDDC9D-2F53-4614-9297-D00B881CC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100751-6A24-4F43-8D5E-314A32EE642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CE8D4B3B-60BB-4074-83DE-F92560B4DAF0}"/>
              </a:ext>
            </a:extLst>
          </p:cNvPr>
          <p:cNvSpPr>
            <a:spLocks noGrp="1"/>
          </p:cNvSpPr>
          <p:nvPr>
            <p:ph type="dt" sz="half" idx="10"/>
          </p:nvPr>
        </p:nvSpPr>
        <p:spPr/>
        <p:txBody>
          <a:bodyPr/>
          <a:lstStyle/>
          <a:p>
            <a:fld id="{F497B3C9-BF0F-4152-9657-EE1C70E8B34F}" type="datetime1">
              <a:rPr lang="en-GB" smtClean="0"/>
              <a:t>11/06/2025</a:t>
            </a:fld>
            <a:endParaRPr lang="en-GB"/>
          </a:p>
        </p:txBody>
      </p:sp>
      <p:sp>
        <p:nvSpPr>
          <p:cNvPr id="8" name="Fußzeilenplatzhalter 7">
            <a:extLst>
              <a:ext uri="{FF2B5EF4-FFF2-40B4-BE49-F238E27FC236}">
                <a16:creationId xmlns:a16="http://schemas.microsoft.com/office/drawing/2014/main" id="{4A1CABB0-1A5B-4AE4-B61B-2B661B66D7E0}"/>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5640A1FA-F54D-4FB9-BCBE-4C41A70918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31954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C0CD2-E307-4162-83B0-4B7A154915E2}"/>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48EE91F5-65BC-45ED-9D30-917C17ED05C0}"/>
              </a:ext>
            </a:extLst>
          </p:cNvPr>
          <p:cNvSpPr>
            <a:spLocks noGrp="1"/>
          </p:cNvSpPr>
          <p:nvPr>
            <p:ph type="dt" sz="half" idx="10"/>
          </p:nvPr>
        </p:nvSpPr>
        <p:spPr/>
        <p:txBody>
          <a:bodyPr/>
          <a:lstStyle/>
          <a:p>
            <a:fld id="{FFCA0F6A-14FB-433A-AA6F-C084BCC08940}" type="datetime1">
              <a:rPr lang="en-GB" smtClean="0"/>
              <a:t>11/06/2025</a:t>
            </a:fld>
            <a:endParaRPr lang="en-GB"/>
          </a:p>
        </p:txBody>
      </p:sp>
      <p:sp>
        <p:nvSpPr>
          <p:cNvPr id="4" name="Fußzeilenplatzhalter 3">
            <a:extLst>
              <a:ext uri="{FF2B5EF4-FFF2-40B4-BE49-F238E27FC236}">
                <a16:creationId xmlns:a16="http://schemas.microsoft.com/office/drawing/2014/main" id="{BDACAFBA-97FE-4458-BF1A-01317AC88FBA}"/>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7392CCD6-E7F1-44D8-A394-2E3DF56C334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21603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EC17CA-4A24-4954-AA9C-AF8790D89EA2}"/>
              </a:ext>
            </a:extLst>
          </p:cNvPr>
          <p:cNvSpPr>
            <a:spLocks noGrp="1"/>
          </p:cNvSpPr>
          <p:nvPr>
            <p:ph type="dt" sz="half" idx="10"/>
          </p:nvPr>
        </p:nvSpPr>
        <p:spPr/>
        <p:txBody>
          <a:bodyPr/>
          <a:lstStyle/>
          <a:p>
            <a:fld id="{2621C438-426F-44F0-84F7-40AEEED819CC}" type="datetime1">
              <a:rPr lang="en-GB" smtClean="0"/>
              <a:t>11/06/2025</a:t>
            </a:fld>
            <a:endParaRPr lang="en-GB"/>
          </a:p>
        </p:txBody>
      </p:sp>
      <p:sp>
        <p:nvSpPr>
          <p:cNvPr id="3" name="Fußzeilenplatzhalter 2">
            <a:extLst>
              <a:ext uri="{FF2B5EF4-FFF2-40B4-BE49-F238E27FC236}">
                <a16:creationId xmlns:a16="http://schemas.microsoft.com/office/drawing/2014/main" id="{407954B1-26A4-41F8-8B37-9CED5BE7117D}"/>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64E3D6D1-CCE1-4F08-9E24-BDA2332A7B4F}"/>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1602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2C558-CE80-4DC0-9DB4-3FB21E8911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97D758D4-3838-41B4-A85B-37D2D5F78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6CD90F4E-BE48-4CE3-8FA5-61AAA7FB0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6504CA-34B3-4BDD-B78E-43DDFAF2CA44}"/>
              </a:ext>
            </a:extLst>
          </p:cNvPr>
          <p:cNvSpPr>
            <a:spLocks noGrp="1"/>
          </p:cNvSpPr>
          <p:nvPr>
            <p:ph type="dt" sz="half" idx="10"/>
          </p:nvPr>
        </p:nvSpPr>
        <p:spPr/>
        <p:txBody>
          <a:bodyPr/>
          <a:lstStyle/>
          <a:p>
            <a:fld id="{4EA2B6D0-23E3-42B6-9A04-04EF7CDA659A}" type="datetime1">
              <a:rPr lang="en-GB" smtClean="0"/>
              <a:t>11/06/2025</a:t>
            </a:fld>
            <a:endParaRPr lang="en-GB"/>
          </a:p>
        </p:txBody>
      </p:sp>
      <p:sp>
        <p:nvSpPr>
          <p:cNvPr id="6" name="Fußzeilenplatzhalter 5">
            <a:extLst>
              <a:ext uri="{FF2B5EF4-FFF2-40B4-BE49-F238E27FC236}">
                <a16:creationId xmlns:a16="http://schemas.microsoft.com/office/drawing/2014/main" id="{7275FD24-AC31-4208-8267-0DFE214D7F4D}"/>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71E074FF-80FA-4960-BF77-19D146600DD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49227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C724F-95EA-4F08-9F71-734DF085785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5173ED21-3D76-4E6C-8E0A-7CE617E2C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1D62334C-A003-44C6-A011-CE5E2B07A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B928E3-4370-4E25-B880-A08BD0AC7393}"/>
              </a:ext>
            </a:extLst>
          </p:cNvPr>
          <p:cNvSpPr>
            <a:spLocks noGrp="1"/>
          </p:cNvSpPr>
          <p:nvPr>
            <p:ph type="dt" sz="half" idx="10"/>
          </p:nvPr>
        </p:nvSpPr>
        <p:spPr/>
        <p:txBody>
          <a:bodyPr/>
          <a:lstStyle/>
          <a:p>
            <a:fld id="{9674ED56-9309-4345-9754-315919C2BE59}" type="datetime1">
              <a:rPr lang="en-GB" smtClean="0"/>
              <a:t>11/06/2025</a:t>
            </a:fld>
            <a:endParaRPr lang="en-GB"/>
          </a:p>
        </p:txBody>
      </p:sp>
      <p:sp>
        <p:nvSpPr>
          <p:cNvPr id="6" name="Fußzeilenplatzhalter 5">
            <a:extLst>
              <a:ext uri="{FF2B5EF4-FFF2-40B4-BE49-F238E27FC236}">
                <a16:creationId xmlns:a16="http://schemas.microsoft.com/office/drawing/2014/main" id="{9280BBBF-8E79-4692-8436-07F5E9B51B4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6E223E80-1291-4D3B-BCB8-B9CFA9ECD69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85577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E9A1D54-6988-4637-AA1E-1446BC533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1C59EFDD-B857-47E5-8BFE-6FA62CE97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5CC4E2F-3530-4F9A-8E19-B469E47B9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BECA5-2E62-49BD-9377-0CB955F44614}" type="datetime1">
              <a:rPr lang="en-GB" smtClean="0"/>
              <a:t>11/06/2025</a:t>
            </a:fld>
            <a:endParaRPr lang="en-GB"/>
          </a:p>
        </p:txBody>
      </p:sp>
      <p:sp>
        <p:nvSpPr>
          <p:cNvPr id="5" name="Fußzeilenplatzhalter 4">
            <a:extLst>
              <a:ext uri="{FF2B5EF4-FFF2-40B4-BE49-F238E27FC236}">
                <a16:creationId xmlns:a16="http://schemas.microsoft.com/office/drawing/2014/main" id="{16B65240-DFFE-4726-BD1A-9FB90904C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FB14446A-0A8A-4636-8C51-4FE25AEA8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05448-C963-4910-96F2-13A1B15C893E}" type="slidenum">
              <a:rPr lang="en-GB" smtClean="0"/>
              <a:t>‹Nr.›</a:t>
            </a:fld>
            <a:endParaRPr lang="en-GB"/>
          </a:p>
        </p:txBody>
      </p:sp>
    </p:spTree>
    <p:extLst>
      <p:ext uri="{BB962C8B-B14F-4D97-AF65-F5344CB8AC3E}">
        <p14:creationId xmlns:p14="http://schemas.microsoft.com/office/powerpoint/2010/main" val="274822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gif"/><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0.jpeg"/><Relationship Id="rId5" Type="http://schemas.openxmlformats.org/officeDocument/2006/relationships/image" Target="../media/image1.emf"/><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3.gif"/><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11D1B-ED30-4B67-9B98-7F79128A4C34}"/>
              </a:ext>
            </a:extLst>
          </p:cNvPr>
          <p:cNvSpPr>
            <a:spLocks noGrp="1"/>
          </p:cNvSpPr>
          <p:nvPr>
            <p:ph type="ctrTitle"/>
          </p:nvPr>
        </p:nvSpPr>
        <p:spPr/>
        <p:txBody>
          <a:bodyPr/>
          <a:lstStyle/>
          <a:p>
            <a:r>
              <a:rPr lang="en-GB" dirty="0" err="1"/>
              <a:t>Strömungsmechanik</a:t>
            </a:r>
            <a:r>
              <a:rPr lang="en-GB" dirty="0"/>
              <a:t> in der </a:t>
            </a:r>
            <a:r>
              <a:rPr lang="en-GB" dirty="0" err="1"/>
              <a:t>Medizin</a:t>
            </a:r>
            <a:endParaRPr lang="en-GB" dirty="0"/>
          </a:p>
        </p:txBody>
      </p:sp>
      <p:sp>
        <p:nvSpPr>
          <p:cNvPr id="3" name="Untertitel 2">
            <a:extLst>
              <a:ext uri="{FF2B5EF4-FFF2-40B4-BE49-F238E27FC236}">
                <a16:creationId xmlns:a16="http://schemas.microsoft.com/office/drawing/2014/main" id="{1B78D9B9-9E16-4DAA-9B04-E01BF8B205B9}"/>
              </a:ext>
            </a:extLst>
          </p:cNvPr>
          <p:cNvSpPr>
            <a:spLocks noGrp="1"/>
          </p:cNvSpPr>
          <p:nvPr>
            <p:ph type="subTitle" idx="1"/>
          </p:nvPr>
        </p:nvSpPr>
        <p:spPr/>
        <p:txBody>
          <a:bodyPr>
            <a:normAutofit lnSpcReduction="10000"/>
          </a:bodyPr>
          <a:lstStyle/>
          <a:p>
            <a:r>
              <a:rPr lang="en-GB" dirty="0"/>
              <a:t>Prof. </a:t>
            </a:r>
            <a:r>
              <a:rPr lang="en-GB" dirty="0" err="1"/>
              <a:t>Dr.</a:t>
            </a:r>
            <a:r>
              <a:rPr lang="en-GB" dirty="0"/>
              <a:t>-Ing. Leonid Goubergrits</a:t>
            </a:r>
          </a:p>
          <a:p>
            <a:r>
              <a:rPr lang="en-GB" dirty="0"/>
              <a:t>PD Dr.-</a:t>
            </a:r>
            <a:r>
              <a:rPr lang="en-GB" dirty="0" err="1"/>
              <a:t>Ing</a:t>
            </a:r>
            <a:r>
              <a:rPr lang="en-GB" dirty="0"/>
              <a:t>. Ulrich Kertzscher</a:t>
            </a:r>
          </a:p>
          <a:p>
            <a:endParaRPr lang="en-GB" dirty="0"/>
          </a:p>
          <a:p>
            <a:r>
              <a:rPr lang="en-GB" dirty="0" err="1"/>
              <a:t>SoSe</a:t>
            </a:r>
            <a:r>
              <a:rPr lang="en-GB" dirty="0"/>
              <a:t> 2025</a:t>
            </a:r>
          </a:p>
        </p:txBody>
      </p:sp>
      <p:sp>
        <p:nvSpPr>
          <p:cNvPr id="4" name="Foliennummernplatzhalter 3">
            <a:extLst>
              <a:ext uri="{FF2B5EF4-FFF2-40B4-BE49-F238E27FC236}">
                <a16:creationId xmlns:a16="http://schemas.microsoft.com/office/drawing/2014/main" id="{B35D298A-5DB4-42F9-A9BA-7B80BE894C00}"/>
              </a:ext>
            </a:extLst>
          </p:cNvPr>
          <p:cNvSpPr>
            <a:spLocks noGrp="1"/>
          </p:cNvSpPr>
          <p:nvPr>
            <p:ph type="sldNum" sz="quarter" idx="12"/>
          </p:nvPr>
        </p:nvSpPr>
        <p:spPr/>
        <p:txBody>
          <a:bodyPr/>
          <a:lstStyle/>
          <a:p>
            <a:fld id="{C6E05448-C963-4910-96F2-13A1B15C893E}" type="slidenum">
              <a:rPr lang="en-GB" smtClean="0"/>
              <a:t>1</a:t>
            </a:fld>
            <a:endParaRPr lang="en-GB"/>
          </a:p>
        </p:txBody>
      </p:sp>
    </p:spTree>
    <p:extLst>
      <p:ext uri="{BB962C8B-B14F-4D97-AF65-F5344CB8AC3E}">
        <p14:creationId xmlns:p14="http://schemas.microsoft.com/office/powerpoint/2010/main" val="53255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505883"/>
          </a:xfrm>
        </p:spPr>
        <p:txBody>
          <a:bodyPr anchor="ctr">
            <a:normAutofit/>
          </a:bodyPr>
          <a:lstStyle/>
          <a:p>
            <a:r>
              <a:rPr lang="de-DE" sz="3600" b="1" dirty="0"/>
              <a:t>Aortenklappenstenose</a:t>
            </a:r>
            <a:endParaRPr lang="en-GB" sz="3600" b="1" dirty="0"/>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a:xfrm>
            <a:off x="8610600" y="6356350"/>
            <a:ext cx="2743200" cy="365125"/>
          </a:xfrm>
        </p:spPr>
        <p:txBody>
          <a:bodyPr>
            <a:normAutofit/>
          </a:bodyPr>
          <a:lstStyle/>
          <a:p>
            <a:pPr>
              <a:spcAft>
                <a:spcPts val="600"/>
              </a:spcAft>
            </a:pPr>
            <a:fld id="{C6E05448-C963-4910-96F2-13A1B15C893E}" type="slidenum">
              <a:rPr lang="en-GB" smtClean="0"/>
              <a:pPr>
                <a:spcAft>
                  <a:spcPts val="600"/>
                </a:spcAft>
              </a:pPr>
              <a:t>10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pic>
        <p:nvPicPr>
          <p:cNvPr id="6" name="Picture 2" descr="Behandlung der Aortenklappe (TAVI) :: Universitätsspital Basel">
            <a:extLst>
              <a:ext uri="{FF2B5EF4-FFF2-40B4-BE49-F238E27FC236}">
                <a16:creationId xmlns:a16="http://schemas.microsoft.com/office/drawing/2014/main" id="{0B4F904D-C254-4A4F-9BB6-8447D4187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1357" y="79417"/>
            <a:ext cx="1856642" cy="117015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8E28ABB-6E5A-4DC0-9404-BAB79E1D4B21}"/>
              </a:ext>
            </a:extLst>
          </p:cNvPr>
          <p:cNvSpPr txBox="1"/>
          <p:nvPr/>
        </p:nvSpPr>
        <p:spPr>
          <a:xfrm>
            <a:off x="3601724" y="5899770"/>
            <a:ext cx="4830681" cy="369332"/>
          </a:xfrm>
          <a:prstGeom prst="rect">
            <a:avLst/>
          </a:prstGeom>
          <a:noFill/>
        </p:spPr>
        <p:txBody>
          <a:bodyPr wrap="none" rtlCol="0">
            <a:spAutoFit/>
          </a:bodyPr>
          <a:lstStyle/>
          <a:p>
            <a:r>
              <a:rPr lang="en-GB" dirty="0"/>
              <a:t>FILM 01 CINE MRT der </a:t>
            </a:r>
            <a:r>
              <a:rPr lang="en-GB" dirty="0" err="1"/>
              <a:t>stenosierten</a:t>
            </a:r>
            <a:r>
              <a:rPr lang="en-GB" dirty="0"/>
              <a:t> </a:t>
            </a:r>
            <a:r>
              <a:rPr lang="en-GB" dirty="0" err="1"/>
              <a:t>Aortenklappe</a:t>
            </a:r>
            <a:endParaRPr lang="en-GB" dirty="0"/>
          </a:p>
        </p:txBody>
      </p:sp>
      <p:pic>
        <p:nvPicPr>
          <p:cNvPr id="5" name="AS3_EF21_640x400_30">
            <a:hlinkClick r:id="" action="ppaction://media"/>
            <a:extLst>
              <a:ext uri="{FF2B5EF4-FFF2-40B4-BE49-F238E27FC236}">
                <a16:creationId xmlns:a16="http://schemas.microsoft.com/office/drawing/2014/main" id="{F129D119-AFF6-0731-1DA3-78C12D31C49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57095" y="1754100"/>
            <a:ext cx="6096000" cy="3810000"/>
          </a:xfrm>
          <a:prstGeom prst="rect">
            <a:avLst/>
          </a:prstGeom>
        </p:spPr>
      </p:pic>
    </p:spTree>
    <p:extLst>
      <p:ext uri="{BB962C8B-B14F-4D97-AF65-F5344CB8AC3E}">
        <p14:creationId xmlns:p14="http://schemas.microsoft.com/office/powerpoint/2010/main" val="4210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Aortenklappenstenose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8" name="Picture 2">
            <a:extLst>
              <a:ext uri="{FF2B5EF4-FFF2-40B4-BE49-F238E27FC236}">
                <a16:creationId xmlns:a16="http://schemas.microsoft.com/office/drawing/2014/main" id="{F29364DC-415D-4789-A54D-658B63621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991" y="997557"/>
            <a:ext cx="5752394" cy="5723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handlung der Aortenklappe (TAVI) :: Universitätsspital Basel">
            <a:extLst>
              <a:ext uri="{FF2B5EF4-FFF2-40B4-BE49-F238E27FC236}">
                <a16:creationId xmlns:a16="http://schemas.microsoft.com/office/drawing/2014/main" id="{CCA41EB7-F429-45DF-B149-31CEF31EBC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1357" y="79417"/>
            <a:ext cx="1856642" cy="117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65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Aortenklappeninsuffizienz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2050" name="Picture 2" descr="Aorteninsuffizienz - Deximed">
            <a:extLst>
              <a:ext uri="{FF2B5EF4-FFF2-40B4-BE49-F238E27FC236}">
                <a16:creationId xmlns:a16="http://schemas.microsoft.com/office/drawing/2014/main" id="{17B0622C-EBF0-4C14-8390-09F37A77C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54" y="0"/>
            <a:ext cx="1944932" cy="14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86195C67-54D3-47AB-8B1C-95EBD90138FD}"/>
              </a:ext>
            </a:extLst>
          </p:cNvPr>
          <p:cNvPicPr>
            <a:picLocks noChangeAspect="1"/>
          </p:cNvPicPr>
          <p:nvPr/>
        </p:nvPicPr>
        <p:blipFill>
          <a:blip r:embed="rId5"/>
          <a:stretch>
            <a:fillRect/>
          </a:stretch>
        </p:blipFill>
        <p:spPr>
          <a:xfrm>
            <a:off x="1843867" y="1743098"/>
            <a:ext cx="7913716" cy="4505498"/>
          </a:xfrm>
          <a:prstGeom prst="rect">
            <a:avLst/>
          </a:prstGeom>
        </p:spPr>
      </p:pic>
    </p:spTree>
    <p:extLst>
      <p:ext uri="{BB962C8B-B14F-4D97-AF65-F5344CB8AC3E}">
        <p14:creationId xmlns:p14="http://schemas.microsoft.com/office/powerpoint/2010/main" val="1693746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Aortenklappeninsuffizienz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2050" name="Picture 2" descr="Aorteninsuffizienz - Deximed">
            <a:extLst>
              <a:ext uri="{FF2B5EF4-FFF2-40B4-BE49-F238E27FC236}">
                <a16:creationId xmlns:a16="http://schemas.microsoft.com/office/drawing/2014/main" id="{17B0622C-EBF0-4C14-8390-09F37A77C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54" y="0"/>
            <a:ext cx="1944932" cy="14333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V Physiology | Valvular Insufficiency (Regurgitation)">
            <a:extLst>
              <a:ext uri="{FF2B5EF4-FFF2-40B4-BE49-F238E27FC236}">
                <a16:creationId xmlns:a16="http://schemas.microsoft.com/office/drawing/2014/main" id="{F73DC178-5138-4674-A401-E21A64CDC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953" y="1942513"/>
            <a:ext cx="5263662" cy="421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3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Mitralklappenstenose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5" name="Picture 2" descr="Mitral Valve Stenosis, Mitral Valve Stenosis Treatment">
            <a:extLst>
              <a:ext uri="{FF2B5EF4-FFF2-40B4-BE49-F238E27FC236}">
                <a16:creationId xmlns:a16="http://schemas.microsoft.com/office/drawing/2014/main" id="{9B202A07-6E6C-408A-899F-A990B502E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447" y="1325563"/>
            <a:ext cx="3420573" cy="478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61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Mitralklappenstenose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5" name="Picture 2" descr="Mitral Valve Stenosis, Mitral Valve Stenosis Treatment">
            <a:extLst>
              <a:ext uri="{FF2B5EF4-FFF2-40B4-BE49-F238E27FC236}">
                <a16:creationId xmlns:a16="http://schemas.microsoft.com/office/drawing/2014/main" id="{9B202A07-6E6C-408A-899F-A990B502E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133" y="75064"/>
            <a:ext cx="838933" cy="117450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097E26E0-7D2A-40F3-9DDF-9402496EFED6}"/>
              </a:ext>
            </a:extLst>
          </p:cNvPr>
          <p:cNvPicPr>
            <a:picLocks noChangeAspect="1"/>
          </p:cNvPicPr>
          <p:nvPr/>
        </p:nvPicPr>
        <p:blipFill>
          <a:blip r:embed="rId5"/>
          <a:stretch>
            <a:fillRect/>
          </a:stretch>
        </p:blipFill>
        <p:spPr>
          <a:xfrm>
            <a:off x="2571403" y="1249569"/>
            <a:ext cx="7049193" cy="5458801"/>
          </a:xfrm>
          <a:prstGeom prst="rect">
            <a:avLst/>
          </a:prstGeom>
        </p:spPr>
      </p:pic>
    </p:spTree>
    <p:extLst>
      <p:ext uri="{BB962C8B-B14F-4D97-AF65-F5344CB8AC3E}">
        <p14:creationId xmlns:p14="http://schemas.microsoft.com/office/powerpoint/2010/main" val="138554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Mitralklappenstenose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5" name="Picture 2" descr="Mitral Valve Stenosis, Mitral Valve Stenosis Treatment">
            <a:extLst>
              <a:ext uri="{FF2B5EF4-FFF2-40B4-BE49-F238E27FC236}">
                <a16:creationId xmlns:a16="http://schemas.microsoft.com/office/drawing/2014/main" id="{9B202A07-6E6C-408A-899F-A990B502E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133" y="75064"/>
            <a:ext cx="838933" cy="117450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A1234321-F615-4037-859E-CA09C4737FF1}"/>
              </a:ext>
            </a:extLst>
          </p:cNvPr>
          <p:cNvPicPr>
            <a:picLocks noChangeAspect="1"/>
          </p:cNvPicPr>
          <p:nvPr/>
        </p:nvPicPr>
        <p:blipFill>
          <a:blip r:embed="rId5"/>
          <a:stretch>
            <a:fillRect/>
          </a:stretch>
        </p:blipFill>
        <p:spPr>
          <a:xfrm>
            <a:off x="1620555" y="2239321"/>
            <a:ext cx="2128058" cy="2801389"/>
          </a:xfrm>
          <a:prstGeom prst="rect">
            <a:avLst/>
          </a:prstGeom>
        </p:spPr>
      </p:pic>
      <p:sp>
        <p:nvSpPr>
          <p:cNvPr id="9" name="Pfeil: gestreift nach rechts 11">
            <a:extLst>
              <a:ext uri="{FF2B5EF4-FFF2-40B4-BE49-F238E27FC236}">
                <a16:creationId xmlns:a16="http://schemas.microsoft.com/office/drawing/2014/main" id="{5F9C8C64-E01C-43BB-9BA8-61B99DF68FF1}"/>
              </a:ext>
            </a:extLst>
          </p:cNvPr>
          <p:cNvSpPr/>
          <p:nvPr/>
        </p:nvSpPr>
        <p:spPr>
          <a:xfrm>
            <a:off x="4163890" y="3429000"/>
            <a:ext cx="3012831" cy="474785"/>
          </a:xfrm>
          <a:custGeom>
            <a:avLst/>
            <a:gdLst>
              <a:gd name="connsiteX0" fmla="*/ 0 w 3012831"/>
              <a:gd name="connsiteY0" fmla="*/ 118696 h 474785"/>
              <a:gd name="connsiteX1" fmla="*/ 14837 w 3012831"/>
              <a:gd name="connsiteY1" fmla="*/ 118696 h 474785"/>
              <a:gd name="connsiteX2" fmla="*/ 14837 w 3012831"/>
              <a:gd name="connsiteY2" fmla="*/ 356089 h 474785"/>
              <a:gd name="connsiteX3" fmla="*/ 0 w 3012831"/>
              <a:gd name="connsiteY3" fmla="*/ 356089 h 474785"/>
              <a:gd name="connsiteX4" fmla="*/ 0 w 3012831"/>
              <a:gd name="connsiteY4" fmla="*/ 118696 h 474785"/>
              <a:gd name="connsiteX5" fmla="*/ 29674 w 3012831"/>
              <a:gd name="connsiteY5" fmla="*/ 118696 h 474785"/>
              <a:gd name="connsiteX6" fmla="*/ 59348 w 3012831"/>
              <a:gd name="connsiteY6" fmla="*/ 118696 h 474785"/>
              <a:gd name="connsiteX7" fmla="*/ 59348 w 3012831"/>
              <a:gd name="connsiteY7" fmla="*/ 356089 h 474785"/>
              <a:gd name="connsiteX8" fmla="*/ 29674 w 3012831"/>
              <a:gd name="connsiteY8" fmla="*/ 356089 h 474785"/>
              <a:gd name="connsiteX9" fmla="*/ 29674 w 3012831"/>
              <a:gd name="connsiteY9" fmla="*/ 118696 h 474785"/>
              <a:gd name="connsiteX10" fmla="*/ 74185 w 3012831"/>
              <a:gd name="connsiteY10" fmla="*/ 118696 h 474785"/>
              <a:gd name="connsiteX11" fmla="*/ 2775439 w 3012831"/>
              <a:gd name="connsiteY11" fmla="*/ 118696 h 474785"/>
              <a:gd name="connsiteX12" fmla="*/ 2775439 w 3012831"/>
              <a:gd name="connsiteY12" fmla="*/ 0 h 474785"/>
              <a:gd name="connsiteX13" fmla="*/ 3012831 w 3012831"/>
              <a:gd name="connsiteY13" fmla="*/ 237393 h 474785"/>
              <a:gd name="connsiteX14" fmla="*/ 2775439 w 3012831"/>
              <a:gd name="connsiteY14" fmla="*/ 474785 h 474785"/>
              <a:gd name="connsiteX15" fmla="*/ 2775439 w 3012831"/>
              <a:gd name="connsiteY15" fmla="*/ 356089 h 474785"/>
              <a:gd name="connsiteX16" fmla="*/ 74185 w 3012831"/>
              <a:gd name="connsiteY16" fmla="*/ 356089 h 474785"/>
              <a:gd name="connsiteX17" fmla="*/ 74185 w 3012831"/>
              <a:gd name="connsiteY17" fmla="*/ 118696 h 474785"/>
              <a:gd name="connsiteX0" fmla="*/ 0 w 3012831"/>
              <a:gd name="connsiteY0" fmla="*/ 118696 h 474785"/>
              <a:gd name="connsiteX1" fmla="*/ 14837 w 3012831"/>
              <a:gd name="connsiteY1" fmla="*/ 118696 h 474785"/>
              <a:gd name="connsiteX2" fmla="*/ 14837 w 3012831"/>
              <a:gd name="connsiteY2" fmla="*/ 356089 h 474785"/>
              <a:gd name="connsiteX3" fmla="*/ 0 w 3012831"/>
              <a:gd name="connsiteY3" fmla="*/ 356089 h 474785"/>
              <a:gd name="connsiteX4" fmla="*/ 0 w 3012831"/>
              <a:gd name="connsiteY4" fmla="*/ 118696 h 474785"/>
              <a:gd name="connsiteX5" fmla="*/ 29674 w 3012831"/>
              <a:gd name="connsiteY5" fmla="*/ 118696 h 474785"/>
              <a:gd name="connsiteX6" fmla="*/ 59348 w 3012831"/>
              <a:gd name="connsiteY6" fmla="*/ 118696 h 474785"/>
              <a:gd name="connsiteX7" fmla="*/ 59348 w 3012831"/>
              <a:gd name="connsiteY7" fmla="*/ 356089 h 474785"/>
              <a:gd name="connsiteX8" fmla="*/ 29674 w 3012831"/>
              <a:gd name="connsiteY8" fmla="*/ 356089 h 474785"/>
              <a:gd name="connsiteX9" fmla="*/ 29674 w 3012831"/>
              <a:gd name="connsiteY9" fmla="*/ 118696 h 474785"/>
              <a:gd name="connsiteX10" fmla="*/ 74185 w 3012831"/>
              <a:gd name="connsiteY10" fmla="*/ 118696 h 474785"/>
              <a:gd name="connsiteX11" fmla="*/ 2775439 w 3012831"/>
              <a:gd name="connsiteY11" fmla="*/ 118696 h 474785"/>
              <a:gd name="connsiteX12" fmla="*/ 2775439 w 3012831"/>
              <a:gd name="connsiteY12" fmla="*/ 0 h 474785"/>
              <a:gd name="connsiteX13" fmla="*/ 3012831 w 3012831"/>
              <a:gd name="connsiteY13" fmla="*/ 237393 h 474785"/>
              <a:gd name="connsiteX14" fmla="*/ 2775439 w 3012831"/>
              <a:gd name="connsiteY14" fmla="*/ 474785 h 474785"/>
              <a:gd name="connsiteX15" fmla="*/ 2775439 w 3012831"/>
              <a:gd name="connsiteY15" fmla="*/ 356089 h 474785"/>
              <a:gd name="connsiteX16" fmla="*/ 74185 w 3012831"/>
              <a:gd name="connsiteY16" fmla="*/ 356089 h 474785"/>
              <a:gd name="connsiteX17" fmla="*/ 74185 w 3012831"/>
              <a:gd name="connsiteY17" fmla="*/ 118696 h 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2831" h="474785">
                <a:moveTo>
                  <a:pt x="0" y="118696"/>
                </a:moveTo>
                <a:lnTo>
                  <a:pt x="14837" y="118696"/>
                </a:lnTo>
                <a:lnTo>
                  <a:pt x="14837" y="356089"/>
                </a:lnTo>
                <a:lnTo>
                  <a:pt x="0" y="356089"/>
                </a:lnTo>
                <a:lnTo>
                  <a:pt x="0" y="118696"/>
                </a:lnTo>
                <a:close/>
                <a:moveTo>
                  <a:pt x="29674" y="118696"/>
                </a:moveTo>
                <a:lnTo>
                  <a:pt x="59348" y="118696"/>
                </a:lnTo>
                <a:lnTo>
                  <a:pt x="59348" y="356089"/>
                </a:lnTo>
                <a:lnTo>
                  <a:pt x="29674" y="356089"/>
                </a:lnTo>
                <a:lnTo>
                  <a:pt x="29674" y="118696"/>
                </a:lnTo>
                <a:close/>
                <a:moveTo>
                  <a:pt x="74185" y="118696"/>
                </a:moveTo>
                <a:lnTo>
                  <a:pt x="2775439" y="118696"/>
                </a:lnTo>
                <a:lnTo>
                  <a:pt x="2775439" y="0"/>
                </a:lnTo>
                <a:lnTo>
                  <a:pt x="3012831" y="237393"/>
                </a:lnTo>
                <a:lnTo>
                  <a:pt x="2775439" y="474785"/>
                </a:lnTo>
                <a:lnTo>
                  <a:pt x="2775439" y="356089"/>
                </a:lnTo>
                <a:lnTo>
                  <a:pt x="74185" y="356089"/>
                </a:lnTo>
                <a:lnTo>
                  <a:pt x="74185" y="118696"/>
                </a:ln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fik 10">
            <a:extLst>
              <a:ext uri="{FF2B5EF4-FFF2-40B4-BE49-F238E27FC236}">
                <a16:creationId xmlns:a16="http://schemas.microsoft.com/office/drawing/2014/main" id="{C6DFEE52-2BD4-4A06-8719-4E8C9D23F0A6}"/>
              </a:ext>
            </a:extLst>
          </p:cNvPr>
          <p:cNvPicPr>
            <a:picLocks noChangeAspect="1"/>
          </p:cNvPicPr>
          <p:nvPr/>
        </p:nvPicPr>
        <p:blipFill>
          <a:blip r:embed="rId6"/>
          <a:stretch>
            <a:fillRect/>
          </a:stretch>
        </p:blipFill>
        <p:spPr>
          <a:xfrm>
            <a:off x="7720445" y="2239321"/>
            <a:ext cx="2161309" cy="2867891"/>
          </a:xfrm>
          <a:prstGeom prst="rect">
            <a:avLst/>
          </a:prstGeom>
        </p:spPr>
      </p:pic>
    </p:spTree>
    <p:extLst>
      <p:ext uri="{BB962C8B-B14F-4D97-AF65-F5344CB8AC3E}">
        <p14:creationId xmlns:p14="http://schemas.microsoft.com/office/powerpoint/2010/main" val="322576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74F41-3B46-9A82-A146-388192DB09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81619C-27B5-A07F-9F76-57BB19E790C6}"/>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Mitralklappenstenose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86E40BE3-5D3B-8073-904D-C401EEA9834A}"/>
              </a:ext>
            </a:extLst>
          </p:cNvPr>
          <p:cNvSpPr>
            <a:spLocks noGrp="1"/>
          </p:cNvSpPr>
          <p:nvPr>
            <p:ph type="sldNum" sz="quarter" idx="12"/>
          </p:nvPr>
        </p:nvSpPr>
        <p:spPr/>
        <p:txBody>
          <a:bodyPr/>
          <a:lstStyle/>
          <a:p>
            <a:fld id="{C6E05448-C963-4910-96F2-13A1B15C893E}" type="slidenum">
              <a:rPr lang="en-GB" smtClean="0"/>
              <a:t>17</a:t>
            </a:fld>
            <a:endParaRPr lang="en-GB"/>
          </a:p>
        </p:txBody>
      </p:sp>
      <p:pic>
        <p:nvPicPr>
          <p:cNvPr id="4" name="Grafik 3">
            <a:extLst>
              <a:ext uri="{FF2B5EF4-FFF2-40B4-BE49-F238E27FC236}">
                <a16:creationId xmlns:a16="http://schemas.microsoft.com/office/drawing/2014/main" id="{4EFAF192-8742-B0F4-1C1C-393DEA04F45F}"/>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5" name="Picture 2" descr="Mitral Valve Stenosis, Mitral Valve Stenosis Treatment">
            <a:extLst>
              <a:ext uri="{FF2B5EF4-FFF2-40B4-BE49-F238E27FC236}">
                <a16:creationId xmlns:a16="http://schemas.microsoft.com/office/drawing/2014/main" id="{71807574-E9AB-5DF5-CFA5-B08D2C621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133" y="75064"/>
            <a:ext cx="838933" cy="11745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chobasics">
            <a:extLst>
              <a:ext uri="{FF2B5EF4-FFF2-40B4-BE49-F238E27FC236}">
                <a16:creationId xmlns:a16="http://schemas.microsoft.com/office/drawing/2014/main" id="{4DFA9EEE-E1E5-3737-0753-A711E6195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1981200"/>
            <a:ext cx="954405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2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descr="Mitral Valve Regurgitation and Mitral Valve Replacement - Frequently Asked  Questions / FAQ's">
            <a:extLst>
              <a:ext uri="{FF2B5EF4-FFF2-40B4-BE49-F238E27FC236}">
                <a16:creationId xmlns:a16="http://schemas.microsoft.com/office/drawing/2014/main" id="{FDA8B61C-D2A9-4E96-B14C-12170F7AD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78" y="1707417"/>
            <a:ext cx="5421044" cy="451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199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pic>
        <p:nvPicPr>
          <p:cNvPr id="5" name="Picture 2" descr="Mitral Valve Regurgitation and Mitral Valve Replacement - Frequently Asked  Questions / FAQ's">
            <a:extLst>
              <a:ext uri="{FF2B5EF4-FFF2-40B4-BE49-F238E27FC236}">
                <a16:creationId xmlns:a16="http://schemas.microsoft.com/office/drawing/2014/main" id="{0B202ECC-EE55-4D71-BCA7-FDA1B0CE6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141" y="136525"/>
            <a:ext cx="1406593" cy="117216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352AE70E-0B8F-4D22-948C-446B22A1F0FE}"/>
              </a:ext>
            </a:extLst>
          </p:cNvPr>
          <p:cNvSpPr txBox="1"/>
          <p:nvPr/>
        </p:nvSpPr>
        <p:spPr>
          <a:xfrm>
            <a:off x="2080008" y="5970141"/>
            <a:ext cx="7593554" cy="369332"/>
          </a:xfrm>
          <a:prstGeom prst="rect">
            <a:avLst/>
          </a:prstGeom>
          <a:noFill/>
        </p:spPr>
        <p:txBody>
          <a:bodyPr wrap="none" rtlCol="0">
            <a:spAutoFit/>
          </a:bodyPr>
          <a:lstStyle/>
          <a:p>
            <a:r>
              <a:rPr lang="de-DE" dirty="0"/>
              <a:t>FILM 02 Film der Doppler </a:t>
            </a:r>
            <a:r>
              <a:rPr lang="de-DE" dirty="0" err="1"/>
              <a:t>Echocardiography</a:t>
            </a:r>
            <a:r>
              <a:rPr lang="de-DE" dirty="0"/>
              <a:t> einer </a:t>
            </a:r>
            <a:r>
              <a:rPr lang="de-DE" dirty="0" err="1"/>
              <a:t>Mitrallklappe</a:t>
            </a:r>
            <a:r>
              <a:rPr lang="de-DE" dirty="0"/>
              <a:t> mit Insuffizienz</a:t>
            </a:r>
          </a:p>
        </p:txBody>
      </p:sp>
      <p:pic>
        <p:nvPicPr>
          <p:cNvPr id="7" name="media1">
            <a:hlinkClick r:id="" action="ppaction://media"/>
            <a:extLst>
              <a:ext uri="{FF2B5EF4-FFF2-40B4-BE49-F238E27FC236}">
                <a16:creationId xmlns:a16="http://schemas.microsoft.com/office/drawing/2014/main" id="{60FD4382-EBDC-EC66-7CC3-E90D40C62C5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56822" y="1458810"/>
            <a:ext cx="6057900" cy="4133850"/>
          </a:xfrm>
          <a:prstGeom prst="rect">
            <a:avLst/>
          </a:prstGeom>
        </p:spPr>
      </p:pic>
    </p:spTree>
    <p:extLst>
      <p:ext uri="{BB962C8B-B14F-4D97-AF65-F5344CB8AC3E}">
        <p14:creationId xmlns:p14="http://schemas.microsoft.com/office/powerpoint/2010/main" val="1521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402E58-10AA-4B81-9FE2-527C620BC982}"/>
              </a:ext>
            </a:extLst>
          </p:cNvPr>
          <p:cNvSpPr>
            <a:spLocks noGrp="1"/>
          </p:cNvSpPr>
          <p:nvPr>
            <p:ph type="ctrTitle"/>
          </p:nvPr>
        </p:nvSpPr>
        <p:spPr>
          <a:xfrm>
            <a:off x="6746628" y="1783959"/>
            <a:ext cx="4645250" cy="2889114"/>
          </a:xfrm>
        </p:spPr>
        <p:txBody>
          <a:bodyPr anchor="b">
            <a:normAutofit/>
          </a:bodyPr>
          <a:lstStyle/>
          <a:p>
            <a:pPr algn="l"/>
            <a:r>
              <a:rPr lang="en-GB" dirty="0" err="1">
                <a:solidFill>
                  <a:schemeClr val="bg1"/>
                </a:solidFill>
              </a:rPr>
              <a:t>Vorlesung</a:t>
            </a:r>
            <a:r>
              <a:rPr lang="en-GB" dirty="0">
                <a:solidFill>
                  <a:schemeClr val="bg1"/>
                </a:solidFill>
              </a:rPr>
              <a:t> 09</a:t>
            </a:r>
          </a:p>
        </p:txBody>
      </p:sp>
      <p:sp>
        <p:nvSpPr>
          <p:cNvPr id="3" name="Untertitel 2">
            <a:extLst>
              <a:ext uri="{FF2B5EF4-FFF2-40B4-BE49-F238E27FC236}">
                <a16:creationId xmlns:a16="http://schemas.microsoft.com/office/drawing/2014/main" id="{AFEBB1E5-60AA-462E-928D-7DA382EB849C}"/>
              </a:ext>
            </a:extLst>
          </p:cNvPr>
          <p:cNvSpPr>
            <a:spLocks noGrp="1"/>
          </p:cNvSpPr>
          <p:nvPr>
            <p:ph type="subTitle" idx="1"/>
          </p:nvPr>
        </p:nvSpPr>
        <p:spPr>
          <a:xfrm>
            <a:off x="6746627" y="4750893"/>
            <a:ext cx="4645250" cy="1147863"/>
          </a:xfrm>
        </p:spPr>
        <p:txBody>
          <a:bodyPr anchor="t">
            <a:normAutofit/>
          </a:bodyPr>
          <a:lstStyle/>
          <a:p>
            <a:pPr algn="l"/>
            <a:r>
              <a:rPr lang="de-DE" sz="2000" dirty="0">
                <a:solidFill>
                  <a:schemeClr val="bg1"/>
                </a:solidFill>
              </a:rPr>
              <a:t>1. Teil </a:t>
            </a:r>
            <a:r>
              <a:rPr lang="de-DE" sz="2000" dirty="0" err="1">
                <a:solidFill>
                  <a:schemeClr val="bg1"/>
                </a:solidFill>
              </a:rPr>
              <a:t>Herzkatheterisierung</a:t>
            </a:r>
            <a:r>
              <a:rPr lang="de-DE" sz="2000" dirty="0">
                <a:solidFill>
                  <a:schemeClr val="bg1"/>
                </a:solidFill>
              </a:rPr>
              <a:t> und Diagnose</a:t>
            </a:r>
            <a:endParaRPr lang="en-GB" sz="2000" dirty="0">
              <a:solidFill>
                <a:schemeClr val="bg1"/>
              </a:solidFill>
            </a:endParaRPr>
          </a:p>
          <a:p>
            <a:pPr algn="l"/>
            <a:r>
              <a:rPr lang="en-GB" sz="2000" dirty="0">
                <a:solidFill>
                  <a:schemeClr val="bg1"/>
                </a:solidFill>
              </a:rPr>
              <a:t>11.06.2025</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6DFE924-E392-4ABA-8206-AE00386278D0}"/>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C0B9C454-B8DD-4F5B-90AB-EE87B1D0F7CC}"/>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2</a:t>
            </a:fld>
            <a:endParaRPr lang="en-GB" sz="1500">
              <a:solidFill>
                <a:srgbClr val="FFFFFF"/>
              </a:solidFill>
            </a:endParaRPr>
          </a:p>
        </p:txBody>
      </p:sp>
    </p:spTree>
    <p:extLst>
      <p:ext uri="{BB962C8B-B14F-4D97-AF65-F5344CB8AC3E}">
        <p14:creationId xmlns:p14="http://schemas.microsoft.com/office/powerpoint/2010/main" val="3051099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descr="Mitral Valve Regurgitation and Mitral Valve Replacement - Frequently Asked  Questions / FAQ's">
            <a:extLst>
              <a:ext uri="{FF2B5EF4-FFF2-40B4-BE49-F238E27FC236}">
                <a16:creationId xmlns:a16="http://schemas.microsoft.com/office/drawing/2014/main" id="{FDA8B61C-D2A9-4E96-B14C-12170F7AD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141" y="136525"/>
            <a:ext cx="1406593" cy="117216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444A646D-E06A-41F0-A1EE-78490EDF03CD}"/>
              </a:ext>
            </a:extLst>
          </p:cNvPr>
          <p:cNvPicPr>
            <a:picLocks noChangeAspect="1"/>
          </p:cNvPicPr>
          <p:nvPr/>
        </p:nvPicPr>
        <p:blipFill>
          <a:blip r:embed="rId5"/>
          <a:stretch>
            <a:fillRect/>
          </a:stretch>
        </p:blipFill>
        <p:spPr>
          <a:xfrm>
            <a:off x="1637676" y="1163782"/>
            <a:ext cx="7880465" cy="5694218"/>
          </a:xfrm>
          <a:prstGeom prst="rect">
            <a:avLst/>
          </a:prstGeom>
        </p:spPr>
      </p:pic>
    </p:spTree>
    <p:extLst>
      <p:ext uri="{BB962C8B-B14F-4D97-AF65-F5344CB8AC3E}">
        <p14:creationId xmlns:p14="http://schemas.microsoft.com/office/powerpoint/2010/main" val="61130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descr="Mitral Valve Regurgitation and Mitral Valve Replacement - Frequently Asked  Questions / FAQ's">
            <a:extLst>
              <a:ext uri="{FF2B5EF4-FFF2-40B4-BE49-F238E27FC236}">
                <a16:creationId xmlns:a16="http://schemas.microsoft.com/office/drawing/2014/main" id="{FDA8B61C-D2A9-4E96-B14C-12170F7AD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141" y="136525"/>
            <a:ext cx="1406593" cy="11721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V Physiology | Valvular Insufficiency (Regurgitation)">
            <a:extLst>
              <a:ext uri="{FF2B5EF4-FFF2-40B4-BE49-F238E27FC236}">
                <a16:creationId xmlns:a16="http://schemas.microsoft.com/office/drawing/2014/main" id="{7A0764AB-BD92-4D49-8839-EFAB2C88B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477" y="1614465"/>
            <a:ext cx="4771291" cy="399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462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descr="Mitral Valve Regurgitation and Mitral Valve Replacement - Frequently Asked  Questions / FAQ's">
            <a:extLst>
              <a:ext uri="{FF2B5EF4-FFF2-40B4-BE49-F238E27FC236}">
                <a16:creationId xmlns:a16="http://schemas.microsoft.com/office/drawing/2014/main" id="{FDA8B61C-D2A9-4E96-B14C-12170F7AD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141" y="136525"/>
            <a:ext cx="1406593" cy="117216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alvular heart disease (CRR II) Flashcards | Memorang">
            <a:extLst>
              <a:ext uri="{FF2B5EF4-FFF2-40B4-BE49-F238E27FC236}">
                <a16:creationId xmlns:a16="http://schemas.microsoft.com/office/drawing/2014/main" id="{208A0E24-008A-4341-B7D9-1E103506A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895390"/>
            <a:ext cx="8024446" cy="390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48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Picture 2" descr="Bildergebnis für mitral valve insufficiency clinical guidelines&quot;">
            <a:extLst>
              <a:ext uri="{FF2B5EF4-FFF2-40B4-BE49-F238E27FC236}">
                <a16:creationId xmlns:a16="http://schemas.microsoft.com/office/drawing/2014/main" id="{D19659A8-8C30-4E2A-B992-1D9E5ADAC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385" y="1172796"/>
            <a:ext cx="7918427" cy="5548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27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DF6D-7B52-0B93-8166-0363CC17D4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B5DF35-F8A9-FBC5-B5F2-EFAB19F135F2}"/>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Mitralklappeninsuffizienz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D5927CCE-6EA9-6301-E10A-3555BC6B60AF}"/>
              </a:ext>
            </a:extLst>
          </p:cNvPr>
          <p:cNvSpPr>
            <a:spLocks noGrp="1"/>
          </p:cNvSpPr>
          <p:nvPr>
            <p:ph type="sldNum" sz="quarter" idx="12"/>
          </p:nvPr>
        </p:nvSpPr>
        <p:spPr/>
        <p:txBody>
          <a:bodyPr/>
          <a:lstStyle/>
          <a:p>
            <a:fld id="{C6E05448-C963-4910-96F2-13A1B15C893E}" type="slidenum">
              <a:rPr lang="en-GB" smtClean="0"/>
              <a:t>24</a:t>
            </a:fld>
            <a:endParaRPr lang="en-GB"/>
          </a:p>
        </p:txBody>
      </p:sp>
      <p:pic>
        <p:nvPicPr>
          <p:cNvPr id="4" name="Grafik 3">
            <a:extLst>
              <a:ext uri="{FF2B5EF4-FFF2-40B4-BE49-F238E27FC236}">
                <a16:creationId xmlns:a16="http://schemas.microsoft.com/office/drawing/2014/main" id="{0D150AD0-EF71-DF40-C72E-4D188B4711E1}"/>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1026" name="Picture 2" descr="MITRALINSUFFIZIENZ - Echokurs Graz by TE-CARDIO">
            <a:extLst>
              <a:ext uri="{FF2B5EF4-FFF2-40B4-BE49-F238E27FC236}">
                <a16:creationId xmlns:a16="http://schemas.microsoft.com/office/drawing/2014/main" id="{7FEC1AA0-92A0-E3A1-E332-8F0F646B7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445" y="1216026"/>
            <a:ext cx="8880793" cy="495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25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Staublunge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Grafik 5">
            <a:extLst>
              <a:ext uri="{FF2B5EF4-FFF2-40B4-BE49-F238E27FC236}">
                <a16:creationId xmlns:a16="http://schemas.microsoft.com/office/drawing/2014/main" id="{78627D3F-8C71-4F11-AC23-B380D5EB0E31}"/>
              </a:ext>
            </a:extLst>
          </p:cNvPr>
          <p:cNvPicPr>
            <a:picLocks noChangeAspect="1"/>
          </p:cNvPicPr>
          <p:nvPr/>
        </p:nvPicPr>
        <p:blipFill>
          <a:blip r:embed="rId4"/>
          <a:stretch>
            <a:fillRect/>
          </a:stretch>
        </p:blipFill>
        <p:spPr>
          <a:xfrm>
            <a:off x="0" y="1526337"/>
            <a:ext cx="9310255" cy="5012575"/>
          </a:xfrm>
          <a:prstGeom prst="rect">
            <a:avLst/>
          </a:prstGeom>
        </p:spPr>
      </p:pic>
      <p:pic>
        <p:nvPicPr>
          <p:cNvPr id="3074" name="Picture 2" descr="Stiftung für Staublungenforschung">
            <a:extLst>
              <a:ext uri="{FF2B5EF4-FFF2-40B4-BE49-F238E27FC236}">
                <a16:creationId xmlns:a16="http://schemas.microsoft.com/office/drawing/2014/main" id="{0FA92AC9-1DF5-4055-8152-43CFEE5B4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1491" y="1729129"/>
            <a:ext cx="4429345" cy="360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66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Pulmonalklappenstenose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Grafik 5">
            <a:extLst>
              <a:ext uri="{FF2B5EF4-FFF2-40B4-BE49-F238E27FC236}">
                <a16:creationId xmlns:a16="http://schemas.microsoft.com/office/drawing/2014/main" id="{41D9ABBA-FA4B-403C-8D9C-6CD016E19CF3}"/>
              </a:ext>
            </a:extLst>
          </p:cNvPr>
          <p:cNvPicPr>
            <a:picLocks noChangeAspect="1"/>
          </p:cNvPicPr>
          <p:nvPr/>
        </p:nvPicPr>
        <p:blipFill>
          <a:blip r:embed="rId4"/>
          <a:stretch>
            <a:fillRect/>
          </a:stretch>
        </p:blipFill>
        <p:spPr>
          <a:xfrm>
            <a:off x="0" y="1568623"/>
            <a:ext cx="5744308" cy="3720753"/>
          </a:xfrm>
          <a:prstGeom prst="rect">
            <a:avLst/>
          </a:prstGeom>
        </p:spPr>
      </p:pic>
    </p:spTree>
    <p:extLst>
      <p:ext uri="{BB962C8B-B14F-4D97-AF65-F5344CB8AC3E}">
        <p14:creationId xmlns:p14="http://schemas.microsoft.com/office/powerpoint/2010/main" val="218529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Pulmonalklappeninsuffizienz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8" name="Grafik 7">
            <a:extLst>
              <a:ext uri="{FF2B5EF4-FFF2-40B4-BE49-F238E27FC236}">
                <a16:creationId xmlns:a16="http://schemas.microsoft.com/office/drawing/2014/main" id="{56FB16E7-D5FF-4238-B08B-CE5CD5D2A257}"/>
              </a:ext>
            </a:extLst>
          </p:cNvPr>
          <p:cNvPicPr>
            <a:picLocks noChangeAspect="1"/>
          </p:cNvPicPr>
          <p:nvPr/>
        </p:nvPicPr>
        <p:blipFill>
          <a:blip r:embed="rId4"/>
          <a:stretch>
            <a:fillRect/>
          </a:stretch>
        </p:blipFill>
        <p:spPr>
          <a:xfrm>
            <a:off x="1817246" y="1784449"/>
            <a:ext cx="5744309" cy="3876716"/>
          </a:xfrm>
          <a:prstGeom prst="rect">
            <a:avLst/>
          </a:prstGeom>
        </p:spPr>
      </p:pic>
    </p:spTree>
    <p:extLst>
      <p:ext uri="{BB962C8B-B14F-4D97-AF65-F5344CB8AC3E}">
        <p14:creationId xmlns:p14="http://schemas.microsoft.com/office/powerpoint/2010/main" val="2061496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err="1">
                <a:solidFill>
                  <a:schemeClr val="tx1">
                    <a:lumMod val="75000"/>
                    <a:lumOff val="25000"/>
                  </a:schemeClr>
                </a:solidFill>
              </a:rPr>
              <a:t>Trikuspidalklappenstenose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Grafik 5">
            <a:extLst>
              <a:ext uri="{FF2B5EF4-FFF2-40B4-BE49-F238E27FC236}">
                <a16:creationId xmlns:a16="http://schemas.microsoft.com/office/drawing/2014/main" id="{0C1C3B72-A976-4F9B-9F7F-2699D2E6FCF6}"/>
              </a:ext>
            </a:extLst>
          </p:cNvPr>
          <p:cNvPicPr>
            <a:picLocks noChangeAspect="1"/>
          </p:cNvPicPr>
          <p:nvPr/>
        </p:nvPicPr>
        <p:blipFill>
          <a:blip r:embed="rId4"/>
          <a:stretch>
            <a:fillRect/>
          </a:stretch>
        </p:blipFill>
        <p:spPr>
          <a:xfrm>
            <a:off x="161889" y="1535723"/>
            <a:ext cx="5265682" cy="4183433"/>
          </a:xfrm>
          <a:prstGeom prst="rect">
            <a:avLst/>
          </a:prstGeom>
        </p:spPr>
      </p:pic>
      <p:sp>
        <p:nvSpPr>
          <p:cNvPr id="5" name="Textfeld 4"/>
          <p:cNvSpPr txBox="1"/>
          <p:nvPr/>
        </p:nvSpPr>
        <p:spPr>
          <a:xfrm>
            <a:off x="1229710" y="5898839"/>
            <a:ext cx="3836276" cy="369332"/>
          </a:xfrm>
          <a:prstGeom prst="rect">
            <a:avLst/>
          </a:prstGeom>
          <a:noFill/>
        </p:spPr>
        <p:txBody>
          <a:bodyPr wrap="square" rtlCol="0">
            <a:spAutoFit/>
          </a:bodyPr>
          <a:lstStyle/>
          <a:p>
            <a:r>
              <a:rPr lang="de-DE" dirty="0"/>
              <a:t>Stenose</a:t>
            </a:r>
          </a:p>
        </p:txBody>
      </p:sp>
    </p:spTree>
    <p:extLst>
      <p:ext uri="{BB962C8B-B14F-4D97-AF65-F5344CB8AC3E}">
        <p14:creationId xmlns:p14="http://schemas.microsoft.com/office/powerpoint/2010/main" val="308079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Trikuspidalklappen-</a:t>
            </a:r>
            <a:br>
              <a:rPr lang="de-DE" sz="3600" b="1" dirty="0">
                <a:solidFill>
                  <a:schemeClr val="tx1">
                    <a:lumMod val="75000"/>
                    <a:lumOff val="25000"/>
                  </a:schemeClr>
                </a:solidFill>
              </a:rPr>
            </a:br>
            <a:r>
              <a:rPr lang="de-DE" sz="3600" b="1" dirty="0" err="1">
                <a:solidFill>
                  <a:schemeClr val="tx1">
                    <a:lumMod val="75000"/>
                    <a:lumOff val="25000"/>
                  </a:schemeClr>
                </a:solidFill>
              </a:rPr>
              <a:t>insuffizienz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8" name="Grafik 7">
            <a:extLst>
              <a:ext uri="{FF2B5EF4-FFF2-40B4-BE49-F238E27FC236}">
                <a16:creationId xmlns:a16="http://schemas.microsoft.com/office/drawing/2014/main" id="{1406DFB9-079B-4F5B-B3BF-9FEEB2069FDF}"/>
              </a:ext>
            </a:extLst>
          </p:cNvPr>
          <p:cNvPicPr>
            <a:picLocks noChangeAspect="1"/>
          </p:cNvPicPr>
          <p:nvPr/>
        </p:nvPicPr>
        <p:blipFill>
          <a:blip r:embed="rId4"/>
          <a:stretch>
            <a:fillRect/>
          </a:stretch>
        </p:blipFill>
        <p:spPr>
          <a:xfrm>
            <a:off x="4843840" y="712553"/>
            <a:ext cx="5194429" cy="5265793"/>
          </a:xfrm>
          <a:prstGeom prst="rect">
            <a:avLst/>
          </a:prstGeom>
        </p:spPr>
      </p:pic>
      <p:sp>
        <p:nvSpPr>
          <p:cNvPr id="7" name="Textfeld 6"/>
          <p:cNvSpPr txBox="1"/>
          <p:nvPr/>
        </p:nvSpPr>
        <p:spPr>
          <a:xfrm>
            <a:off x="7073461" y="5942928"/>
            <a:ext cx="3237187" cy="369332"/>
          </a:xfrm>
          <a:prstGeom prst="rect">
            <a:avLst/>
          </a:prstGeom>
          <a:noFill/>
        </p:spPr>
        <p:txBody>
          <a:bodyPr wrap="square" rtlCol="0">
            <a:spAutoFit/>
          </a:bodyPr>
          <a:lstStyle/>
          <a:p>
            <a:r>
              <a:rPr lang="de-DE" dirty="0"/>
              <a:t>Insuffizienz</a:t>
            </a:r>
          </a:p>
        </p:txBody>
      </p:sp>
    </p:spTree>
    <p:extLst>
      <p:ext uri="{BB962C8B-B14F-4D97-AF65-F5344CB8AC3E}">
        <p14:creationId xmlns:p14="http://schemas.microsoft.com/office/powerpoint/2010/main" val="311282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8. </a:t>
            </a:r>
            <a:r>
              <a:rPr lang="en-GB" sz="3600" b="1" dirty="0" err="1">
                <a:solidFill>
                  <a:schemeClr val="tx1">
                    <a:lumMod val="75000"/>
                    <a:lumOff val="25000"/>
                  </a:schemeClr>
                </a:solidFill>
              </a:rPr>
              <a:t>Vorlesung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2"/>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868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70CEBDB0-6C2F-4F2F-BD90-E9E52D5B87C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A641DEA-F37A-4D37-AC31-A55CB420CDC7}"/>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DFFAB8E5-A6AF-4531-89AD-D4AFE4C3500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Herzklappenfehler (Stenose)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Grafik 5">
            <a:extLst>
              <a:ext uri="{FF2B5EF4-FFF2-40B4-BE49-F238E27FC236}">
                <a16:creationId xmlns:a16="http://schemas.microsoft.com/office/drawing/2014/main" id="{20941041-6285-4EE8-BC33-5AFD0445367C}"/>
              </a:ext>
            </a:extLst>
          </p:cNvPr>
          <p:cNvPicPr>
            <a:picLocks noChangeAspect="1"/>
          </p:cNvPicPr>
          <p:nvPr/>
        </p:nvPicPr>
        <p:blipFill>
          <a:blip r:embed="rId4"/>
          <a:stretch>
            <a:fillRect/>
          </a:stretch>
        </p:blipFill>
        <p:spPr>
          <a:xfrm>
            <a:off x="184610" y="2157046"/>
            <a:ext cx="11768789" cy="2555631"/>
          </a:xfrm>
          <a:prstGeom prst="rect">
            <a:avLst/>
          </a:prstGeom>
        </p:spPr>
      </p:pic>
    </p:spTree>
    <p:extLst>
      <p:ext uri="{BB962C8B-B14F-4D97-AF65-F5344CB8AC3E}">
        <p14:creationId xmlns:p14="http://schemas.microsoft.com/office/powerpoint/2010/main" val="679297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Stenose vs. Gefäßverengung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7" name="Grafik 6">
            <a:extLst>
              <a:ext uri="{FF2B5EF4-FFF2-40B4-BE49-F238E27FC236}">
                <a16:creationId xmlns:a16="http://schemas.microsoft.com/office/drawing/2014/main" id="{4C2CE7DB-4C60-4082-87A0-2167CD1C1147}"/>
              </a:ext>
            </a:extLst>
          </p:cNvPr>
          <p:cNvPicPr>
            <a:picLocks noChangeAspect="1"/>
          </p:cNvPicPr>
          <p:nvPr/>
        </p:nvPicPr>
        <p:blipFill rotWithShape="1">
          <a:blip r:embed="rId4"/>
          <a:srcRect b="71126"/>
          <a:stretch/>
        </p:blipFill>
        <p:spPr>
          <a:xfrm>
            <a:off x="5916167" y="2267474"/>
            <a:ext cx="5004460" cy="1043109"/>
          </a:xfrm>
          <a:prstGeom prst="rect">
            <a:avLst/>
          </a:prstGeom>
        </p:spPr>
      </p:pic>
      <p:pic>
        <p:nvPicPr>
          <p:cNvPr id="9" name="Grafik 8">
            <a:extLst>
              <a:ext uri="{FF2B5EF4-FFF2-40B4-BE49-F238E27FC236}">
                <a16:creationId xmlns:a16="http://schemas.microsoft.com/office/drawing/2014/main" id="{7ED8B171-1854-4E10-8298-93A8263EAFA3}"/>
              </a:ext>
            </a:extLst>
          </p:cNvPr>
          <p:cNvPicPr>
            <a:picLocks noChangeAspect="1"/>
          </p:cNvPicPr>
          <p:nvPr/>
        </p:nvPicPr>
        <p:blipFill>
          <a:blip r:embed="rId5"/>
          <a:stretch>
            <a:fillRect/>
          </a:stretch>
        </p:blipFill>
        <p:spPr>
          <a:xfrm>
            <a:off x="7233448" y="5132094"/>
            <a:ext cx="2369897" cy="882408"/>
          </a:xfrm>
          <a:prstGeom prst="rect">
            <a:avLst/>
          </a:prstGeom>
        </p:spPr>
      </p:pic>
      <p:pic>
        <p:nvPicPr>
          <p:cNvPr id="5" name="Picture 2" descr="3.3 Themenblock „Übergang von laminarer Strömung zur Turbulenz bei ...">
            <a:extLst>
              <a:ext uri="{FF2B5EF4-FFF2-40B4-BE49-F238E27FC236}">
                <a16:creationId xmlns:a16="http://schemas.microsoft.com/office/drawing/2014/main" id="{2FECECAC-AB7B-472B-9E95-928E98405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373" y="2433877"/>
            <a:ext cx="2819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römungstechnik - Formelsammlung u. Berechnungsprogramme">
            <a:extLst>
              <a:ext uri="{FF2B5EF4-FFF2-40B4-BE49-F238E27FC236}">
                <a16:creationId xmlns:a16="http://schemas.microsoft.com/office/drawing/2014/main" id="{DCD14DE1-1538-46C8-B0B4-0A509CCB88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373" y="4534839"/>
            <a:ext cx="2369897" cy="172622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53D0C3B2-5128-4563-9838-C6302A185F80}"/>
              </a:ext>
            </a:extLst>
          </p:cNvPr>
          <p:cNvPicPr>
            <a:picLocks noChangeAspect="1"/>
          </p:cNvPicPr>
          <p:nvPr/>
        </p:nvPicPr>
        <p:blipFill rotWithShape="1">
          <a:blip r:embed="rId4"/>
          <a:srcRect t="73332"/>
          <a:stretch/>
        </p:blipFill>
        <p:spPr>
          <a:xfrm>
            <a:off x="6048502" y="3571416"/>
            <a:ext cx="5004460" cy="963423"/>
          </a:xfrm>
          <a:prstGeom prst="rect">
            <a:avLst/>
          </a:prstGeom>
        </p:spPr>
      </p:pic>
    </p:spTree>
    <p:extLst>
      <p:ext uri="{BB962C8B-B14F-4D97-AF65-F5344CB8AC3E}">
        <p14:creationId xmlns:p14="http://schemas.microsoft.com/office/powerpoint/2010/main" val="13704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2"/>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4190146126"/>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39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70CEBDB0-6C2F-4F2F-BD90-E9E52D5B87C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A641DEA-F37A-4D37-AC31-A55CB420CDC7}"/>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DFFAB8E5-A6AF-4531-89AD-D4AFE4C3500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5122" name="Picture 2" descr="Patienteninformationen | Edwards Lifesciences">
            <a:extLst>
              <a:ext uri="{FF2B5EF4-FFF2-40B4-BE49-F238E27FC236}">
                <a16:creationId xmlns:a16="http://schemas.microsoft.com/office/drawing/2014/main" id="{8D83367D-84FD-460E-B268-9C1013580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470" y="2409824"/>
            <a:ext cx="5581783" cy="23890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B9BBAB8-EB6B-46AD-BB37-A26DB5EC01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09" y="1013636"/>
            <a:ext cx="5183741" cy="505046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9067354-C0AF-4ECE-BB02-B985148D583E}"/>
              </a:ext>
            </a:extLst>
          </p:cNvPr>
          <p:cNvSpPr txBox="1"/>
          <p:nvPr/>
        </p:nvSpPr>
        <p:spPr>
          <a:xfrm>
            <a:off x="237461" y="6075144"/>
            <a:ext cx="6188148" cy="246221"/>
          </a:xfrm>
          <a:prstGeom prst="rect">
            <a:avLst/>
          </a:prstGeom>
          <a:noFill/>
        </p:spPr>
        <p:txBody>
          <a:bodyPr wrap="square">
            <a:spAutoFit/>
          </a:bodyPr>
          <a:lstStyle/>
          <a:p>
            <a:r>
              <a:rPr lang="en-GB" sz="1000" dirty="0"/>
              <a:t>https://de.wikipedia.org/wiki/Herzklappe#/media/Datei:Diagram_of_the_human_heart_(cropped)_de.svg</a:t>
            </a:r>
          </a:p>
        </p:txBody>
      </p:sp>
      <p:sp>
        <p:nvSpPr>
          <p:cNvPr id="11" name="Textfeld 10">
            <a:extLst>
              <a:ext uri="{FF2B5EF4-FFF2-40B4-BE49-F238E27FC236}">
                <a16:creationId xmlns:a16="http://schemas.microsoft.com/office/drawing/2014/main" id="{3FFFDE0D-E8AB-449F-8038-77F0EE6998FD}"/>
              </a:ext>
            </a:extLst>
          </p:cNvPr>
          <p:cNvSpPr txBox="1"/>
          <p:nvPr/>
        </p:nvSpPr>
        <p:spPr>
          <a:xfrm>
            <a:off x="7205331" y="6075143"/>
            <a:ext cx="3639878" cy="246221"/>
          </a:xfrm>
          <a:prstGeom prst="rect">
            <a:avLst/>
          </a:prstGeom>
          <a:noFill/>
        </p:spPr>
        <p:txBody>
          <a:bodyPr wrap="square">
            <a:spAutoFit/>
          </a:bodyPr>
          <a:lstStyle/>
          <a:p>
            <a:r>
              <a:rPr lang="en-GB" sz="1000" dirty="0"/>
              <a:t>https://www.edwards.com/de/patients/patient-information</a:t>
            </a:r>
          </a:p>
        </p:txBody>
      </p:sp>
    </p:spTree>
    <p:extLst>
      <p:ext uri="{BB962C8B-B14F-4D97-AF65-F5344CB8AC3E}">
        <p14:creationId xmlns:p14="http://schemas.microsoft.com/office/powerpoint/2010/main" val="229135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Herzklappenfehler</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1" name="Rechteck 10">
            <a:extLst>
              <a:ext uri="{FF2B5EF4-FFF2-40B4-BE49-F238E27FC236}">
                <a16:creationId xmlns:a16="http://schemas.microsoft.com/office/drawing/2014/main" id="{90176CD3-5180-4D80-8D84-4180715C0772}"/>
              </a:ext>
            </a:extLst>
          </p:cNvPr>
          <p:cNvSpPr/>
          <p:nvPr/>
        </p:nvSpPr>
        <p:spPr>
          <a:xfrm>
            <a:off x="5089660" y="6233239"/>
            <a:ext cx="7019924" cy="246221"/>
          </a:xfrm>
          <a:prstGeom prst="rect">
            <a:avLst/>
          </a:prstGeom>
        </p:spPr>
        <p:txBody>
          <a:bodyPr wrap="square">
            <a:spAutoFit/>
          </a:bodyPr>
          <a:lstStyle/>
          <a:p>
            <a:r>
              <a:rPr lang="de-DE" sz="1000" dirty="0"/>
              <a:t>https://www.heartfoundation.org.nz/your-heart/heart-conditions/heart-valve-disease</a:t>
            </a:r>
          </a:p>
        </p:txBody>
      </p:sp>
      <p:grpSp>
        <p:nvGrpSpPr>
          <p:cNvPr id="12" name="Gruppieren 11">
            <a:extLst>
              <a:ext uri="{FF2B5EF4-FFF2-40B4-BE49-F238E27FC236}">
                <a16:creationId xmlns:a16="http://schemas.microsoft.com/office/drawing/2014/main" id="{7C597938-CC2F-4C51-9343-415609557564}"/>
              </a:ext>
            </a:extLst>
          </p:cNvPr>
          <p:cNvGrpSpPr/>
          <p:nvPr/>
        </p:nvGrpSpPr>
        <p:grpSpPr>
          <a:xfrm>
            <a:off x="2118018" y="911220"/>
            <a:ext cx="7019924" cy="5267326"/>
            <a:chOff x="2118018" y="902946"/>
            <a:chExt cx="7019924" cy="5267326"/>
          </a:xfrm>
        </p:grpSpPr>
        <p:grpSp>
          <p:nvGrpSpPr>
            <p:cNvPr id="13" name="Gruppieren 12">
              <a:extLst>
                <a:ext uri="{FF2B5EF4-FFF2-40B4-BE49-F238E27FC236}">
                  <a16:creationId xmlns:a16="http://schemas.microsoft.com/office/drawing/2014/main" id="{983E653C-4BFE-4D0A-9B4E-9AACE535FC40}"/>
                </a:ext>
              </a:extLst>
            </p:cNvPr>
            <p:cNvGrpSpPr/>
            <p:nvPr/>
          </p:nvGrpSpPr>
          <p:grpSpPr>
            <a:xfrm>
              <a:off x="2118018" y="902946"/>
              <a:ext cx="7019924" cy="5267326"/>
              <a:chOff x="2118018" y="902946"/>
              <a:chExt cx="7019924" cy="5267326"/>
            </a:xfrm>
          </p:grpSpPr>
          <p:grpSp>
            <p:nvGrpSpPr>
              <p:cNvPr id="18" name="Gruppieren 17">
                <a:extLst>
                  <a:ext uri="{FF2B5EF4-FFF2-40B4-BE49-F238E27FC236}">
                    <a16:creationId xmlns:a16="http://schemas.microsoft.com/office/drawing/2014/main" id="{D4BAB1D7-A8D9-488A-84FE-31D837F0600F}"/>
                  </a:ext>
                </a:extLst>
              </p:cNvPr>
              <p:cNvGrpSpPr/>
              <p:nvPr/>
            </p:nvGrpSpPr>
            <p:grpSpPr>
              <a:xfrm>
                <a:off x="2118018" y="902946"/>
                <a:ext cx="7019924" cy="5267326"/>
                <a:chOff x="2118018" y="902946"/>
                <a:chExt cx="7019924" cy="5267326"/>
              </a:xfrm>
            </p:grpSpPr>
            <p:pic>
              <p:nvPicPr>
                <p:cNvPr id="21" name="Picture 8" descr="What Is Heart Valve Disease? - Heart Foundation">
                  <a:extLst>
                    <a:ext uri="{FF2B5EF4-FFF2-40B4-BE49-F238E27FC236}">
                      <a16:creationId xmlns:a16="http://schemas.microsoft.com/office/drawing/2014/main" id="{224730A9-04F1-474D-A03D-A1B46B954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1" r="816"/>
                <a:stretch/>
              </p:blipFill>
              <p:spPr bwMode="auto">
                <a:xfrm>
                  <a:off x="2215662" y="902946"/>
                  <a:ext cx="6865033" cy="5267326"/>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a:extLst>
                    <a:ext uri="{FF2B5EF4-FFF2-40B4-BE49-F238E27FC236}">
                      <a16:creationId xmlns:a16="http://schemas.microsoft.com/office/drawing/2014/main" id="{F941F1C0-C01B-4654-A323-708EAC5C4564}"/>
                    </a:ext>
                  </a:extLst>
                </p:cNvPr>
                <p:cNvSpPr/>
                <p:nvPr/>
              </p:nvSpPr>
              <p:spPr>
                <a:xfrm>
                  <a:off x="2118018" y="1378634"/>
                  <a:ext cx="1820936" cy="44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EE9D22E-24BF-4FA8-B63E-02CA09489782}"/>
                    </a:ext>
                  </a:extLst>
                </p:cNvPr>
                <p:cNvSpPr/>
                <p:nvPr/>
              </p:nvSpPr>
              <p:spPr>
                <a:xfrm>
                  <a:off x="6328947" y="1314696"/>
                  <a:ext cx="2808995" cy="44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feld 18">
                <a:extLst>
                  <a:ext uri="{FF2B5EF4-FFF2-40B4-BE49-F238E27FC236}">
                    <a16:creationId xmlns:a16="http://schemas.microsoft.com/office/drawing/2014/main" id="{722BF0E9-4E13-4F72-B158-EA88212F5AE2}"/>
                  </a:ext>
                </a:extLst>
              </p:cNvPr>
              <p:cNvSpPr txBox="1"/>
              <p:nvPr/>
            </p:nvSpPr>
            <p:spPr>
              <a:xfrm>
                <a:off x="2458818" y="1539146"/>
                <a:ext cx="1835004" cy="523220"/>
              </a:xfrm>
              <a:prstGeom prst="rect">
                <a:avLst/>
              </a:prstGeom>
              <a:noFill/>
            </p:spPr>
            <p:txBody>
              <a:bodyPr wrap="square" rtlCol="0">
                <a:spAutoFit/>
              </a:bodyPr>
              <a:lstStyle/>
              <a:p>
                <a:r>
                  <a:rPr lang="de-DE" sz="2800" dirty="0"/>
                  <a:t>Stenose</a:t>
                </a:r>
              </a:p>
            </p:txBody>
          </p:sp>
          <p:sp>
            <p:nvSpPr>
              <p:cNvPr id="20" name="Textfeld 19">
                <a:extLst>
                  <a:ext uri="{FF2B5EF4-FFF2-40B4-BE49-F238E27FC236}">
                    <a16:creationId xmlns:a16="http://schemas.microsoft.com/office/drawing/2014/main" id="{748BD80D-70A9-4BC3-9748-E65FCDECF3C6}"/>
                  </a:ext>
                </a:extLst>
              </p:cNvPr>
              <p:cNvSpPr txBox="1"/>
              <p:nvPr/>
            </p:nvSpPr>
            <p:spPr>
              <a:xfrm>
                <a:off x="7302938" y="1536262"/>
                <a:ext cx="1835004" cy="523220"/>
              </a:xfrm>
              <a:prstGeom prst="rect">
                <a:avLst/>
              </a:prstGeom>
              <a:noFill/>
            </p:spPr>
            <p:txBody>
              <a:bodyPr wrap="square" rtlCol="0">
                <a:spAutoFit/>
              </a:bodyPr>
              <a:lstStyle/>
              <a:p>
                <a:r>
                  <a:rPr lang="de-DE" sz="2800" dirty="0"/>
                  <a:t>Insuffizienz</a:t>
                </a:r>
              </a:p>
            </p:txBody>
          </p:sp>
        </p:grpSp>
        <p:sp>
          <p:nvSpPr>
            <p:cNvPr id="14" name="Rechteck 13">
              <a:extLst>
                <a:ext uri="{FF2B5EF4-FFF2-40B4-BE49-F238E27FC236}">
                  <a16:creationId xmlns:a16="http://schemas.microsoft.com/office/drawing/2014/main" id="{7449713F-A992-4B6C-9AB0-316CC3EF17CA}"/>
                </a:ext>
              </a:extLst>
            </p:cNvPr>
            <p:cNvSpPr/>
            <p:nvPr/>
          </p:nvSpPr>
          <p:spPr>
            <a:xfrm>
              <a:off x="2458818" y="3662421"/>
              <a:ext cx="1237957" cy="38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BC40BD7B-02D2-4F80-B9BD-B0E0E40C6799}"/>
                </a:ext>
              </a:extLst>
            </p:cNvPr>
            <p:cNvSpPr/>
            <p:nvPr/>
          </p:nvSpPr>
          <p:spPr>
            <a:xfrm>
              <a:off x="2843335" y="5537223"/>
              <a:ext cx="1237957" cy="38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90ED35BD-2365-4C89-8C0C-B04448CEA1F7}"/>
                </a:ext>
              </a:extLst>
            </p:cNvPr>
            <p:cNvSpPr/>
            <p:nvPr/>
          </p:nvSpPr>
          <p:spPr>
            <a:xfrm>
              <a:off x="7429403" y="5537223"/>
              <a:ext cx="1237957" cy="38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DA066F6-966E-4479-8A62-AC64879D4581}"/>
                </a:ext>
              </a:extLst>
            </p:cNvPr>
            <p:cNvSpPr/>
            <p:nvPr/>
          </p:nvSpPr>
          <p:spPr>
            <a:xfrm>
              <a:off x="7619317" y="3685386"/>
              <a:ext cx="1237957" cy="38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62256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Herzklappenfehler</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0DA8451F-BCCB-4095-B1E0-506F071D6BE7}"/>
              </a:ext>
            </a:extLst>
          </p:cNvPr>
          <p:cNvSpPr txBox="1"/>
          <p:nvPr/>
        </p:nvSpPr>
        <p:spPr>
          <a:xfrm>
            <a:off x="2286000" y="2084294"/>
            <a:ext cx="8066247" cy="584775"/>
          </a:xfrm>
          <a:prstGeom prst="rect">
            <a:avLst/>
          </a:prstGeom>
          <a:noFill/>
        </p:spPr>
        <p:txBody>
          <a:bodyPr wrap="none" rtlCol="0">
            <a:spAutoFit/>
          </a:bodyPr>
          <a:lstStyle/>
          <a:p>
            <a:r>
              <a:rPr lang="de-DE" sz="3200" dirty="0"/>
              <a:t>Erkrankung welche Klappe ist am schlimmsten?</a:t>
            </a:r>
          </a:p>
        </p:txBody>
      </p:sp>
      <p:sp>
        <p:nvSpPr>
          <p:cNvPr id="6" name="Textfeld 5">
            <a:extLst>
              <a:ext uri="{FF2B5EF4-FFF2-40B4-BE49-F238E27FC236}">
                <a16:creationId xmlns:a16="http://schemas.microsoft.com/office/drawing/2014/main" id="{376B0990-EAA1-444E-B300-D9B72E880900}"/>
              </a:ext>
            </a:extLst>
          </p:cNvPr>
          <p:cNvSpPr txBox="1"/>
          <p:nvPr/>
        </p:nvSpPr>
        <p:spPr>
          <a:xfrm>
            <a:off x="2286000" y="3896544"/>
            <a:ext cx="7848559" cy="584775"/>
          </a:xfrm>
          <a:prstGeom prst="rect">
            <a:avLst/>
          </a:prstGeom>
          <a:noFill/>
        </p:spPr>
        <p:txBody>
          <a:bodyPr wrap="none" rtlCol="0">
            <a:spAutoFit/>
          </a:bodyPr>
          <a:lstStyle/>
          <a:p>
            <a:r>
              <a:rPr lang="de-DE" sz="3200" dirty="0"/>
              <a:t>Was ist schlimmer Stenose oder Insuffizienz?</a:t>
            </a:r>
          </a:p>
        </p:txBody>
      </p:sp>
    </p:spTree>
    <p:extLst>
      <p:ext uri="{BB962C8B-B14F-4D97-AF65-F5344CB8AC3E}">
        <p14:creationId xmlns:p14="http://schemas.microsoft.com/office/powerpoint/2010/main" val="12444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Blutdruckverlauf</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Picture 2">
            <a:extLst>
              <a:ext uri="{FF2B5EF4-FFF2-40B4-BE49-F238E27FC236}">
                <a16:creationId xmlns:a16="http://schemas.microsoft.com/office/drawing/2014/main" id="{EA3C79F3-9956-482A-8C70-832B65FA958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47436"/>
          <a:stretch/>
        </p:blipFill>
        <p:spPr bwMode="auto">
          <a:xfrm>
            <a:off x="469446" y="1668779"/>
            <a:ext cx="5648325" cy="446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1A9E6E42-C342-40E7-BC87-5F3D6D6013C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530" t="-4496" r="-5912" b="52832"/>
          <a:stretch/>
        </p:blipFill>
        <p:spPr bwMode="auto">
          <a:xfrm>
            <a:off x="5715000" y="1646210"/>
            <a:ext cx="6012179" cy="438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52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 name="Grafik 5">
            <a:extLst>
              <a:ext uri="{FF2B5EF4-FFF2-40B4-BE49-F238E27FC236}">
                <a16:creationId xmlns:a16="http://schemas.microsoft.com/office/drawing/2014/main" id="{4E6EA605-6DA9-4E18-84C9-555F8280839B}"/>
              </a:ext>
            </a:extLst>
          </p:cNvPr>
          <p:cNvPicPr>
            <a:picLocks noChangeAspect="1"/>
          </p:cNvPicPr>
          <p:nvPr/>
        </p:nvPicPr>
        <p:blipFill>
          <a:blip r:embed="rId4"/>
          <a:stretch>
            <a:fillRect/>
          </a:stretch>
        </p:blipFill>
        <p:spPr>
          <a:xfrm>
            <a:off x="2334491" y="1962864"/>
            <a:ext cx="7647709" cy="4239491"/>
          </a:xfrm>
          <a:prstGeom prst="rect">
            <a:avLst/>
          </a:prstGeom>
        </p:spPr>
      </p:pic>
      <p:sp>
        <p:nvSpPr>
          <p:cNvPr id="10" name="Titel 1">
            <a:extLst>
              <a:ext uri="{FF2B5EF4-FFF2-40B4-BE49-F238E27FC236}">
                <a16:creationId xmlns:a16="http://schemas.microsoft.com/office/drawing/2014/main" id="{B4DF6D51-E72F-45F2-A557-938F6142C78A}"/>
              </a:ext>
            </a:extLst>
          </p:cNvPr>
          <p:cNvSpPr txBox="1">
            <a:spLocks/>
          </p:cNvSpPr>
          <p:nvPr/>
        </p:nvSpPr>
        <p:spPr>
          <a:xfrm>
            <a:off x="0" y="0"/>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t>Aortenklappenstenose</a:t>
            </a:r>
            <a:endParaRPr lang="en-GB" sz="3600" b="1" dirty="0"/>
          </a:p>
        </p:txBody>
      </p:sp>
      <p:pic>
        <p:nvPicPr>
          <p:cNvPr id="12" name="Picture 2" descr="Behandlung der Aortenklappe (TAVI) :: Universitätsspital Basel">
            <a:extLst>
              <a:ext uri="{FF2B5EF4-FFF2-40B4-BE49-F238E27FC236}">
                <a16:creationId xmlns:a16="http://schemas.microsoft.com/office/drawing/2014/main" id="{71830B52-76FF-42F1-888E-8CAE0CB66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1357" y="79417"/>
            <a:ext cx="1856642" cy="117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9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BE18EEB0-547D-4DE7-8AA6-C4910B0739EB}"/>
              </a:ext>
            </a:extLst>
          </p:cNvPr>
          <p:cNvSpPr txBox="1">
            <a:spLocks/>
          </p:cNvSpPr>
          <p:nvPr/>
        </p:nvSpPr>
        <p:spPr>
          <a:xfrm>
            <a:off x="0" y="0"/>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t>Aortenklappenstenose</a:t>
            </a:r>
            <a:endParaRPr lang="en-GB" sz="3600" b="1" dirty="0"/>
          </a:p>
        </p:txBody>
      </p:sp>
      <p:pic>
        <p:nvPicPr>
          <p:cNvPr id="9" name="Grafik 8">
            <a:extLst>
              <a:ext uri="{FF2B5EF4-FFF2-40B4-BE49-F238E27FC236}">
                <a16:creationId xmlns:a16="http://schemas.microsoft.com/office/drawing/2014/main" id="{A51F30FF-B52E-44CA-8D9C-80BB0D41A564}"/>
              </a:ext>
            </a:extLst>
          </p:cNvPr>
          <p:cNvPicPr>
            <a:picLocks noChangeAspect="1"/>
          </p:cNvPicPr>
          <p:nvPr/>
        </p:nvPicPr>
        <p:blipFill>
          <a:blip r:embed="rId4"/>
          <a:stretch>
            <a:fillRect/>
          </a:stretch>
        </p:blipFill>
        <p:spPr>
          <a:xfrm>
            <a:off x="1950720" y="2273011"/>
            <a:ext cx="2194560" cy="2826327"/>
          </a:xfrm>
          <a:prstGeom prst="rect">
            <a:avLst/>
          </a:prstGeom>
        </p:spPr>
      </p:pic>
      <p:pic>
        <p:nvPicPr>
          <p:cNvPr id="11" name="Grafik 10">
            <a:extLst>
              <a:ext uri="{FF2B5EF4-FFF2-40B4-BE49-F238E27FC236}">
                <a16:creationId xmlns:a16="http://schemas.microsoft.com/office/drawing/2014/main" id="{BEE8CEE6-08FA-4D74-B9AE-B2C6E70D3CB1}"/>
              </a:ext>
            </a:extLst>
          </p:cNvPr>
          <p:cNvPicPr>
            <a:picLocks noChangeAspect="1"/>
          </p:cNvPicPr>
          <p:nvPr/>
        </p:nvPicPr>
        <p:blipFill>
          <a:blip r:embed="rId5"/>
          <a:stretch>
            <a:fillRect/>
          </a:stretch>
        </p:blipFill>
        <p:spPr>
          <a:xfrm>
            <a:off x="8046722" y="2273011"/>
            <a:ext cx="2327564" cy="2793076"/>
          </a:xfrm>
          <a:prstGeom prst="rect">
            <a:avLst/>
          </a:prstGeom>
        </p:spPr>
      </p:pic>
      <p:sp>
        <p:nvSpPr>
          <p:cNvPr id="12" name="Pfeil: gestreift nach rechts 11">
            <a:extLst>
              <a:ext uri="{FF2B5EF4-FFF2-40B4-BE49-F238E27FC236}">
                <a16:creationId xmlns:a16="http://schemas.microsoft.com/office/drawing/2014/main" id="{59DC8945-4BE8-43CC-AA8F-0A251EDE4EF2}"/>
              </a:ext>
            </a:extLst>
          </p:cNvPr>
          <p:cNvSpPr/>
          <p:nvPr/>
        </p:nvSpPr>
        <p:spPr>
          <a:xfrm>
            <a:off x="4478215" y="3429000"/>
            <a:ext cx="3012831" cy="474785"/>
          </a:xfrm>
          <a:custGeom>
            <a:avLst/>
            <a:gdLst>
              <a:gd name="connsiteX0" fmla="*/ 0 w 3012831"/>
              <a:gd name="connsiteY0" fmla="*/ 118696 h 474785"/>
              <a:gd name="connsiteX1" fmla="*/ 14837 w 3012831"/>
              <a:gd name="connsiteY1" fmla="*/ 118696 h 474785"/>
              <a:gd name="connsiteX2" fmla="*/ 14837 w 3012831"/>
              <a:gd name="connsiteY2" fmla="*/ 356089 h 474785"/>
              <a:gd name="connsiteX3" fmla="*/ 0 w 3012831"/>
              <a:gd name="connsiteY3" fmla="*/ 356089 h 474785"/>
              <a:gd name="connsiteX4" fmla="*/ 0 w 3012831"/>
              <a:gd name="connsiteY4" fmla="*/ 118696 h 474785"/>
              <a:gd name="connsiteX5" fmla="*/ 29674 w 3012831"/>
              <a:gd name="connsiteY5" fmla="*/ 118696 h 474785"/>
              <a:gd name="connsiteX6" fmla="*/ 59348 w 3012831"/>
              <a:gd name="connsiteY6" fmla="*/ 118696 h 474785"/>
              <a:gd name="connsiteX7" fmla="*/ 59348 w 3012831"/>
              <a:gd name="connsiteY7" fmla="*/ 356089 h 474785"/>
              <a:gd name="connsiteX8" fmla="*/ 29674 w 3012831"/>
              <a:gd name="connsiteY8" fmla="*/ 356089 h 474785"/>
              <a:gd name="connsiteX9" fmla="*/ 29674 w 3012831"/>
              <a:gd name="connsiteY9" fmla="*/ 118696 h 474785"/>
              <a:gd name="connsiteX10" fmla="*/ 74185 w 3012831"/>
              <a:gd name="connsiteY10" fmla="*/ 118696 h 474785"/>
              <a:gd name="connsiteX11" fmla="*/ 2775439 w 3012831"/>
              <a:gd name="connsiteY11" fmla="*/ 118696 h 474785"/>
              <a:gd name="connsiteX12" fmla="*/ 2775439 w 3012831"/>
              <a:gd name="connsiteY12" fmla="*/ 0 h 474785"/>
              <a:gd name="connsiteX13" fmla="*/ 3012831 w 3012831"/>
              <a:gd name="connsiteY13" fmla="*/ 237393 h 474785"/>
              <a:gd name="connsiteX14" fmla="*/ 2775439 w 3012831"/>
              <a:gd name="connsiteY14" fmla="*/ 474785 h 474785"/>
              <a:gd name="connsiteX15" fmla="*/ 2775439 w 3012831"/>
              <a:gd name="connsiteY15" fmla="*/ 356089 h 474785"/>
              <a:gd name="connsiteX16" fmla="*/ 74185 w 3012831"/>
              <a:gd name="connsiteY16" fmla="*/ 356089 h 474785"/>
              <a:gd name="connsiteX17" fmla="*/ 74185 w 3012831"/>
              <a:gd name="connsiteY17" fmla="*/ 118696 h 474785"/>
              <a:gd name="connsiteX0" fmla="*/ 0 w 3012831"/>
              <a:gd name="connsiteY0" fmla="*/ 118696 h 474785"/>
              <a:gd name="connsiteX1" fmla="*/ 14837 w 3012831"/>
              <a:gd name="connsiteY1" fmla="*/ 118696 h 474785"/>
              <a:gd name="connsiteX2" fmla="*/ 14837 w 3012831"/>
              <a:gd name="connsiteY2" fmla="*/ 356089 h 474785"/>
              <a:gd name="connsiteX3" fmla="*/ 0 w 3012831"/>
              <a:gd name="connsiteY3" fmla="*/ 356089 h 474785"/>
              <a:gd name="connsiteX4" fmla="*/ 0 w 3012831"/>
              <a:gd name="connsiteY4" fmla="*/ 118696 h 474785"/>
              <a:gd name="connsiteX5" fmla="*/ 29674 w 3012831"/>
              <a:gd name="connsiteY5" fmla="*/ 118696 h 474785"/>
              <a:gd name="connsiteX6" fmla="*/ 59348 w 3012831"/>
              <a:gd name="connsiteY6" fmla="*/ 118696 h 474785"/>
              <a:gd name="connsiteX7" fmla="*/ 59348 w 3012831"/>
              <a:gd name="connsiteY7" fmla="*/ 356089 h 474785"/>
              <a:gd name="connsiteX8" fmla="*/ 29674 w 3012831"/>
              <a:gd name="connsiteY8" fmla="*/ 356089 h 474785"/>
              <a:gd name="connsiteX9" fmla="*/ 29674 w 3012831"/>
              <a:gd name="connsiteY9" fmla="*/ 118696 h 474785"/>
              <a:gd name="connsiteX10" fmla="*/ 74185 w 3012831"/>
              <a:gd name="connsiteY10" fmla="*/ 118696 h 474785"/>
              <a:gd name="connsiteX11" fmla="*/ 2775439 w 3012831"/>
              <a:gd name="connsiteY11" fmla="*/ 118696 h 474785"/>
              <a:gd name="connsiteX12" fmla="*/ 2775439 w 3012831"/>
              <a:gd name="connsiteY12" fmla="*/ 0 h 474785"/>
              <a:gd name="connsiteX13" fmla="*/ 3012831 w 3012831"/>
              <a:gd name="connsiteY13" fmla="*/ 237393 h 474785"/>
              <a:gd name="connsiteX14" fmla="*/ 2775439 w 3012831"/>
              <a:gd name="connsiteY14" fmla="*/ 474785 h 474785"/>
              <a:gd name="connsiteX15" fmla="*/ 2775439 w 3012831"/>
              <a:gd name="connsiteY15" fmla="*/ 356089 h 474785"/>
              <a:gd name="connsiteX16" fmla="*/ 74185 w 3012831"/>
              <a:gd name="connsiteY16" fmla="*/ 356089 h 474785"/>
              <a:gd name="connsiteX17" fmla="*/ 74185 w 3012831"/>
              <a:gd name="connsiteY17" fmla="*/ 118696 h 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2831" h="474785">
                <a:moveTo>
                  <a:pt x="0" y="118696"/>
                </a:moveTo>
                <a:lnTo>
                  <a:pt x="14837" y="118696"/>
                </a:lnTo>
                <a:lnTo>
                  <a:pt x="14837" y="356089"/>
                </a:lnTo>
                <a:lnTo>
                  <a:pt x="0" y="356089"/>
                </a:lnTo>
                <a:lnTo>
                  <a:pt x="0" y="118696"/>
                </a:lnTo>
                <a:close/>
                <a:moveTo>
                  <a:pt x="29674" y="118696"/>
                </a:moveTo>
                <a:lnTo>
                  <a:pt x="59348" y="118696"/>
                </a:lnTo>
                <a:lnTo>
                  <a:pt x="59348" y="356089"/>
                </a:lnTo>
                <a:lnTo>
                  <a:pt x="29674" y="356089"/>
                </a:lnTo>
                <a:lnTo>
                  <a:pt x="29674" y="118696"/>
                </a:lnTo>
                <a:close/>
                <a:moveTo>
                  <a:pt x="74185" y="118696"/>
                </a:moveTo>
                <a:lnTo>
                  <a:pt x="2775439" y="118696"/>
                </a:lnTo>
                <a:lnTo>
                  <a:pt x="2775439" y="0"/>
                </a:lnTo>
                <a:lnTo>
                  <a:pt x="3012831" y="237393"/>
                </a:lnTo>
                <a:lnTo>
                  <a:pt x="2775439" y="474785"/>
                </a:lnTo>
                <a:lnTo>
                  <a:pt x="2775439" y="356089"/>
                </a:lnTo>
                <a:lnTo>
                  <a:pt x="74185" y="356089"/>
                </a:lnTo>
                <a:lnTo>
                  <a:pt x="74185" y="118696"/>
                </a:ln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Behandlung der Aortenklappe (TAVI) :: Universitätsspital Basel">
            <a:extLst>
              <a:ext uri="{FF2B5EF4-FFF2-40B4-BE49-F238E27FC236}">
                <a16:creationId xmlns:a16="http://schemas.microsoft.com/office/drawing/2014/main" id="{69518B9F-7BD0-4D25-8684-9B4881AE61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1357" y="79417"/>
            <a:ext cx="1856642" cy="117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36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734</Words>
  <Application>Microsoft Office PowerPoint</Application>
  <PresentationFormat>Breitbild</PresentationFormat>
  <Paragraphs>145</Paragraphs>
  <Slides>32</Slides>
  <Notes>29</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32</vt:i4>
      </vt:variant>
    </vt:vector>
  </HeadingPairs>
  <TitlesOfParts>
    <vt:vector size="36" baseType="lpstr">
      <vt:lpstr>Arial</vt:lpstr>
      <vt:lpstr>Calibri</vt:lpstr>
      <vt:lpstr>Calibri Light</vt:lpstr>
      <vt:lpstr>Office</vt:lpstr>
      <vt:lpstr>Strömungsmechanik in der Medizin</vt:lpstr>
      <vt:lpstr>Vorlesung 09</vt:lpstr>
      <vt:lpstr>Zusammenfassung 8. Vorlesung</vt:lpstr>
      <vt:lpstr>Herzklappen</vt:lpstr>
      <vt:lpstr>Herzklappenfehler</vt:lpstr>
      <vt:lpstr>Herzklappenfehler</vt:lpstr>
      <vt:lpstr>Blutdruckverlauf</vt:lpstr>
      <vt:lpstr>PowerPoint-Präsentation</vt:lpstr>
      <vt:lpstr>PowerPoint-Präsentation</vt:lpstr>
      <vt:lpstr>Aortenklappenstenose</vt:lpstr>
      <vt:lpstr>Aortenklappenstenose</vt:lpstr>
      <vt:lpstr>Aortenklappeninsuffizienz</vt:lpstr>
      <vt:lpstr>Aortenklappeninsuffizienz</vt:lpstr>
      <vt:lpstr>Mitralklappenstenose</vt:lpstr>
      <vt:lpstr>Mitralklappenstenose</vt:lpstr>
      <vt:lpstr>Mitralklappenstenose</vt:lpstr>
      <vt:lpstr>Mitralklappenstenose</vt:lpstr>
      <vt:lpstr>Mitralklappeninsuffizienz</vt:lpstr>
      <vt:lpstr>Mitralklappeninsuffizienz</vt:lpstr>
      <vt:lpstr>Mitralklappeninsuffizienz</vt:lpstr>
      <vt:lpstr>Mitralklappeninsuffizienz</vt:lpstr>
      <vt:lpstr>Mitralklappeninsuffizienz</vt:lpstr>
      <vt:lpstr>Mitralklappeninsuffizienz</vt:lpstr>
      <vt:lpstr>Mitralklappeninsuffizienz</vt:lpstr>
      <vt:lpstr>Staublunge</vt:lpstr>
      <vt:lpstr>Pulmonalklappenstenose</vt:lpstr>
      <vt:lpstr>Pulmonalklappeninsuffizienz</vt:lpstr>
      <vt:lpstr>Trikuspidalklappenstenose</vt:lpstr>
      <vt:lpstr>Trikuspidalklappen- insuffizienz</vt:lpstr>
      <vt:lpstr>Herzklappenfehler (Stenose)</vt:lpstr>
      <vt:lpstr>Stenose vs. Gefäßverengung</vt:lpstr>
      <vt:lpstr>Zusammenfassung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Strömungsmechanik in der Medizin II</dc:title>
  <dc:creator>Goubergrits, Leonid</dc:creator>
  <cp:lastModifiedBy>Leonid Goubergrits</cp:lastModifiedBy>
  <cp:revision>17</cp:revision>
  <dcterms:created xsi:type="dcterms:W3CDTF">2020-11-09T08:40:32Z</dcterms:created>
  <dcterms:modified xsi:type="dcterms:W3CDTF">2025-06-11T05:50:55Z</dcterms:modified>
</cp:coreProperties>
</file>