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4" r:id="rId4"/>
    <p:sldId id="305" r:id="rId5"/>
    <p:sldId id="290" r:id="rId6"/>
    <p:sldId id="291" r:id="rId7"/>
    <p:sldId id="282" r:id="rId8"/>
    <p:sldId id="306" r:id="rId9"/>
    <p:sldId id="283" r:id="rId10"/>
    <p:sldId id="307" r:id="rId11"/>
    <p:sldId id="265" r:id="rId12"/>
    <p:sldId id="292" r:id="rId13"/>
    <p:sldId id="308" r:id="rId14"/>
    <p:sldId id="309" r:id="rId15"/>
    <p:sldId id="310" r:id="rId16"/>
    <p:sldId id="311" r:id="rId17"/>
    <p:sldId id="312" r:id="rId18"/>
    <p:sldId id="294" r:id="rId19"/>
    <p:sldId id="313" r:id="rId20"/>
    <p:sldId id="314" r:id="rId21"/>
    <p:sldId id="315" r:id="rId22"/>
    <p:sldId id="275" r:id="rId23"/>
    <p:sldId id="316" r:id="rId24"/>
  </p:sldIdLst>
  <p:sldSz cx="12192000" cy="6858000"/>
  <p:notesSz cx="6753225" cy="98774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tzscher, Ulrich" initials="KU" lastIdx="30" clrIdx="0">
    <p:extLst>
      <p:ext uri="{19B8F6BF-5375-455C-9EA6-DF929625EA0E}">
        <p15:presenceInfo xmlns:p15="http://schemas.microsoft.com/office/powerpoint/2012/main" userId="S-1-5-21-1057563376-1269908281-367356602-90174" providerId="AD"/>
      </p:ext>
    </p:extLst>
  </p:cmAuthor>
  <p:cmAuthor id="2" name="Krakowski, Sophia" initials="KS" lastIdx="17" clrIdx="1">
    <p:extLst>
      <p:ext uri="{19B8F6BF-5375-455C-9EA6-DF929625EA0E}">
        <p15:presenceInfo xmlns:p15="http://schemas.microsoft.com/office/powerpoint/2012/main" userId="S::sophia.krakowski@charite.de::cf9f74c8-33e5-4f7f-b2bb-2c69f9ab01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4521" autoAdjust="0"/>
  </p:normalViewPr>
  <p:slideViewPr>
    <p:cSldViewPr snapToGrid="0">
      <p:cViewPr varScale="1">
        <p:scale>
          <a:sx n="72" d="100"/>
          <a:sy n="72" d="100"/>
        </p:scale>
        <p:origin x="1080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9ED83-E1B7-4943-8589-13BAE761BD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D22FE04-8E29-42D2-A3CD-CDCA89EE9830}">
      <dgm:prSet phldrT="[Text]"/>
      <dgm:spPr/>
      <dgm:t>
        <a:bodyPr/>
        <a:lstStyle/>
        <a:p>
          <a:r>
            <a:rPr lang="en-GB" dirty="0"/>
            <a:t>Invasive </a:t>
          </a:r>
          <a:r>
            <a:rPr lang="en-GB" dirty="0" err="1"/>
            <a:t>Blutdruckmessung</a:t>
          </a:r>
          <a:endParaRPr lang="en-GB" dirty="0"/>
        </a:p>
      </dgm:t>
    </dgm:pt>
    <dgm:pt modelId="{F2DEB430-7B58-4F4F-8BA7-AFDEDB3D8190}" type="parTrans" cxnId="{BF53285E-03D3-4772-B2F2-47059A12F3D6}">
      <dgm:prSet/>
      <dgm:spPr/>
      <dgm:t>
        <a:bodyPr/>
        <a:lstStyle/>
        <a:p>
          <a:endParaRPr lang="en-GB"/>
        </a:p>
      </dgm:t>
    </dgm:pt>
    <dgm:pt modelId="{EA138A95-4D1F-4A9E-9D53-3750E3AAF3C2}" type="sibTrans" cxnId="{BF53285E-03D3-4772-B2F2-47059A12F3D6}">
      <dgm:prSet/>
      <dgm:spPr/>
      <dgm:t>
        <a:bodyPr/>
        <a:lstStyle/>
        <a:p>
          <a:endParaRPr lang="en-GB"/>
        </a:p>
      </dgm:t>
    </dgm:pt>
    <dgm:pt modelId="{C4BC03CB-39AA-4C6D-AA16-8C722D3B03B3}">
      <dgm:prSet phldrT="[Text]"/>
      <dgm:spPr/>
      <dgm:t>
        <a:bodyPr/>
        <a:lstStyle/>
        <a:p>
          <a:r>
            <a:rPr lang="en-GB" dirty="0" err="1"/>
            <a:t>Druckmessung</a:t>
          </a:r>
          <a:r>
            <a:rPr lang="en-GB" dirty="0"/>
            <a:t> </a:t>
          </a:r>
          <a:r>
            <a:rPr lang="en-GB" dirty="0" err="1"/>
            <a:t>im</a:t>
          </a:r>
          <a:r>
            <a:rPr lang="en-GB" dirty="0"/>
            <a:t> </a:t>
          </a:r>
          <a:r>
            <a:rPr lang="en-GB" dirty="0" err="1"/>
            <a:t>rechten</a:t>
          </a:r>
          <a:r>
            <a:rPr lang="en-GB" dirty="0"/>
            <a:t> </a:t>
          </a:r>
          <a:r>
            <a:rPr lang="en-GB" dirty="0" err="1"/>
            <a:t>Vorhof</a:t>
          </a:r>
          <a:endParaRPr lang="en-GB" dirty="0"/>
        </a:p>
      </dgm:t>
    </dgm:pt>
    <dgm:pt modelId="{277AEF6F-1CD3-4807-B0AC-7612517B4416}" type="parTrans" cxnId="{A3950CBC-3B0E-42D1-AC89-C9B5F325F1EE}">
      <dgm:prSet/>
      <dgm:spPr/>
      <dgm:t>
        <a:bodyPr/>
        <a:lstStyle/>
        <a:p>
          <a:endParaRPr lang="en-GB"/>
        </a:p>
      </dgm:t>
    </dgm:pt>
    <dgm:pt modelId="{B433D5E8-13B7-4D94-B603-174FCBF7BAEA}" type="sibTrans" cxnId="{A3950CBC-3B0E-42D1-AC89-C9B5F325F1EE}">
      <dgm:prSet/>
      <dgm:spPr/>
      <dgm:t>
        <a:bodyPr/>
        <a:lstStyle/>
        <a:p>
          <a:endParaRPr lang="en-GB"/>
        </a:p>
      </dgm:t>
    </dgm:pt>
    <dgm:pt modelId="{20CE9004-0EA9-4F93-85F2-50145A94B6A4}">
      <dgm:prSet phldrT="[Text]"/>
      <dgm:spPr/>
      <dgm:t>
        <a:bodyPr/>
        <a:lstStyle/>
        <a:p>
          <a:r>
            <a:rPr lang="en-GB" dirty="0" err="1"/>
            <a:t>Druckmessung</a:t>
          </a:r>
          <a:r>
            <a:rPr lang="en-GB" dirty="0"/>
            <a:t> </a:t>
          </a:r>
          <a:r>
            <a:rPr lang="en-GB" dirty="0" err="1"/>
            <a:t>im</a:t>
          </a:r>
          <a:r>
            <a:rPr lang="en-GB" dirty="0"/>
            <a:t> </a:t>
          </a:r>
          <a:r>
            <a:rPr lang="en-GB" dirty="0" err="1"/>
            <a:t>Gehirn</a:t>
          </a:r>
          <a:endParaRPr lang="en-GB" dirty="0"/>
        </a:p>
      </dgm:t>
    </dgm:pt>
    <dgm:pt modelId="{140B583E-D5D6-416B-87BA-C092D7ACDA1A}" type="parTrans" cxnId="{42EEA402-FB40-4160-B149-754B501CA66C}">
      <dgm:prSet/>
      <dgm:spPr/>
      <dgm:t>
        <a:bodyPr/>
        <a:lstStyle/>
        <a:p>
          <a:endParaRPr lang="en-GB"/>
        </a:p>
      </dgm:t>
    </dgm:pt>
    <dgm:pt modelId="{7B9C0DE6-434C-43DC-AF53-32291C3BEF64}" type="sibTrans" cxnId="{42EEA402-FB40-4160-B149-754B501CA66C}">
      <dgm:prSet/>
      <dgm:spPr/>
      <dgm:t>
        <a:bodyPr/>
        <a:lstStyle/>
        <a:p>
          <a:endParaRPr lang="en-GB"/>
        </a:p>
      </dgm:t>
    </dgm:pt>
    <dgm:pt modelId="{2805FD64-E7A1-49FE-9F52-C7BF6779D43C}">
      <dgm:prSet phldrT="[Text]"/>
      <dgm:spPr/>
      <dgm:t>
        <a:bodyPr/>
        <a:lstStyle/>
        <a:p>
          <a:r>
            <a:rPr lang="en-GB"/>
            <a:t>Kapillardruckmessung</a:t>
          </a:r>
          <a:endParaRPr lang="en-GB" dirty="0"/>
        </a:p>
      </dgm:t>
    </dgm:pt>
    <dgm:pt modelId="{DB09CCCB-65CD-4293-A346-37745ACA39D5}" type="parTrans" cxnId="{2B833529-81A1-4F68-AD95-BA1BC895EFC6}">
      <dgm:prSet/>
      <dgm:spPr/>
      <dgm:t>
        <a:bodyPr/>
        <a:lstStyle/>
        <a:p>
          <a:endParaRPr lang="en-GB"/>
        </a:p>
      </dgm:t>
    </dgm:pt>
    <dgm:pt modelId="{3148D3E2-6DB7-4FC4-BB03-B501AAF99FE3}" type="sibTrans" cxnId="{2B833529-81A1-4F68-AD95-BA1BC895EFC6}">
      <dgm:prSet/>
      <dgm:spPr/>
      <dgm:t>
        <a:bodyPr/>
        <a:lstStyle/>
        <a:p>
          <a:endParaRPr lang="en-GB"/>
        </a:p>
      </dgm:t>
    </dgm:pt>
    <dgm:pt modelId="{A676786C-29B4-44C4-99AA-82885F928D4A}" type="pres">
      <dgm:prSet presAssocID="{34D9ED83-E1B7-4943-8589-13BAE761BD83}" presName="Name0" presStyleCnt="0">
        <dgm:presLayoutVars>
          <dgm:chMax val="7"/>
          <dgm:chPref val="7"/>
          <dgm:dir/>
        </dgm:presLayoutVars>
      </dgm:prSet>
      <dgm:spPr/>
    </dgm:pt>
    <dgm:pt modelId="{300C104C-56BC-4622-A136-8289C74819BD}" type="pres">
      <dgm:prSet presAssocID="{34D9ED83-E1B7-4943-8589-13BAE761BD83}" presName="Name1" presStyleCnt="0"/>
      <dgm:spPr/>
    </dgm:pt>
    <dgm:pt modelId="{24D8690E-B6DE-43F6-A1F8-D06CF2663640}" type="pres">
      <dgm:prSet presAssocID="{34D9ED83-E1B7-4943-8589-13BAE761BD83}" presName="cycle" presStyleCnt="0"/>
      <dgm:spPr/>
    </dgm:pt>
    <dgm:pt modelId="{71ADA0E0-934D-45FA-91B4-7DCA3BA6ACE0}" type="pres">
      <dgm:prSet presAssocID="{34D9ED83-E1B7-4943-8589-13BAE761BD83}" presName="srcNode" presStyleLbl="node1" presStyleIdx="0" presStyleCnt="4"/>
      <dgm:spPr/>
    </dgm:pt>
    <dgm:pt modelId="{BE18204D-F515-4C44-95E9-0E65785FB00F}" type="pres">
      <dgm:prSet presAssocID="{34D9ED83-E1B7-4943-8589-13BAE761BD83}" presName="conn" presStyleLbl="parChTrans1D2" presStyleIdx="0" presStyleCnt="1"/>
      <dgm:spPr/>
    </dgm:pt>
    <dgm:pt modelId="{E63DABE7-9962-41C6-BA61-2BA7762726CA}" type="pres">
      <dgm:prSet presAssocID="{34D9ED83-E1B7-4943-8589-13BAE761BD83}" presName="extraNode" presStyleLbl="node1" presStyleIdx="0" presStyleCnt="4"/>
      <dgm:spPr/>
    </dgm:pt>
    <dgm:pt modelId="{38644FCB-323F-4B18-8A27-6DC9D38F10A5}" type="pres">
      <dgm:prSet presAssocID="{34D9ED83-E1B7-4943-8589-13BAE761BD83}" presName="dstNode" presStyleLbl="node1" presStyleIdx="0" presStyleCnt="4"/>
      <dgm:spPr/>
    </dgm:pt>
    <dgm:pt modelId="{1B249531-A574-4E3F-AABB-0BC0D9AE5F77}" type="pres">
      <dgm:prSet presAssocID="{DD22FE04-8E29-42D2-A3CD-CDCA89EE9830}" presName="text_1" presStyleLbl="node1" presStyleIdx="0" presStyleCnt="4">
        <dgm:presLayoutVars>
          <dgm:bulletEnabled val="1"/>
        </dgm:presLayoutVars>
      </dgm:prSet>
      <dgm:spPr/>
    </dgm:pt>
    <dgm:pt modelId="{84B2C597-C2DA-4DDA-B290-1FE83714631B}" type="pres">
      <dgm:prSet presAssocID="{DD22FE04-8E29-42D2-A3CD-CDCA89EE9830}" presName="accent_1" presStyleCnt="0"/>
      <dgm:spPr/>
    </dgm:pt>
    <dgm:pt modelId="{08D83F4F-1159-4D4E-9A73-1E75C6777144}" type="pres">
      <dgm:prSet presAssocID="{DD22FE04-8E29-42D2-A3CD-CDCA89EE9830}" presName="accentRepeatNode" presStyleLbl="solidFgAcc1" presStyleIdx="0" presStyleCnt="4"/>
      <dgm:spPr/>
    </dgm:pt>
    <dgm:pt modelId="{1C541381-2ABF-4AB1-B3E5-34233C076C41}" type="pres">
      <dgm:prSet presAssocID="{C4BC03CB-39AA-4C6D-AA16-8C722D3B03B3}" presName="text_2" presStyleLbl="node1" presStyleIdx="1" presStyleCnt="4">
        <dgm:presLayoutVars>
          <dgm:bulletEnabled val="1"/>
        </dgm:presLayoutVars>
      </dgm:prSet>
      <dgm:spPr/>
    </dgm:pt>
    <dgm:pt modelId="{35AFA5E9-E88A-44D8-A827-BA3E33215CAF}" type="pres">
      <dgm:prSet presAssocID="{C4BC03CB-39AA-4C6D-AA16-8C722D3B03B3}" presName="accent_2" presStyleCnt="0"/>
      <dgm:spPr/>
    </dgm:pt>
    <dgm:pt modelId="{47E96C9C-654A-4D37-84F0-B4B9996A141B}" type="pres">
      <dgm:prSet presAssocID="{C4BC03CB-39AA-4C6D-AA16-8C722D3B03B3}" presName="accentRepeatNode" presStyleLbl="solidFgAcc1" presStyleIdx="1" presStyleCnt="4"/>
      <dgm:spPr/>
    </dgm:pt>
    <dgm:pt modelId="{70CEBDB0-6C2F-4F2F-BD90-E9E52D5B87C6}" type="pres">
      <dgm:prSet presAssocID="{20CE9004-0EA9-4F93-85F2-50145A94B6A4}" presName="text_3" presStyleLbl="node1" presStyleIdx="2" presStyleCnt="4">
        <dgm:presLayoutVars>
          <dgm:bulletEnabled val="1"/>
        </dgm:presLayoutVars>
      </dgm:prSet>
      <dgm:spPr/>
    </dgm:pt>
    <dgm:pt modelId="{763910B9-E4B2-4B1D-AC4D-32B8871B36EE}" type="pres">
      <dgm:prSet presAssocID="{20CE9004-0EA9-4F93-85F2-50145A94B6A4}" presName="accent_3" presStyleCnt="0"/>
      <dgm:spPr/>
    </dgm:pt>
    <dgm:pt modelId="{EAC0B7CD-0E97-4C12-A6AA-432646E113FD}" type="pres">
      <dgm:prSet presAssocID="{20CE9004-0EA9-4F93-85F2-50145A94B6A4}" presName="accentRepeatNode" presStyleLbl="solidFgAcc1" presStyleIdx="2" presStyleCnt="4"/>
      <dgm:spPr/>
    </dgm:pt>
    <dgm:pt modelId="{DFFAB8E5-A6AF-4531-89AD-D4AFE4C3500D}" type="pres">
      <dgm:prSet presAssocID="{2805FD64-E7A1-49FE-9F52-C7BF6779D43C}" presName="text_4" presStyleLbl="node1" presStyleIdx="3" presStyleCnt="4">
        <dgm:presLayoutVars>
          <dgm:bulletEnabled val="1"/>
        </dgm:presLayoutVars>
      </dgm:prSet>
      <dgm:spPr/>
    </dgm:pt>
    <dgm:pt modelId="{0EEC4FB1-ACD8-4FBA-AA6A-60E04F6C765A}" type="pres">
      <dgm:prSet presAssocID="{2805FD64-E7A1-49FE-9F52-C7BF6779D43C}" presName="accent_4" presStyleCnt="0"/>
      <dgm:spPr/>
    </dgm:pt>
    <dgm:pt modelId="{5A641DEA-F37A-4D37-AC31-A55CB420CDC7}" type="pres">
      <dgm:prSet presAssocID="{2805FD64-E7A1-49FE-9F52-C7BF6779D43C}" presName="accentRepeatNode" presStyleLbl="solidFgAcc1" presStyleIdx="3" presStyleCnt="4"/>
      <dgm:spPr/>
    </dgm:pt>
  </dgm:ptLst>
  <dgm:cxnLst>
    <dgm:cxn modelId="{42EEA402-FB40-4160-B149-754B501CA66C}" srcId="{34D9ED83-E1B7-4943-8589-13BAE761BD83}" destId="{20CE9004-0EA9-4F93-85F2-50145A94B6A4}" srcOrd="2" destOrd="0" parTransId="{140B583E-D5D6-416B-87BA-C092D7ACDA1A}" sibTransId="{7B9C0DE6-434C-43DC-AF53-32291C3BEF64}"/>
    <dgm:cxn modelId="{13E3BA09-C5A7-4D56-974B-9006BB730A86}" type="presOf" srcId="{DD22FE04-8E29-42D2-A3CD-CDCA89EE9830}" destId="{1B249531-A574-4E3F-AABB-0BC0D9AE5F77}" srcOrd="0" destOrd="0" presId="urn:microsoft.com/office/officeart/2008/layout/VerticalCurvedList"/>
    <dgm:cxn modelId="{6DBA361F-51C4-4AC2-8A4A-CF8618380ECD}" type="presOf" srcId="{20CE9004-0EA9-4F93-85F2-50145A94B6A4}" destId="{70CEBDB0-6C2F-4F2F-BD90-E9E52D5B87C6}" srcOrd="0" destOrd="0" presId="urn:microsoft.com/office/officeart/2008/layout/VerticalCurvedList"/>
    <dgm:cxn modelId="{2B833529-81A1-4F68-AD95-BA1BC895EFC6}" srcId="{34D9ED83-E1B7-4943-8589-13BAE761BD83}" destId="{2805FD64-E7A1-49FE-9F52-C7BF6779D43C}" srcOrd="3" destOrd="0" parTransId="{DB09CCCB-65CD-4293-A346-37745ACA39D5}" sibTransId="{3148D3E2-6DB7-4FC4-BB03-B501AAF99FE3}"/>
    <dgm:cxn modelId="{BCCEB733-25A3-499B-9FE6-6E92F8847D9D}" type="presOf" srcId="{EA138A95-4D1F-4A9E-9D53-3750E3AAF3C2}" destId="{BE18204D-F515-4C44-95E9-0E65785FB00F}" srcOrd="0" destOrd="0" presId="urn:microsoft.com/office/officeart/2008/layout/VerticalCurvedList"/>
    <dgm:cxn modelId="{BF53285E-03D3-4772-B2F2-47059A12F3D6}" srcId="{34D9ED83-E1B7-4943-8589-13BAE761BD83}" destId="{DD22FE04-8E29-42D2-A3CD-CDCA89EE9830}" srcOrd="0" destOrd="0" parTransId="{F2DEB430-7B58-4F4F-8BA7-AFDEDB3D8190}" sibTransId="{EA138A95-4D1F-4A9E-9D53-3750E3AAF3C2}"/>
    <dgm:cxn modelId="{A1F26B92-2AD3-48DA-8304-3AD606DAA76F}" type="presOf" srcId="{C4BC03CB-39AA-4C6D-AA16-8C722D3B03B3}" destId="{1C541381-2ABF-4AB1-B3E5-34233C076C41}" srcOrd="0" destOrd="0" presId="urn:microsoft.com/office/officeart/2008/layout/VerticalCurvedList"/>
    <dgm:cxn modelId="{AB8050B3-EC0C-485B-BD71-2A338B6309E8}" type="presOf" srcId="{34D9ED83-E1B7-4943-8589-13BAE761BD83}" destId="{A676786C-29B4-44C4-99AA-82885F928D4A}" srcOrd="0" destOrd="0" presId="urn:microsoft.com/office/officeart/2008/layout/VerticalCurvedList"/>
    <dgm:cxn modelId="{A3950CBC-3B0E-42D1-AC89-C9B5F325F1EE}" srcId="{34D9ED83-E1B7-4943-8589-13BAE761BD83}" destId="{C4BC03CB-39AA-4C6D-AA16-8C722D3B03B3}" srcOrd="1" destOrd="0" parTransId="{277AEF6F-1CD3-4807-B0AC-7612517B4416}" sibTransId="{B433D5E8-13B7-4D94-B603-174FCBF7BAEA}"/>
    <dgm:cxn modelId="{2D461CBD-CA6A-4D43-AE7B-67529649CB86}" type="presOf" srcId="{2805FD64-E7A1-49FE-9F52-C7BF6779D43C}" destId="{DFFAB8E5-A6AF-4531-89AD-D4AFE4C3500D}" srcOrd="0" destOrd="0" presId="urn:microsoft.com/office/officeart/2008/layout/VerticalCurvedList"/>
    <dgm:cxn modelId="{05C48F40-51E0-49BD-9E42-F3123223E008}" type="presParOf" srcId="{A676786C-29B4-44C4-99AA-82885F928D4A}" destId="{300C104C-56BC-4622-A136-8289C74819BD}" srcOrd="0" destOrd="0" presId="urn:microsoft.com/office/officeart/2008/layout/VerticalCurvedList"/>
    <dgm:cxn modelId="{F0D92BCD-5411-43C0-8E47-416B874F1AB8}" type="presParOf" srcId="{300C104C-56BC-4622-A136-8289C74819BD}" destId="{24D8690E-B6DE-43F6-A1F8-D06CF2663640}" srcOrd="0" destOrd="0" presId="urn:microsoft.com/office/officeart/2008/layout/VerticalCurvedList"/>
    <dgm:cxn modelId="{370422C4-9820-439C-981F-F8B91E2C02D4}" type="presParOf" srcId="{24D8690E-B6DE-43F6-A1F8-D06CF2663640}" destId="{71ADA0E0-934D-45FA-91B4-7DCA3BA6ACE0}" srcOrd="0" destOrd="0" presId="urn:microsoft.com/office/officeart/2008/layout/VerticalCurvedList"/>
    <dgm:cxn modelId="{5CC523F2-1DBB-495C-B477-5D7EB15E494E}" type="presParOf" srcId="{24D8690E-B6DE-43F6-A1F8-D06CF2663640}" destId="{BE18204D-F515-4C44-95E9-0E65785FB00F}" srcOrd="1" destOrd="0" presId="urn:microsoft.com/office/officeart/2008/layout/VerticalCurvedList"/>
    <dgm:cxn modelId="{AA6E0E31-DBF1-4DF3-B8F1-113CDC65F911}" type="presParOf" srcId="{24D8690E-B6DE-43F6-A1F8-D06CF2663640}" destId="{E63DABE7-9962-41C6-BA61-2BA7762726CA}" srcOrd="2" destOrd="0" presId="urn:microsoft.com/office/officeart/2008/layout/VerticalCurvedList"/>
    <dgm:cxn modelId="{57A0E198-8F69-49BF-8598-FC30D25923A7}" type="presParOf" srcId="{24D8690E-B6DE-43F6-A1F8-D06CF2663640}" destId="{38644FCB-323F-4B18-8A27-6DC9D38F10A5}" srcOrd="3" destOrd="0" presId="urn:microsoft.com/office/officeart/2008/layout/VerticalCurvedList"/>
    <dgm:cxn modelId="{4B3073FD-4C76-4199-958E-3880B6B28B71}" type="presParOf" srcId="{300C104C-56BC-4622-A136-8289C74819BD}" destId="{1B249531-A574-4E3F-AABB-0BC0D9AE5F77}" srcOrd="1" destOrd="0" presId="urn:microsoft.com/office/officeart/2008/layout/VerticalCurvedList"/>
    <dgm:cxn modelId="{6696B4F6-531B-4980-A18F-D1D9655AE072}" type="presParOf" srcId="{300C104C-56BC-4622-A136-8289C74819BD}" destId="{84B2C597-C2DA-4DDA-B290-1FE83714631B}" srcOrd="2" destOrd="0" presId="urn:microsoft.com/office/officeart/2008/layout/VerticalCurvedList"/>
    <dgm:cxn modelId="{25F2C4B8-38A7-42D9-8D0A-350E3FB84F47}" type="presParOf" srcId="{84B2C597-C2DA-4DDA-B290-1FE83714631B}" destId="{08D83F4F-1159-4D4E-9A73-1E75C6777144}" srcOrd="0" destOrd="0" presId="urn:microsoft.com/office/officeart/2008/layout/VerticalCurvedList"/>
    <dgm:cxn modelId="{6940FAA2-6248-44C2-829A-E5F31C39DB98}" type="presParOf" srcId="{300C104C-56BC-4622-A136-8289C74819BD}" destId="{1C541381-2ABF-4AB1-B3E5-34233C076C41}" srcOrd="3" destOrd="0" presId="urn:microsoft.com/office/officeart/2008/layout/VerticalCurvedList"/>
    <dgm:cxn modelId="{D57C4004-40DC-4F89-ADD2-EC1100005E12}" type="presParOf" srcId="{300C104C-56BC-4622-A136-8289C74819BD}" destId="{35AFA5E9-E88A-44D8-A827-BA3E33215CAF}" srcOrd="4" destOrd="0" presId="urn:microsoft.com/office/officeart/2008/layout/VerticalCurvedList"/>
    <dgm:cxn modelId="{6B76682C-60E9-4F92-AC75-518C32C29C70}" type="presParOf" srcId="{35AFA5E9-E88A-44D8-A827-BA3E33215CAF}" destId="{47E96C9C-654A-4D37-84F0-B4B9996A141B}" srcOrd="0" destOrd="0" presId="urn:microsoft.com/office/officeart/2008/layout/VerticalCurvedList"/>
    <dgm:cxn modelId="{65912556-DBA2-40B0-B13E-519A28EC9906}" type="presParOf" srcId="{300C104C-56BC-4622-A136-8289C74819BD}" destId="{70CEBDB0-6C2F-4F2F-BD90-E9E52D5B87C6}" srcOrd="5" destOrd="0" presId="urn:microsoft.com/office/officeart/2008/layout/VerticalCurvedList"/>
    <dgm:cxn modelId="{DC5D3908-EC1A-4A66-AAD5-0AFF544F0111}" type="presParOf" srcId="{300C104C-56BC-4622-A136-8289C74819BD}" destId="{763910B9-E4B2-4B1D-AC4D-32B8871B36EE}" srcOrd="6" destOrd="0" presId="urn:microsoft.com/office/officeart/2008/layout/VerticalCurvedList"/>
    <dgm:cxn modelId="{2DAA0B09-7F7D-44C8-8EB3-F9D765684219}" type="presParOf" srcId="{763910B9-E4B2-4B1D-AC4D-32B8871B36EE}" destId="{EAC0B7CD-0E97-4C12-A6AA-432646E113FD}" srcOrd="0" destOrd="0" presId="urn:microsoft.com/office/officeart/2008/layout/VerticalCurvedList"/>
    <dgm:cxn modelId="{D5994D7A-045E-4254-BB5F-1004E51BE751}" type="presParOf" srcId="{300C104C-56BC-4622-A136-8289C74819BD}" destId="{DFFAB8E5-A6AF-4531-89AD-D4AFE4C3500D}" srcOrd="7" destOrd="0" presId="urn:microsoft.com/office/officeart/2008/layout/VerticalCurvedList"/>
    <dgm:cxn modelId="{C3BD61F5-93B2-4887-BAD4-8A93A78550AA}" type="presParOf" srcId="{300C104C-56BC-4622-A136-8289C74819BD}" destId="{0EEC4FB1-ACD8-4FBA-AA6A-60E04F6C765A}" srcOrd="8" destOrd="0" presId="urn:microsoft.com/office/officeart/2008/layout/VerticalCurvedList"/>
    <dgm:cxn modelId="{4569E611-7CF4-4B0B-9B1E-4AD25B845661}" type="presParOf" srcId="{0EEC4FB1-ACD8-4FBA-AA6A-60E04F6C765A}" destId="{5A641DEA-F37A-4D37-AC31-A55CB420CD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204D-F515-4C44-95E9-0E65785FB00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49531-A574-4E3F-AABB-0BC0D9AE5F77}">
      <dsp:nvSpPr>
        <dsp:cNvPr id="0" name=""/>
        <dsp:cNvSpPr/>
      </dsp:nvSpPr>
      <dsp:spPr>
        <a:xfrm>
          <a:off x="610504" y="416587"/>
          <a:ext cx="8424052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Invasive </a:t>
          </a:r>
          <a:r>
            <a:rPr lang="en-GB" sz="4100" kern="1200" dirty="0" err="1"/>
            <a:t>Blutdruckmessung</a:t>
          </a:r>
          <a:endParaRPr lang="en-GB" sz="4100" kern="1200" dirty="0"/>
        </a:p>
      </dsp:txBody>
      <dsp:txXfrm>
        <a:off x="610504" y="416587"/>
        <a:ext cx="8424052" cy="833607"/>
      </dsp:txXfrm>
    </dsp:sp>
    <dsp:sp modelId="{08D83F4F-1159-4D4E-9A73-1E75C677714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1381-2ABF-4AB1-B3E5-34233C076C41}">
      <dsp:nvSpPr>
        <dsp:cNvPr id="0" name=""/>
        <dsp:cNvSpPr/>
      </dsp:nvSpPr>
      <dsp:spPr>
        <a:xfrm>
          <a:off x="1088431" y="1667215"/>
          <a:ext cx="7946125" cy="83360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 err="1"/>
            <a:t>Druckmessung</a:t>
          </a:r>
          <a:r>
            <a:rPr lang="en-GB" sz="4100" kern="1200" dirty="0"/>
            <a:t> </a:t>
          </a:r>
          <a:r>
            <a:rPr lang="en-GB" sz="4100" kern="1200" dirty="0" err="1"/>
            <a:t>im</a:t>
          </a:r>
          <a:r>
            <a:rPr lang="en-GB" sz="4100" kern="1200" dirty="0"/>
            <a:t> </a:t>
          </a:r>
          <a:r>
            <a:rPr lang="en-GB" sz="4100" kern="1200" dirty="0" err="1"/>
            <a:t>rechten</a:t>
          </a:r>
          <a:r>
            <a:rPr lang="en-GB" sz="4100" kern="1200" dirty="0"/>
            <a:t> </a:t>
          </a:r>
          <a:r>
            <a:rPr lang="en-GB" sz="4100" kern="1200" dirty="0" err="1"/>
            <a:t>Vorhof</a:t>
          </a:r>
          <a:endParaRPr lang="en-GB" sz="4100" kern="1200" dirty="0"/>
        </a:p>
      </dsp:txBody>
      <dsp:txXfrm>
        <a:off x="1088431" y="1667215"/>
        <a:ext cx="7946125" cy="833607"/>
      </dsp:txXfrm>
    </dsp:sp>
    <dsp:sp modelId="{47E96C9C-654A-4D37-84F0-B4B9996A141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EBDB0-6C2F-4F2F-BD90-E9E52D5B87C6}">
      <dsp:nvSpPr>
        <dsp:cNvPr id="0" name=""/>
        <dsp:cNvSpPr/>
      </dsp:nvSpPr>
      <dsp:spPr>
        <a:xfrm>
          <a:off x="1088431" y="2917843"/>
          <a:ext cx="7946125" cy="83360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 err="1"/>
            <a:t>Druckmessung</a:t>
          </a:r>
          <a:r>
            <a:rPr lang="en-GB" sz="4100" kern="1200" dirty="0"/>
            <a:t> </a:t>
          </a:r>
          <a:r>
            <a:rPr lang="en-GB" sz="4100" kern="1200" dirty="0" err="1"/>
            <a:t>im</a:t>
          </a:r>
          <a:r>
            <a:rPr lang="en-GB" sz="4100" kern="1200" dirty="0"/>
            <a:t> </a:t>
          </a:r>
          <a:r>
            <a:rPr lang="en-GB" sz="4100" kern="1200" dirty="0" err="1"/>
            <a:t>Gehirn</a:t>
          </a:r>
          <a:endParaRPr lang="en-GB" sz="4100" kern="1200" dirty="0"/>
        </a:p>
      </dsp:txBody>
      <dsp:txXfrm>
        <a:off x="1088431" y="2917843"/>
        <a:ext cx="7946125" cy="833607"/>
      </dsp:txXfrm>
    </dsp:sp>
    <dsp:sp modelId="{EAC0B7CD-0E97-4C12-A6AA-432646E113F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AB8E5-A6AF-4531-89AD-D4AFE4C3500D}">
      <dsp:nvSpPr>
        <dsp:cNvPr id="0" name=""/>
        <dsp:cNvSpPr/>
      </dsp:nvSpPr>
      <dsp:spPr>
        <a:xfrm>
          <a:off x="610504" y="4168472"/>
          <a:ext cx="8424052" cy="83360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/>
            <a:t>Kapillardruckmessung</a:t>
          </a:r>
          <a:endParaRPr lang="en-GB" sz="4100" kern="1200" dirty="0"/>
        </a:p>
      </dsp:txBody>
      <dsp:txXfrm>
        <a:off x="610504" y="4168472"/>
        <a:ext cx="8424052" cy="833607"/>
      </dsp:txXfrm>
    </dsp:sp>
    <dsp:sp modelId="{5A641DEA-F37A-4D37-AC31-A55CB420CDC7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6398" cy="495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5264" y="0"/>
            <a:ext cx="2926398" cy="495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C511-AA08-4069-9839-3D2151A70248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35075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5323" y="4753511"/>
            <a:ext cx="5402580" cy="38892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1840"/>
            <a:ext cx="2926398" cy="495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5264" y="9381840"/>
            <a:ext cx="2926398" cy="495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3DA2-B10B-476C-9B58-D843336D79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1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12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1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0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2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3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923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9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0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98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46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4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3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0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3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2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4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3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4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562D0-73C3-4334-9540-85B5B9A28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BF8D08-0054-461F-9100-52E8354A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AAAC9-3DC3-40A6-8569-77EC7E9D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8FBD-D4C7-4C4E-A411-17C363B6CE46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091BE-93C3-4DD3-A4E4-F1450C57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C41A5C-2F5F-42FC-85D0-E38571FE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4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53FE5-4447-4D5B-AD2F-7F535D92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64AF60-971B-4246-A3E9-808527D7E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3DA9F-BD61-4C79-A47B-22A8EDE0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975-2E92-4F3C-B3C5-215CE18B8BAB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0002FA-ACEE-499F-AB51-DE2742FB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2325E-9B29-4F79-8475-31DD1C91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971022-7DA9-499D-81DA-B1E1A6DCF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FDC04B-BD2C-425A-B7FE-35CB3C1BC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291E41-8343-4E17-AEAB-1F29BEDC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E95-46D4-4051-B87C-29F4FC7705A7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9BEDEC-B0CC-4D7F-B5C2-37C66901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7D6363-BFBE-482B-A9DF-68E69817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5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10BF9-525E-45C6-A465-70E49FED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2618C-5162-4FEC-88DE-35CF9257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2A11C0-4FA8-407F-9560-4857B0CF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5C2E-E036-4C90-A7C5-52F31B410879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0C260B-6D27-47D4-A32D-E9A2642F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45F1C-3EAF-4407-BD79-D9E60943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394E4-2D83-4275-9D11-3182EC5D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E690E3-2DB4-4989-977B-57F0EAB97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775161-32E6-4284-A5AB-19C783C6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A29B-D91F-4C88-9918-190A2390100E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602AE-7D4C-48D6-9852-9BA4A4EB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B984B9-D832-49A7-B1CA-9B3A50FF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AD2F2-D05A-456B-8FFE-00EF2D95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E9184-53CE-4B7E-9703-694D8F165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063EB6-E99A-4A42-98C1-96B7AF4A7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379897-294E-475E-974E-24B039A2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A65B-98FC-4E90-9741-FEF7C9E85C28}" type="datetime1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B6FBEA-2379-49C3-BC8D-68AB421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8E3FC0-C043-4F6F-BE6D-0B0FEF56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A62D7-2C0E-40F6-B682-5315DD3F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831E9B-812C-48F5-AAF1-3B52497D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E99EEE-E61B-4C7C-816F-2F3D8B3D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CDDC9D-2F53-4614-9297-D00B881CC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100751-6A24-4F43-8D5E-314A32EE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8D4B3B-60BB-4074-83DE-F92560B4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B3C9-BF0F-4152-9657-EE1C70E8B34F}" type="datetime1">
              <a:rPr lang="en-GB" smtClean="0"/>
              <a:t>08/07/2025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1CABB0-1A5B-4AE4-B61B-2B661B6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40A1FA-F54D-4FB9-BCBE-4C41A709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C0CD2-E307-4162-83B0-4B7A1549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EE91F5-65BC-45ED-9D30-917C17ED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F6A-14FB-433A-AA6F-C084BCC08940}" type="datetime1">
              <a:rPr lang="en-GB" smtClean="0"/>
              <a:t>08/07/2025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ACAFBA-97FE-4458-BF1A-01317AC8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92CCD6-E7F1-44D8-A394-2E3DF56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3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EC17CA-4A24-4954-AA9C-AF8790D8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C438-426F-44F0-84F7-40AEEED819CC}" type="datetime1">
              <a:rPr lang="en-GB" smtClean="0"/>
              <a:t>08/07/2025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7954B1-26A4-41F8-8B37-9CED5BE7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E3D6D1-CCE1-4F08-9E24-BDA2332A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2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2C558-CE80-4DC0-9DB4-3FB21E89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758D4-3838-41B4-A85B-37D2D5F7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D90F4E-BE48-4CE3-8FA5-61AAA7FB0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6504CA-34B3-4BDD-B78E-43DDFAF2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B6D0-23E3-42B6-9A04-04EF7CDA659A}" type="datetime1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75FD24-AC31-4208-8267-0DFE214D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E074FF-80FA-4960-BF77-19D14660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7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C724F-95EA-4F08-9F71-734DF08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73ED21-3D76-4E6C-8E0A-7CE617E2C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62334C-A003-44C6-A011-CE5E2B07A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B928E3-4370-4E25-B880-A08BD0AC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D56-9309-4345-9754-315919C2BE59}" type="datetime1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80BBBF-8E79-4692-8436-07F5E9B5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223E80-1291-4D3B-BCB8-B9CFA9EC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7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9A1D54-6988-4637-AA1E-1446BC53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59EFDD-B857-47E5-8BFE-6FA62CE9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C4E2F-3530-4F9A-8E19-B469E47B9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ECA5-2E62-49BD-9377-0CB955F44614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B65240-DFFE-4726-BD1A-9FB90904C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4446A-0A8A-4636-8C51-4FE25AEA8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1D1B-ED30-4B67-9B98-7F79128A4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Strömungsmechanik</a:t>
            </a:r>
            <a:r>
              <a:rPr lang="en-GB" dirty="0"/>
              <a:t> in der </a:t>
            </a:r>
            <a:r>
              <a:rPr lang="en-GB" dirty="0" err="1"/>
              <a:t>Medizin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78D9B9-9E16-4DAA-9B04-E01BF8B20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-Ing. Leonid Goubergrits</a:t>
            </a:r>
          </a:p>
          <a:p>
            <a:r>
              <a:rPr lang="en-GB" dirty="0"/>
              <a:t>PD Dr.-</a:t>
            </a:r>
            <a:r>
              <a:rPr lang="en-GB" dirty="0" err="1"/>
              <a:t>Ing</a:t>
            </a:r>
            <a:r>
              <a:rPr lang="en-GB" dirty="0"/>
              <a:t>. Ulrich Kertzscher</a:t>
            </a:r>
          </a:p>
          <a:p>
            <a:endParaRPr lang="en-GB" dirty="0"/>
          </a:p>
          <a:p>
            <a:r>
              <a:rPr lang="en-GB" dirty="0" err="1"/>
              <a:t>SoSe</a:t>
            </a:r>
            <a:r>
              <a:rPr lang="en-GB" dirty="0"/>
              <a:t>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5D298A-5DB4-42F9-A9BA-7B80BE89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5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Elektrolytische Systeme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7" b="5087"/>
          <a:stretch/>
        </p:blipFill>
        <p:spPr bwMode="auto">
          <a:xfrm>
            <a:off x="-864443" y="2173171"/>
            <a:ext cx="7731788" cy="272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309360" y="3053565"/>
            <a:ext cx="5314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Instabilität der Elektrolytflüssigkeit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Elektrische Polarisation der Elektroden durch Verwendung von Gleichstrom (unerwünschte Ablagerungen auf einer Elektrode ist die Folge)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hohe Komplexität beim Aufbau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Luftblasen 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90D6DA-794C-4E63-8D04-058EAB4DDB74}"/>
              </a:ext>
            </a:extLst>
          </p:cNvPr>
          <p:cNvSpPr txBox="1"/>
          <p:nvPr/>
        </p:nvSpPr>
        <p:spPr>
          <a:xfrm>
            <a:off x="6309360" y="2345407"/>
            <a:ext cx="179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Nachteile: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24744D-6C0E-4DF3-B41B-3A1B02AF219E}"/>
              </a:ext>
            </a:extLst>
          </p:cNvPr>
          <p:cNvSpPr txBox="1"/>
          <p:nvPr/>
        </p:nvSpPr>
        <p:spPr>
          <a:xfrm>
            <a:off x="1552395" y="2029896"/>
            <a:ext cx="346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Invasive Blutdruckmessung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4532DA-E666-41AE-BB51-B62CC1B8417A}"/>
              </a:ext>
            </a:extLst>
          </p:cNvPr>
          <p:cNvSpPr txBox="1"/>
          <p:nvPr/>
        </p:nvSpPr>
        <p:spPr>
          <a:xfrm>
            <a:off x="765810" y="4802053"/>
            <a:ext cx="2114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nach Schütz</a:t>
            </a:r>
          </a:p>
        </p:txBody>
      </p:sp>
    </p:spTree>
    <p:extLst>
      <p:ext uri="{BB962C8B-B14F-4D97-AF65-F5344CB8AC3E}">
        <p14:creationId xmlns:p14="http://schemas.microsoft.com/office/powerpoint/2010/main" val="1698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Manometer nach dem Kondensatorprinzip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60311" b="68385"/>
          <a:stretch/>
        </p:blipFill>
        <p:spPr bwMode="auto">
          <a:xfrm>
            <a:off x="1305894" y="2396862"/>
            <a:ext cx="3076535" cy="296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129561" y="1610573"/>
                <a:ext cx="5957017" cy="488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Messung:</a:t>
                </a:r>
                <a:r>
                  <a:rPr lang="de-DE" dirty="0">
                    <a:effectLst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sub>
                    </m:sSub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de-DE" dirty="0"/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de-D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r>
                  <a:rPr lang="de-DE" b="1" dirty="0"/>
                  <a:t>w</a:t>
                </a:r>
                <a:r>
                  <a:rPr lang="de-DE" dirty="0"/>
                  <a:t>: Kreisfrequenz (2 </a:t>
                </a:r>
                <a:r>
                  <a:rPr lang="de-DE" dirty="0">
                    <a:latin typeface="Symbol" panose="05050102010706020507" pitchFamily="18" charset="2"/>
                  </a:rPr>
                  <a:t>p</a:t>
                </a:r>
                <a:r>
                  <a:rPr lang="de-DE" dirty="0"/>
                  <a:t>*f)</a:t>
                </a:r>
              </a:p>
              <a:p>
                <a:r>
                  <a:rPr lang="de-DE" b="1" dirty="0"/>
                  <a:t>C: </a:t>
                </a:r>
                <a:r>
                  <a:rPr lang="de-DE" dirty="0"/>
                  <a:t>Kapazität </a:t>
                </a:r>
                <a:br>
                  <a:rPr lang="de-DE" dirty="0"/>
                </a:br>
                <a:r>
                  <a:rPr lang="de-DE" b="1" dirty="0"/>
                  <a:t>R</a:t>
                </a:r>
                <a:r>
                  <a:rPr lang="de-DE" b="1" baseline="-25000" dirty="0"/>
                  <a:t>K</a:t>
                </a:r>
                <a:r>
                  <a:rPr lang="de-DE" dirty="0"/>
                  <a:t>: Kapazitiver Widerstand 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Daraus folgt x. </a:t>
                </a:r>
                <a:br>
                  <a:rPr lang="de-DE" dirty="0"/>
                </a:br>
                <a:r>
                  <a:rPr lang="de-DE" dirty="0"/>
                  <a:t>Aus x ist Druck ermittelbar, wenn die Charakteristik der Membran bekannt ist.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b="1" dirty="0"/>
                  <a:t>Problem: </a:t>
                </a:r>
                <a:br>
                  <a:rPr lang="de-DE" b="1" dirty="0"/>
                </a:br>
                <a:r>
                  <a:rPr lang="de-DE" dirty="0"/>
                  <a:t>Temperaturempfindlichkeit des sehr kleinen Abstandes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61" y="1610573"/>
                <a:ext cx="5957017" cy="4882619"/>
              </a:xfrm>
              <a:prstGeom prst="rect">
                <a:avLst/>
              </a:prstGeom>
              <a:blipFill>
                <a:blip r:embed="rId5"/>
                <a:stretch>
                  <a:fillRect l="-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775CE4E1-66D6-4314-876D-0C58AADCA5B6}"/>
              </a:ext>
            </a:extLst>
          </p:cNvPr>
          <p:cNvSpPr txBox="1"/>
          <p:nvPr/>
        </p:nvSpPr>
        <p:spPr>
          <a:xfrm>
            <a:off x="1517767" y="1983913"/>
            <a:ext cx="361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Kapazitiver Druckwandler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B5BC85C-E85E-4F0E-8324-4BAADE2A2182}"/>
                  </a:ext>
                </a:extLst>
              </p:cNvPr>
              <p:cNvSpPr txBox="1"/>
              <p:nvPr/>
            </p:nvSpPr>
            <p:spPr>
              <a:xfrm>
                <a:off x="8108069" y="2275001"/>
                <a:ext cx="4999185" cy="199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de-DE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DE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de-DE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r>
                  <a:rPr lang="de-DE" b="1" dirty="0">
                    <a:latin typeface="Symbol" panose="05050102010706020507" pitchFamily="18" charset="2"/>
                  </a:rPr>
                  <a:t>e</a:t>
                </a:r>
                <a:r>
                  <a:rPr lang="de-DE" b="1" dirty="0"/>
                  <a:t>: </a:t>
                </a:r>
                <a:r>
                  <a:rPr lang="de-DE" dirty="0"/>
                  <a:t>Dielektrizitätskonstante</a:t>
                </a:r>
              </a:p>
              <a:p>
                <a:r>
                  <a:rPr lang="de-DE" b="1" dirty="0"/>
                  <a:t>A: </a:t>
                </a:r>
                <a:r>
                  <a:rPr lang="de-DE" dirty="0"/>
                  <a:t>Fläche der Kondensatoren </a:t>
                </a:r>
                <a:br>
                  <a:rPr lang="de-DE" dirty="0"/>
                </a:br>
                <a:r>
                  <a:rPr lang="de-DE" b="1" dirty="0"/>
                  <a:t>x: </a:t>
                </a:r>
                <a:r>
                  <a:rPr lang="de-DE" dirty="0"/>
                  <a:t>Abstand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B5BC85C-E85E-4F0E-8324-4BAADE2A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069" y="2275001"/>
                <a:ext cx="4999185" cy="1997726"/>
              </a:xfrm>
              <a:prstGeom prst="rect">
                <a:avLst/>
              </a:prstGeom>
              <a:blipFill>
                <a:blip r:embed="rId6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51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Induktive Manometer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12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6" t="6218" r="9627" b="68552"/>
          <a:stretch/>
        </p:blipFill>
        <p:spPr bwMode="auto">
          <a:xfrm>
            <a:off x="3993624" y="2357995"/>
            <a:ext cx="4204751" cy="352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8B98C30-7067-4907-86C7-7380A1C7BA70}"/>
              </a:ext>
            </a:extLst>
          </p:cNvPr>
          <p:cNvSpPr txBox="1"/>
          <p:nvPr/>
        </p:nvSpPr>
        <p:spPr>
          <a:xfrm>
            <a:off x="4810539" y="190818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Induktiver Druckwandler</a:t>
            </a:r>
          </a:p>
        </p:txBody>
      </p:sp>
    </p:spTree>
    <p:extLst>
      <p:ext uri="{BB962C8B-B14F-4D97-AF65-F5344CB8AC3E}">
        <p14:creationId xmlns:p14="http://schemas.microsoft.com/office/powerpoint/2010/main" val="143726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Dehnmessstreifen, Dehndrähte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5" r="59987" b="29404"/>
          <a:stretch/>
        </p:blipFill>
        <p:spPr bwMode="auto">
          <a:xfrm>
            <a:off x="1649135" y="2236304"/>
            <a:ext cx="3316876" cy="358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973417" y="2236304"/>
                <a:ext cx="4711148" cy="394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de-DE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~</m:t>
                      </m:r>
                      <m:f>
                        <m:f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r>
                  <a:rPr lang="de-DE" b="1" dirty="0"/>
                  <a:t>l: </a:t>
                </a:r>
                <a:r>
                  <a:rPr lang="de-DE" dirty="0"/>
                  <a:t>Länge</a:t>
                </a:r>
              </a:p>
              <a:p>
                <a:r>
                  <a:rPr lang="de-DE" b="1" dirty="0"/>
                  <a:t>F: </a:t>
                </a:r>
                <a:r>
                  <a:rPr lang="de-DE" dirty="0"/>
                  <a:t>Fläche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Vorteil: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sehr preiswert</a:t>
                </a:r>
              </a:p>
              <a:p>
                <a:endParaRPr lang="de-DE" dirty="0"/>
              </a:p>
              <a:p>
                <a:r>
                  <a:rPr lang="de-DE" dirty="0"/>
                  <a:t>Nachteile: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lageabhängig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Messfehler bei Bewegung des Katheters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417" y="2236304"/>
                <a:ext cx="4711148" cy="3940438"/>
              </a:xfrm>
              <a:prstGeom prst="rect">
                <a:avLst/>
              </a:prstGeom>
              <a:blipFill>
                <a:blip r:embed="rId5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783A00C0-615D-4687-A00C-792F007C2C80}"/>
              </a:ext>
            </a:extLst>
          </p:cNvPr>
          <p:cNvSpPr txBox="1"/>
          <p:nvPr/>
        </p:nvSpPr>
        <p:spPr>
          <a:xfrm>
            <a:off x="1991237" y="1866972"/>
            <a:ext cx="297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resistiver Druckwandler</a:t>
            </a:r>
          </a:p>
        </p:txBody>
      </p:sp>
    </p:spTree>
    <p:extLst>
      <p:ext uri="{BB962C8B-B14F-4D97-AF65-F5344CB8AC3E}">
        <p14:creationId xmlns:p14="http://schemas.microsoft.com/office/powerpoint/2010/main" val="243681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Dehnmessstreifen, Dehndrähte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2" t="34346" r="8965" b="29376"/>
          <a:stretch/>
        </p:blipFill>
        <p:spPr bwMode="auto">
          <a:xfrm>
            <a:off x="4388499" y="2230245"/>
            <a:ext cx="3587279" cy="389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929D383-7635-4662-8DEE-885EA58C4504}"/>
              </a:ext>
            </a:extLst>
          </p:cNvPr>
          <p:cNvSpPr txBox="1"/>
          <p:nvPr/>
        </p:nvSpPr>
        <p:spPr>
          <a:xfrm>
            <a:off x="4259768" y="1860913"/>
            <a:ext cx="41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resistiver implantierbarer Druckwandler</a:t>
            </a:r>
          </a:p>
        </p:txBody>
      </p:sp>
    </p:spTree>
    <p:extLst>
      <p:ext uri="{BB962C8B-B14F-4D97-AF65-F5344CB8AC3E}">
        <p14:creationId xmlns:p14="http://schemas.microsoft.com/office/powerpoint/2010/main" val="15808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Dehnmessstreifen, Dehndrähte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7" b="3538"/>
          <a:stretch/>
        </p:blipFill>
        <p:spPr bwMode="auto">
          <a:xfrm>
            <a:off x="924339" y="2685280"/>
            <a:ext cx="6561929" cy="207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86268" y="2690336"/>
            <a:ext cx="4203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Nachteile: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Sehr teuer (1500 Euro, Einwegprodukt)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Nullpunktdrift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keine Möglichkeit, Kontrastmittel oder ähnliches zu spritzen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D86B836-C3FE-43BE-97C3-62DEFEBE68FE}"/>
              </a:ext>
            </a:extLst>
          </p:cNvPr>
          <p:cNvSpPr txBox="1"/>
          <p:nvPr/>
        </p:nvSpPr>
        <p:spPr>
          <a:xfrm>
            <a:off x="924339" y="476157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Katheter der Firma Millar</a:t>
            </a:r>
          </a:p>
        </p:txBody>
      </p:sp>
    </p:spTree>
    <p:extLst>
      <p:ext uri="{BB962C8B-B14F-4D97-AF65-F5344CB8AC3E}">
        <p14:creationId xmlns:p14="http://schemas.microsoft.com/office/powerpoint/2010/main" val="157193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52" y="22485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Dehnmessstreifen, Dehndrähte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19891" y="6075144"/>
            <a:ext cx="905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0" dirty="0">
                <a:effectLst/>
              </a:rPr>
              <a:t>Komponenten der invasiven Druckmessung </a:t>
            </a:r>
          </a:p>
          <a:p>
            <a:r>
              <a:rPr lang="de-DE" dirty="0"/>
              <a:t>(</a:t>
            </a:r>
            <a:r>
              <a:rPr lang="de-DE" i="0" dirty="0">
                <a:effectLst/>
              </a:rPr>
              <a:t>Taschenatlas Anästhesie, Thieme; 2017</a:t>
            </a:r>
            <a:r>
              <a:rPr lang="de-DE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F2BC03-6F56-46CD-8101-CEAFF8A7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42" y="28671"/>
            <a:ext cx="2483667" cy="6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52" y="22485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Forschungsansatz zur Dauermessung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755" y="6268021"/>
            <a:ext cx="2743200" cy="365125"/>
          </a:xfrm>
        </p:spPr>
        <p:txBody>
          <a:bodyPr/>
          <a:lstStyle/>
          <a:p>
            <a:fld id="{C6E05448-C963-4910-96F2-13A1B15C893E}" type="slidenum">
              <a:rPr lang="en-GB" smtClean="0"/>
              <a:t>17</a:t>
            </a:fld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BECF82-288D-4492-AD0D-B0F2ABF327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06" r="27616"/>
          <a:stretch/>
        </p:blipFill>
        <p:spPr>
          <a:xfrm>
            <a:off x="763147" y="2067697"/>
            <a:ext cx="3799115" cy="32477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7E1D63C-09FF-42FD-8292-2153AD422E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481"/>
          <a:stretch/>
        </p:blipFill>
        <p:spPr>
          <a:xfrm>
            <a:off x="6127187" y="2380971"/>
            <a:ext cx="4122826" cy="29746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BD3CC1A-C6FD-4847-A776-025848972E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29" t="82810" r="17099" b="1211"/>
          <a:stretch/>
        </p:blipFill>
        <p:spPr>
          <a:xfrm>
            <a:off x="9312035" y="2518307"/>
            <a:ext cx="2091047" cy="46624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F0545CD-5B5E-4E75-8326-F4DA59E0156D}"/>
                  </a:ext>
                </a:extLst>
              </p:cNvPr>
              <p:cNvSpPr txBox="1"/>
              <p:nvPr/>
            </p:nvSpPr>
            <p:spPr>
              <a:xfrm>
                <a:off x="1523718" y="5572188"/>
                <a:ext cx="2092556" cy="7224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1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geom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1000" b="0" i="0" smtClean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0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e-DE" sz="1000" b="0" i="0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Spiegelabstand</m:t>
                      </m:r>
                      <m:r>
                        <a:rPr lang="de-DE" sz="1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de-DE" sz="1000" b="0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de-DE" sz="1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1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de-DE" sz="1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de-DE" sz="1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 teildurchlässige Spiegel</a:t>
                </a:r>
              </a:p>
              <a:p>
                <a:r>
                  <a:rPr lang="de-DE" sz="1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         = Druck</a:t>
                </a:r>
              </a:p>
              <a:p>
                <a:r>
                  <a:rPr lang="de-DE" sz="1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de-DE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= Brechzahl</a:t>
                </a: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F0545CD-5B5E-4E75-8326-F4DA59E01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18" y="5572188"/>
                <a:ext cx="2092556" cy="722442"/>
              </a:xfrm>
              <a:prstGeom prst="rect">
                <a:avLst/>
              </a:prstGeom>
              <a:blipFill>
                <a:blip r:embed="rId6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>
            <a:extLst>
              <a:ext uri="{FF2B5EF4-FFF2-40B4-BE49-F238E27FC236}">
                <a16:creationId xmlns:a16="http://schemas.microsoft.com/office/drawing/2014/main" id="{BDABA21E-E4D4-482A-A88B-F7B46AE30CD0}"/>
              </a:ext>
            </a:extLst>
          </p:cNvPr>
          <p:cNvSpPr/>
          <p:nvPr/>
        </p:nvSpPr>
        <p:spPr>
          <a:xfrm>
            <a:off x="3660878" y="3487749"/>
            <a:ext cx="970927" cy="750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2FD804F-8AEC-4E5B-BF84-E8A40CE9705C}"/>
              </a:ext>
            </a:extLst>
          </p:cNvPr>
          <p:cNvSpPr/>
          <p:nvPr/>
        </p:nvSpPr>
        <p:spPr>
          <a:xfrm>
            <a:off x="4102990" y="4327791"/>
            <a:ext cx="581515" cy="487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C87491-04BD-4199-8DA8-CA37B73A6941}"/>
              </a:ext>
            </a:extLst>
          </p:cNvPr>
          <p:cNvSpPr/>
          <p:nvPr/>
        </p:nvSpPr>
        <p:spPr>
          <a:xfrm>
            <a:off x="3788748" y="2458077"/>
            <a:ext cx="970927" cy="750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E4BCE3B-CC8B-4AD4-9390-2E903EB62E7B}"/>
              </a:ext>
            </a:extLst>
          </p:cNvPr>
          <p:cNvSpPr txBox="1"/>
          <p:nvPr/>
        </p:nvSpPr>
        <p:spPr>
          <a:xfrm>
            <a:off x="4005613" y="3658774"/>
            <a:ext cx="41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 P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F0FD4EF-4018-4147-BF4B-F0DE9C5E15F6}"/>
              </a:ext>
            </a:extLst>
          </p:cNvPr>
          <p:cNvCxnSpPr>
            <a:cxnSpLocks/>
          </p:cNvCxnSpPr>
          <p:nvPr/>
        </p:nvCxnSpPr>
        <p:spPr>
          <a:xfrm flipH="1">
            <a:off x="3788748" y="3820406"/>
            <a:ext cx="256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E3D8A968-887D-4A1A-83BC-59845652FDC6}"/>
                  </a:ext>
                </a:extLst>
              </p:cNvPr>
              <p:cNvSpPr txBox="1"/>
              <p:nvPr/>
            </p:nvSpPr>
            <p:spPr>
              <a:xfrm>
                <a:off x="6389293" y="1766097"/>
                <a:ext cx="5013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Phasenverschiebung, </a:t>
                </a:r>
                <a:r>
                  <a:rPr lang="de-DE" sz="1600" dirty="0" err="1"/>
                  <a:t>abh.</a:t>
                </a:r>
                <a:r>
                  <a:rPr lang="de-DE" sz="1600" dirty="0"/>
                  <a:t> von Membranposition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de-DE" sz="1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600" dirty="0"/>
                  <a:t>)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E3D8A968-887D-4A1A-83BC-59845652F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293" y="1766097"/>
                <a:ext cx="5013789" cy="338554"/>
              </a:xfrm>
              <a:prstGeom prst="rect">
                <a:avLst/>
              </a:prstGeom>
              <a:blipFill>
                <a:blip r:embed="rId7"/>
                <a:stretch>
                  <a:fillRect l="-608" t="-5455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hteck 35">
            <a:extLst>
              <a:ext uri="{FF2B5EF4-FFF2-40B4-BE49-F238E27FC236}">
                <a16:creationId xmlns:a16="http://schemas.microsoft.com/office/drawing/2014/main" id="{A0FEA472-B4E0-4C47-8A16-A34DD4128169}"/>
              </a:ext>
            </a:extLst>
          </p:cNvPr>
          <p:cNvSpPr/>
          <p:nvPr/>
        </p:nvSpPr>
        <p:spPr>
          <a:xfrm>
            <a:off x="2992740" y="2274499"/>
            <a:ext cx="889955" cy="771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318194CB-F14F-4D67-B0E8-E2543FB2A000}"/>
              </a:ext>
            </a:extLst>
          </p:cNvPr>
          <p:cNvCxnSpPr>
            <a:cxnSpLocks/>
          </p:cNvCxnSpPr>
          <p:nvPr/>
        </p:nvCxnSpPr>
        <p:spPr>
          <a:xfrm>
            <a:off x="3431200" y="3095956"/>
            <a:ext cx="0" cy="343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292F86D-9D48-4A35-8D8A-89A4A57A1BB5}"/>
              </a:ext>
            </a:extLst>
          </p:cNvPr>
          <p:cNvSpPr txBox="1"/>
          <p:nvPr/>
        </p:nvSpPr>
        <p:spPr>
          <a:xfrm>
            <a:off x="6136268" y="-660351"/>
            <a:ext cx="338554" cy="44975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000" dirty="0"/>
              <a:t>Lichtintensität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B0EE069C-990E-4DD2-8803-ADC9EADBFB94}"/>
                  </a:ext>
                </a:extLst>
              </p:cNvPr>
              <p:cNvSpPr txBox="1"/>
              <p:nvPr/>
            </p:nvSpPr>
            <p:spPr>
              <a:xfrm>
                <a:off x="6474822" y="5572188"/>
                <a:ext cx="2091047" cy="260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de-DE" sz="1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Messgr</m:t>
                    </m:r>
                    <m:r>
                      <a:rPr lang="de-DE" sz="1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öß</m:t>
                    </m:r>
                    <m:r>
                      <m:rPr>
                        <m:sty m:val="p"/>
                      </m:rPr>
                      <a:rPr lang="de-DE" sz="1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e-DE" sz="1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geom</m:t>
                        </m:r>
                      </m:sub>
                    </m:sSub>
                    <m:r>
                      <m:rPr>
                        <m:nor/>
                      </m:rPr>
                      <a:rPr lang="de-DE" sz="100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B0EE069C-990E-4DD2-8803-ADC9EADBF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22" y="5572188"/>
                <a:ext cx="2091047" cy="260777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E6259B8-AB86-49A4-917A-A168BE03B614}"/>
              </a:ext>
            </a:extLst>
          </p:cNvPr>
          <p:cNvCxnSpPr/>
          <p:nvPr/>
        </p:nvCxnSpPr>
        <p:spPr>
          <a:xfrm flipH="1" flipV="1">
            <a:off x="3616274" y="4025592"/>
            <a:ext cx="221817" cy="2165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B1FA874-09DB-48E5-A2AD-A32EA6608938}"/>
              </a:ext>
            </a:extLst>
          </p:cNvPr>
          <p:cNvCxnSpPr>
            <a:cxnSpLocks/>
          </p:cNvCxnSpPr>
          <p:nvPr/>
        </p:nvCxnSpPr>
        <p:spPr>
          <a:xfrm>
            <a:off x="5519856" y="1550417"/>
            <a:ext cx="0" cy="4662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2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Messung des Druckes im rechten Vorhof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 descr="Die 10+ besten Bilder zu Wasserschlange | wasserschlange, schlange, leben  im meer">
            <a:extLst>
              <a:ext uri="{FF2B5EF4-FFF2-40B4-BE49-F238E27FC236}">
                <a16:creationId xmlns:a16="http://schemas.microsoft.com/office/drawing/2014/main" id="{7C3BF813-2AA3-48C9-AF24-60CBD560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95" y="1585670"/>
            <a:ext cx="3071445" cy="42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nakes' scales propel them up tree trunks - Technology &amp; science - Science  - LiveScience | NBC News">
            <a:extLst>
              <a:ext uri="{FF2B5EF4-FFF2-40B4-BE49-F238E27FC236}">
                <a16:creationId xmlns:a16="http://schemas.microsoft.com/office/drawing/2014/main" id="{66848A6D-7AC9-45C2-AE44-80A450D85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r="22381" b="3099"/>
          <a:stretch/>
        </p:blipFill>
        <p:spPr bwMode="auto">
          <a:xfrm>
            <a:off x="7876262" y="1585670"/>
            <a:ext cx="3071445" cy="420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63B586-BA7B-4ECA-9C99-00D6889D5EF7}"/>
              </a:ext>
            </a:extLst>
          </p:cNvPr>
          <p:cNvSpPr txBox="1"/>
          <p:nvPr/>
        </p:nvSpPr>
        <p:spPr>
          <a:xfrm>
            <a:off x="1855937" y="5858406"/>
            <a:ext cx="252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Wasserschlange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14C010-B8D6-4A54-B4C0-F4B97799A121}"/>
              </a:ext>
            </a:extLst>
          </p:cNvPr>
          <p:cNvSpPr txBox="1"/>
          <p:nvPr/>
        </p:nvSpPr>
        <p:spPr>
          <a:xfrm>
            <a:off x="8626009" y="5858406"/>
            <a:ext cx="252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Baumschlange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EC593B7-316E-445C-9A9D-7547398006EC}"/>
              </a:ext>
            </a:extLst>
          </p:cNvPr>
          <p:cNvSpPr txBox="1"/>
          <p:nvPr/>
        </p:nvSpPr>
        <p:spPr>
          <a:xfrm>
            <a:off x="4509202" y="1566406"/>
            <a:ext cx="31735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i="0" dirty="0">
                <a:solidFill>
                  <a:srgbClr val="000000"/>
                </a:solidFill>
                <a:effectLst/>
              </a:rPr>
              <a:t>transmuraler Druck: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strike="noStrike" dirty="0">
                <a:effectLst/>
              </a:rPr>
              <a:t>Druck</a:t>
            </a:r>
            <a:r>
              <a:rPr lang="de-DE" b="0" i="0" dirty="0">
                <a:effectLst/>
              </a:rPr>
              <a:t>, welcher auf die Wand eines </a:t>
            </a:r>
            <a:r>
              <a:rPr lang="de-DE" b="0" i="0" strike="noStrike" dirty="0">
                <a:effectLst/>
              </a:rPr>
              <a:t>Hohlorgans</a:t>
            </a:r>
            <a:r>
              <a:rPr lang="de-DE" b="0" i="0" dirty="0">
                <a:effectLst/>
              </a:rPr>
              <a:t> </a:t>
            </a:r>
            <a:r>
              <a:rPr lang="de-DE" dirty="0"/>
              <a:t>einwirkt</a:t>
            </a:r>
            <a:br>
              <a:rPr lang="de-DE" dirty="0"/>
            </a:br>
            <a:r>
              <a:rPr lang="de-DE" b="0" i="0" dirty="0">
                <a:effectLst/>
              </a:rPr>
              <a:t>(z.B. </a:t>
            </a:r>
            <a:r>
              <a:rPr lang="de-DE" b="0" i="0" strike="noStrike" dirty="0">
                <a:effectLst/>
              </a:rPr>
              <a:t>Blutgefäß</a:t>
            </a:r>
            <a:r>
              <a:rPr lang="de-DE" b="0" i="0" dirty="0">
                <a:effectLst/>
              </a:rPr>
              <a:t>, </a:t>
            </a:r>
            <a:r>
              <a:rPr lang="de-DE" b="0" i="0" strike="noStrike" dirty="0">
                <a:effectLst/>
              </a:rPr>
              <a:t>Herz</a:t>
            </a:r>
            <a:r>
              <a:rPr lang="de-DE" b="0" i="0" dirty="0">
                <a:effectLst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</a:rPr>
              <a:t>Differenz zwischen Innen- und Außendruck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A876A1-C013-47CE-88A9-8B123F24C4EA}"/>
              </a:ext>
            </a:extLst>
          </p:cNvPr>
          <p:cNvSpPr txBox="1"/>
          <p:nvPr/>
        </p:nvSpPr>
        <p:spPr>
          <a:xfrm>
            <a:off x="2931816" y="3065244"/>
            <a:ext cx="171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P</a:t>
            </a:r>
            <a:r>
              <a:rPr lang="de-DE" b="1" baseline="-25000" dirty="0" err="1">
                <a:solidFill>
                  <a:schemeClr val="bg1"/>
                </a:solidFill>
              </a:rPr>
              <a:t>trans</a:t>
            </a:r>
            <a:r>
              <a:rPr lang="de-DE" b="1" dirty="0">
                <a:solidFill>
                  <a:schemeClr val="bg1"/>
                </a:solidFill>
              </a:rPr>
              <a:t> = </a:t>
            </a:r>
            <a:r>
              <a:rPr lang="de-DE" b="1" dirty="0" err="1">
                <a:solidFill>
                  <a:schemeClr val="bg1"/>
                </a:solidFill>
              </a:rPr>
              <a:t>konst</a:t>
            </a:r>
            <a:r>
              <a:rPr lang="de-DE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Flussdiagramm: Auszug 7">
            <a:extLst>
              <a:ext uri="{FF2B5EF4-FFF2-40B4-BE49-F238E27FC236}">
                <a16:creationId xmlns:a16="http://schemas.microsoft.com/office/drawing/2014/main" id="{3C41C3C2-F392-4684-B3DD-28DF0511A0C3}"/>
              </a:ext>
            </a:extLst>
          </p:cNvPr>
          <p:cNvSpPr/>
          <p:nvPr/>
        </p:nvSpPr>
        <p:spPr>
          <a:xfrm>
            <a:off x="9795874" y="1979840"/>
            <a:ext cx="187712" cy="3749954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A39B6B-6530-4698-B96D-1DD17DC7C6C5}"/>
              </a:ext>
            </a:extLst>
          </p:cNvPr>
          <p:cNvSpPr txBox="1"/>
          <p:nvPr/>
        </p:nvSpPr>
        <p:spPr>
          <a:xfrm rot="16200000">
            <a:off x="9237670" y="3256046"/>
            <a:ext cx="171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P</a:t>
            </a:r>
            <a:r>
              <a:rPr lang="de-DE" b="1" baseline="-25000" dirty="0" err="1">
                <a:solidFill>
                  <a:schemeClr val="bg1"/>
                </a:solidFill>
              </a:rPr>
              <a:t>trans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03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Messung des Druckes im rechten Vorhof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3348" y="6311745"/>
            <a:ext cx="2743200" cy="365125"/>
          </a:xfrm>
        </p:spPr>
        <p:txBody>
          <a:bodyPr/>
          <a:lstStyle/>
          <a:p>
            <a:fld id="{C6E05448-C963-4910-96F2-13A1B15C893E}" type="slidenum">
              <a:rPr lang="en-GB" smtClean="0"/>
              <a:t>19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1578" r="3999" b="57019"/>
          <a:stretch>
            <a:fillRect/>
          </a:stretch>
        </p:blipFill>
        <p:spPr bwMode="auto">
          <a:xfrm>
            <a:off x="392073" y="3031952"/>
            <a:ext cx="6182950" cy="27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71456" y="1999838"/>
            <a:ext cx="199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Luftkapselmethode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6889989-A527-468B-BDA7-8724D27327A3}"/>
              </a:ext>
            </a:extLst>
          </p:cNvPr>
          <p:cNvCxnSpPr/>
          <p:nvPr/>
        </p:nvCxnSpPr>
        <p:spPr>
          <a:xfrm flipV="1">
            <a:off x="7549377" y="3381296"/>
            <a:ext cx="0" cy="210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1E4B1C1-87BC-4E64-93EE-E62D2A19A4D0}"/>
              </a:ext>
            </a:extLst>
          </p:cNvPr>
          <p:cNvCxnSpPr/>
          <p:nvPr/>
        </p:nvCxnSpPr>
        <p:spPr>
          <a:xfrm>
            <a:off x="7538226" y="5488876"/>
            <a:ext cx="3858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239AE22-40F0-476F-95F9-12BDB5DC7816}"/>
              </a:ext>
            </a:extLst>
          </p:cNvPr>
          <p:cNvSpPr txBox="1"/>
          <p:nvPr/>
        </p:nvSpPr>
        <p:spPr>
          <a:xfrm>
            <a:off x="10336589" y="5511959"/>
            <a:ext cx="1851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Ballonvolumen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2296D1-5391-43B8-A20E-E207835E5A04}"/>
              </a:ext>
            </a:extLst>
          </p:cNvPr>
          <p:cNvSpPr txBox="1"/>
          <p:nvPr/>
        </p:nvSpPr>
        <p:spPr>
          <a:xfrm>
            <a:off x="7096558" y="3063770"/>
            <a:ext cx="3599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P</a:t>
            </a:r>
            <a:r>
              <a:rPr lang="de-DE" sz="1100" baseline="-25000" dirty="0" err="1"/>
              <a:t>gemessen</a:t>
            </a:r>
            <a:r>
              <a:rPr lang="de-DE" sz="1100" baseline="-25000" dirty="0"/>
              <a:t> </a:t>
            </a:r>
            <a:r>
              <a:rPr lang="de-DE" sz="1100" dirty="0"/>
              <a:t>/</a:t>
            </a:r>
            <a:r>
              <a:rPr lang="de-DE" sz="1100" dirty="0" err="1"/>
              <a:t>P</a:t>
            </a:r>
            <a:r>
              <a:rPr lang="de-DE" sz="1100" baseline="-25000" dirty="0" err="1"/>
              <a:t>real</a:t>
            </a:r>
            <a:endParaRPr lang="de-DE" sz="1100" baseline="-250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6D65AC-76FD-48F2-9940-4FE1E22311AA}"/>
              </a:ext>
            </a:extLst>
          </p:cNvPr>
          <p:cNvSpPr txBox="1"/>
          <p:nvPr/>
        </p:nvSpPr>
        <p:spPr>
          <a:xfrm>
            <a:off x="7279865" y="4601445"/>
            <a:ext cx="386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1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39DBEBF-D801-446E-AF2E-C2C8CF10A5FD}"/>
              </a:ext>
            </a:extLst>
          </p:cNvPr>
          <p:cNvCxnSpPr>
            <a:cxnSpLocks/>
          </p:cNvCxnSpPr>
          <p:nvPr/>
        </p:nvCxnSpPr>
        <p:spPr>
          <a:xfrm flipV="1">
            <a:off x="7549377" y="4729894"/>
            <a:ext cx="703215" cy="758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40C4B19A-2810-4CCB-8989-08AB05B03D1C}"/>
              </a:ext>
            </a:extLst>
          </p:cNvPr>
          <p:cNvCxnSpPr>
            <a:cxnSpLocks/>
          </p:cNvCxnSpPr>
          <p:nvPr/>
        </p:nvCxnSpPr>
        <p:spPr>
          <a:xfrm>
            <a:off x="8242663" y="4729894"/>
            <a:ext cx="14411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FBDDE1B-A771-4A87-B89B-B441CDAF9378}"/>
              </a:ext>
            </a:extLst>
          </p:cNvPr>
          <p:cNvCxnSpPr>
            <a:cxnSpLocks/>
          </p:cNvCxnSpPr>
          <p:nvPr/>
        </p:nvCxnSpPr>
        <p:spPr>
          <a:xfrm flipV="1">
            <a:off x="9683768" y="4265823"/>
            <a:ext cx="704437" cy="4640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3219A4E-D9F4-4B91-8E46-9458C81A9935}"/>
              </a:ext>
            </a:extLst>
          </p:cNvPr>
          <p:cNvCxnSpPr>
            <a:cxnSpLocks/>
          </p:cNvCxnSpPr>
          <p:nvPr/>
        </p:nvCxnSpPr>
        <p:spPr>
          <a:xfrm>
            <a:off x="8242663" y="3632199"/>
            <a:ext cx="9929" cy="201056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195B6F9-9534-490B-B4CE-2258DB5BC552}"/>
              </a:ext>
            </a:extLst>
          </p:cNvPr>
          <p:cNvCxnSpPr>
            <a:cxnSpLocks/>
          </p:cNvCxnSpPr>
          <p:nvPr/>
        </p:nvCxnSpPr>
        <p:spPr>
          <a:xfrm>
            <a:off x="9687306" y="3632199"/>
            <a:ext cx="0" cy="201056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F3ADD33-4002-47DD-B385-55209DC93C06}"/>
              </a:ext>
            </a:extLst>
          </p:cNvPr>
          <p:cNvSpPr txBox="1"/>
          <p:nvPr/>
        </p:nvSpPr>
        <p:spPr>
          <a:xfrm>
            <a:off x="8586442" y="3973929"/>
            <a:ext cx="1503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teilgefüllt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0B96DAC-98C1-477B-ACC9-2220287A7C3D}"/>
              </a:ext>
            </a:extLst>
          </p:cNvPr>
          <p:cNvSpPr txBox="1"/>
          <p:nvPr/>
        </p:nvSpPr>
        <p:spPr>
          <a:xfrm>
            <a:off x="7680372" y="3962604"/>
            <a:ext cx="907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leer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0FBC58B-BB8D-4159-A106-3624E6A1E6EA}"/>
              </a:ext>
            </a:extLst>
          </p:cNvPr>
          <p:cNvSpPr txBox="1"/>
          <p:nvPr/>
        </p:nvSpPr>
        <p:spPr>
          <a:xfrm>
            <a:off x="9752457" y="3981743"/>
            <a:ext cx="1247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gefüllt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732D0C27-D0DD-4609-9482-A5B39E6841C5}"/>
              </a:ext>
            </a:extLst>
          </p:cNvPr>
          <p:cNvCxnSpPr>
            <a:cxnSpLocks/>
          </p:cNvCxnSpPr>
          <p:nvPr/>
        </p:nvCxnSpPr>
        <p:spPr>
          <a:xfrm flipH="1">
            <a:off x="7502758" y="4729894"/>
            <a:ext cx="88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8AA97ADB-B975-4567-B2ED-73629FEDB0A5}"/>
              </a:ext>
            </a:extLst>
          </p:cNvPr>
          <p:cNvCxnSpPr/>
          <p:nvPr/>
        </p:nvCxnSpPr>
        <p:spPr>
          <a:xfrm>
            <a:off x="6756400" y="1803400"/>
            <a:ext cx="0" cy="420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780E75A7-3A3A-4628-A3DB-D34112870F26}"/>
              </a:ext>
            </a:extLst>
          </p:cNvPr>
          <p:cNvSpPr txBox="1"/>
          <p:nvPr/>
        </p:nvSpPr>
        <p:spPr>
          <a:xfrm>
            <a:off x="8118071" y="1999838"/>
            <a:ext cx="424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teilgefülltem Ballon ist </a:t>
            </a:r>
            <a:br>
              <a:rPr lang="de-DE" dirty="0"/>
            </a:br>
            <a:r>
              <a:rPr lang="de-DE" dirty="0"/>
              <a:t>Innendruck = Außendruck</a:t>
            </a:r>
          </a:p>
        </p:txBody>
      </p:sp>
    </p:spTree>
    <p:extLst>
      <p:ext uri="{BB962C8B-B14F-4D97-AF65-F5344CB8AC3E}">
        <p14:creationId xmlns:p14="http://schemas.microsoft.com/office/powerpoint/2010/main" val="414981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402E58-10AA-4B81-9FE2-527C620B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Vorlesung</a:t>
            </a:r>
            <a:r>
              <a:rPr lang="en-GB" dirty="0">
                <a:solidFill>
                  <a:schemeClr val="bg1"/>
                </a:solidFill>
              </a:rPr>
              <a:t> 09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EBB1E5-60AA-462E-928D-7DA382EB8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2. Teil Invasive </a:t>
            </a:r>
            <a:r>
              <a:rPr lang="en-GB" sz="2000" dirty="0" err="1">
                <a:solidFill>
                  <a:schemeClr val="bg1"/>
                </a:solidFill>
              </a:rPr>
              <a:t>Druckmessmethoden</a:t>
            </a:r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11.06.2025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DFE924-E392-4ABA-8206-AE003862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8" y="489204"/>
            <a:ext cx="3704910" cy="451142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B9C454-B8DD-4F5B-90AB-EE87B1D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C6E05448-C963-4910-96F2-13A1B15C893E}" type="slidenum">
              <a:rPr lang="en-GB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GB" sz="1500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Kap 2.4 Invasive Druckmessmethoden, inkl. Luftkapselmethode, eventuell Kapillarmethode</a:t>
            </a:r>
            <a:r>
              <a:rPr kumimoji="0" lang="de-DE" altLang="de-D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Kap 2.4 Invasive Druckmessmethoden, inkl. Luftkapselmethode, eventuell Kapillarmethode</a:t>
            </a:r>
            <a:r>
              <a:rPr kumimoji="0" lang="de-DE" altLang="de-D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9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04F3A0D-4D2F-46B0-BDE3-2689A2470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00" b="65114"/>
          <a:stretch/>
        </p:blipFill>
        <p:spPr>
          <a:xfrm rot="9532496" flipV="1">
            <a:off x="8034468" y="1888073"/>
            <a:ext cx="1899813" cy="827179"/>
          </a:xfrm>
          <a:prstGeom prst="rect">
            <a:avLst/>
          </a:prstGeom>
        </p:spPr>
      </p:pic>
      <p:sp>
        <p:nvSpPr>
          <p:cNvPr id="124" name="Ellipse 123">
            <a:extLst>
              <a:ext uri="{FF2B5EF4-FFF2-40B4-BE49-F238E27FC236}">
                <a16:creationId xmlns:a16="http://schemas.microsoft.com/office/drawing/2014/main" id="{9EAE404C-113E-4A0E-8E46-21AAE223E57F}"/>
              </a:ext>
            </a:extLst>
          </p:cNvPr>
          <p:cNvSpPr/>
          <p:nvPr/>
        </p:nvSpPr>
        <p:spPr>
          <a:xfrm>
            <a:off x="7924130" y="1405924"/>
            <a:ext cx="2165017" cy="191470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3F339A7-34C9-402A-987C-59DDF7C2F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44" t="70985" r="886"/>
          <a:stretch/>
        </p:blipFill>
        <p:spPr>
          <a:xfrm>
            <a:off x="8717797" y="3426204"/>
            <a:ext cx="2516908" cy="2168126"/>
          </a:xfrm>
          <a:prstGeom prst="rect">
            <a:avLst/>
          </a:prstGeom>
        </p:spPr>
      </p:pic>
      <p:sp>
        <p:nvSpPr>
          <p:cNvPr id="122" name="Rechteck 121">
            <a:extLst>
              <a:ext uri="{FF2B5EF4-FFF2-40B4-BE49-F238E27FC236}">
                <a16:creationId xmlns:a16="http://schemas.microsoft.com/office/drawing/2014/main" id="{C955C359-31A5-4F30-86E9-9FF6C14DC74E}"/>
              </a:ext>
            </a:extLst>
          </p:cNvPr>
          <p:cNvSpPr/>
          <p:nvPr/>
        </p:nvSpPr>
        <p:spPr>
          <a:xfrm rot="3372486">
            <a:off x="10014331" y="3297952"/>
            <a:ext cx="325077" cy="70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Messung des Druckes im Gehirn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F70EBD-D167-466E-A02F-923DF2426761}"/>
              </a:ext>
            </a:extLst>
          </p:cNvPr>
          <p:cNvSpPr txBox="1"/>
          <p:nvPr/>
        </p:nvSpPr>
        <p:spPr>
          <a:xfrm>
            <a:off x="7231291" y="5987017"/>
            <a:ext cx="407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epidurale Messung mit Luftkapsel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A369D4-2271-494B-98D7-3B8C5BF08D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79" b="9414"/>
          <a:stretch/>
        </p:blipFill>
        <p:spPr>
          <a:xfrm>
            <a:off x="957295" y="2361517"/>
            <a:ext cx="3859386" cy="286656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1014D72-0C4A-45DC-8DD7-78E3D4A7D3E9}"/>
              </a:ext>
            </a:extLst>
          </p:cNvPr>
          <p:cNvSpPr/>
          <p:nvPr/>
        </p:nvSpPr>
        <p:spPr>
          <a:xfrm>
            <a:off x="4205114" y="3542617"/>
            <a:ext cx="749300" cy="174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7BDAB90-2AD0-4D63-AC51-F56D95D250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51" t="18269"/>
          <a:stretch/>
        </p:blipFill>
        <p:spPr>
          <a:xfrm flipH="1">
            <a:off x="4006855" y="3504517"/>
            <a:ext cx="1379359" cy="132556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93A404-A17D-4595-AE7B-DFD6358926E4}"/>
              </a:ext>
            </a:extLst>
          </p:cNvPr>
          <p:cNvSpPr txBox="1"/>
          <p:nvPr/>
        </p:nvSpPr>
        <p:spPr>
          <a:xfrm>
            <a:off x="972647" y="5987017"/>
            <a:ext cx="600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ventrikuläre Messung mit U-Rohr-Manometer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34092AE-58E7-4112-905C-4D17F7659E41}"/>
              </a:ext>
            </a:extLst>
          </p:cNvPr>
          <p:cNvCxnSpPr/>
          <p:nvPr/>
        </p:nvCxnSpPr>
        <p:spPr>
          <a:xfrm>
            <a:off x="6211782" y="1826193"/>
            <a:ext cx="0" cy="39298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8F79B1A3-92FB-4424-B426-A59E01920032}"/>
              </a:ext>
            </a:extLst>
          </p:cNvPr>
          <p:cNvSpPr/>
          <p:nvPr/>
        </p:nvSpPr>
        <p:spPr>
          <a:xfrm>
            <a:off x="3263900" y="2717800"/>
            <a:ext cx="1790653" cy="60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0B247A7-CB6C-4FFB-82C4-8DA083220961}"/>
              </a:ext>
            </a:extLst>
          </p:cNvPr>
          <p:cNvSpPr txBox="1"/>
          <p:nvPr/>
        </p:nvSpPr>
        <p:spPr>
          <a:xfrm>
            <a:off x="10239936" y="3065508"/>
            <a:ext cx="1869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Schädeldecke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5867045-0DC3-4C64-BC32-33F99136480E}"/>
              </a:ext>
            </a:extLst>
          </p:cNvPr>
          <p:cNvSpPr txBox="1"/>
          <p:nvPr/>
        </p:nvSpPr>
        <p:spPr>
          <a:xfrm>
            <a:off x="9867634" y="3280899"/>
            <a:ext cx="1240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Dura mater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8B9366E-2468-4807-ACD8-620A5949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17" y="3087390"/>
            <a:ext cx="2125309" cy="13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1E461610-3933-457F-B34E-9D7C80F88DA4}"/>
              </a:ext>
            </a:extLst>
          </p:cNvPr>
          <p:cNvSpPr/>
          <p:nvPr/>
        </p:nvSpPr>
        <p:spPr>
          <a:xfrm>
            <a:off x="8795659" y="3429000"/>
            <a:ext cx="878932" cy="80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337AD9A-2F1A-4DA3-ACD2-AFD54CE9BD18}"/>
              </a:ext>
            </a:extLst>
          </p:cNvPr>
          <p:cNvSpPr/>
          <p:nvPr/>
        </p:nvSpPr>
        <p:spPr>
          <a:xfrm>
            <a:off x="7924130" y="4588293"/>
            <a:ext cx="989629" cy="37939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7443BC0-F4CE-47A1-94AD-5932C718E996}"/>
              </a:ext>
            </a:extLst>
          </p:cNvPr>
          <p:cNvSpPr txBox="1"/>
          <p:nvPr/>
        </p:nvSpPr>
        <p:spPr>
          <a:xfrm>
            <a:off x="7897880" y="4657537"/>
            <a:ext cx="1098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/>
              <a:t>Druckaufnehmer</a:t>
            </a:r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67638D32-0331-4AF6-A7C7-79AF4233439C}"/>
              </a:ext>
            </a:extLst>
          </p:cNvPr>
          <p:cNvCxnSpPr>
            <a:cxnSpLocks/>
          </p:cNvCxnSpPr>
          <p:nvPr/>
        </p:nvCxnSpPr>
        <p:spPr>
          <a:xfrm>
            <a:off x="10705835" y="3331836"/>
            <a:ext cx="114566" cy="308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2921C25F-B801-49E7-832A-EAEF1C6381B9}"/>
              </a:ext>
            </a:extLst>
          </p:cNvPr>
          <p:cNvCxnSpPr>
            <a:cxnSpLocks/>
          </p:cNvCxnSpPr>
          <p:nvPr/>
        </p:nvCxnSpPr>
        <p:spPr>
          <a:xfrm>
            <a:off x="10232038" y="3548892"/>
            <a:ext cx="147233" cy="3555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Bogen 115">
            <a:extLst>
              <a:ext uri="{FF2B5EF4-FFF2-40B4-BE49-F238E27FC236}">
                <a16:creationId xmlns:a16="http://schemas.microsoft.com/office/drawing/2014/main" id="{1F04A7BC-70AC-458D-9814-6240FE75C448}"/>
              </a:ext>
            </a:extLst>
          </p:cNvPr>
          <p:cNvSpPr/>
          <p:nvPr/>
        </p:nvSpPr>
        <p:spPr>
          <a:xfrm rot="16655132">
            <a:off x="8844114" y="4168207"/>
            <a:ext cx="1509467" cy="1576640"/>
          </a:xfrm>
          <a:prstGeom prst="arc">
            <a:avLst>
              <a:gd name="adj1" fmla="val 17408308"/>
              <a:gd name="adj2" fmla="val 0"/>
            </a:avLst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8" name="Verbinder: gekrümmt 117">
            <a:extLst>
              <a:ext uri="{FF2B5EF4-FFF2-40B4-BE49-F238E27FC236}">
                <a16:creationId xmlns:a16="http://schemas.microsoft.com/office/drawing/2014/main" id="{5CF4073B-9D16-4DED-911B-BB0A32D90A42}"/>
              </a:ext>
            </a:extLst>
          </p:cNvPr>
          <p:cNvCxnSpPr>
            <a:cxnSpLocks/>
          </p:cNvCxnSpPr>
          <p:nvPr/>
        </p:nvCxnSpPr>
        <p:spPr>
          <a:xfrm rot="10800000">
            <a:off x="6946106" y="4229374"/>
            <a:ext cx="964302" cy="551276"/>
          </a:xfrm>
          <a:prstGeom prst="curvedConnector3">
            <a:avLst>
              <a:gd name="adj1" fmla="val 101309"/>
            </a:avLst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hteck 122">
            <a:extLst>
              <a:ext uri="{FF2B5EF4-FFF2-40B4-BE49-F238E27FC236}">
                <a16:creationId xmlns:a16="http://schemas.microsoft.com/office/drawing/2014/main" id="{F22CFAFB-BEF5-42F6-AC09-E99AEFD9CC7E}"/>
              </a:ext>
            </a:extLst>
          </p:cNvPr>
          <p:cNvSpPr/>
          <p:nvPr/>
        </p:nvSpPr>
        <p:spPr>
          <a:xfrm rot="2247313">
            <a:off x="9795325" y="3862587"/>
            <a:ext cx="244141" cy="223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6339DE33-FB29-440B-AB3C-4A13C8D9FCE5}"/>
              </a:ext>
            </a:extLst>
          </p:cNvPr>
          <p:cNvSpPr/>
          <p:nvPr/>
        </p:nvSpPr>
        <p:spPr>
          <a:xfrm>
            <a:off x="9599898" y="4270680"/>
            <a:ext cx="716429" cy="72602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E14D70AA-05D4-4A3D-BD73-5F88CCEEEB4F}"/>
              </a:ext>
            </a:extLst>
          </p:cNvPr>
          <p:cNvCxnSpPr>
            <a:cxnSpLocks/>
          </p:cNvCxnSpPr>
          <p:nvPr/>
        </p:nvCxnSpPr>
        <p:spPr>
          <a:xfrm>
            <a:off x="9369287" y="3280898"/>
            <a:ext cx="498347" cy="98978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8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11494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Messung des Druckes in den Kapillaren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4" b="2750"/>
          <a:stretch>
            <a:fillRect/>
          </a:stretch>
        </p:blipFill>
        <p:spPr bwMode="auto">
          <a:xfrm>
            <a:off x="1152938" y="1623254"/>
            <a:ext cx="8696739" cy="45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8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22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1EC2FF3-3904-4CD7-973A-06B2A4FEC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985233"/>
              </p:ext>
            </p:extLst>
          </p:nvPr>
        </p:nvGraphicFramePr>
        <p:xfrm>
          <a:off x="810411" y="1081771"/>
          <a:ext cx="91111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9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8204D-F515-4C44-95E9-0E65785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83F4F-1159-4D4E-9A73-1E75C677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49531-A574-4E3F-AABB-0BC0D9AE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E96C9C-654A-4D37-84F0-B4B9996A1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41381-2ABF-4AB1-B3E5-34233C07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0B7CD-0E97-4C12-A6AA-432646E1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EBDB0-6C2F-4F2F-BD90-E9E52D5B8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41DEA-F37A-4D37-AC31-A55CB42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FAB8E5-A6AF-4531-89AD-D4AFE4C35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Bildquellen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41B712-A2DC-4B55-BA3F-FA8CBA529BF0}"/>
              </a:ext>
            </a:extLst>
          </p:cNvPr>
          <p:cNvSpPr txBox="1"/>
          <p:nvPr/>
        </p:nvSpPr>
        <p:spPr>
          <a:xfrm>
            <a:off x="673100" y="1498600"/>
            <a:ext cx="122301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17 		https://eref.thieme.de/cockpits/clAINS0001clRettungsdienst0001clNotauf0001/0</a:t>
            </a:r>
          </a:p>
          <a:p>
            <a:r>
              <a:rPr lang="de-DE" dirty="0"/>
              <a:t>		/coAnae00159/4-24728 </a:t>
            </a:r>
          </a:p>
          <a:p>
            <a:endParaRPr lang="de-DE" dirty="0"/>
          </a:p>
          <a:p>
            <a:r>
              <a:rPr lang="de-DE" dirty="0"/>
              <a:t>Folie 18		</a:t>
            </a:r>
            <a:r>
              <a:rPr lang="de-DE" sz="1800" dirty="0">
                <a:effectLst/>
              </a:rPr>
              <a:t>https://duepublico2.uni-								  			due.de/</a:t>
            </a:r>
            <a:r>
              <a:rPr lang="de-DE" sz="1800" dirty="0" err="1">
                <a:effectLst/>
              </a:rPr>
              <a:t>servlets</a:t>
            </a:r>
            <a:r>
              <a:rPr lang="de-DE" sz="1800" dirty="0">
                <a:effectLst/>
              </a:rPr>
              <a:t>/</a:t>
            </a:r>
            <a:r>
              <a:rPr lang="de-DE" sz="1800" dirty="0" err="1">
                <a:effectLst/>
              </a:rPr>
              <a:t>MCRFileNodeServlet</a:t>
            </a:r>
            <a:r>
              <a:rPr lang="de-DE" sz="1800" dirty="0">
                <a:effectLst/>
              </a:rPr>
              <a:t>/duepublico_derivate_00005104/meininger.pdf </a:t>
            </a:r>
          </a:p>
          <a:p>
            <a:endParaRPr lang="de-DE" dirty="0"/>
          </a:p>
          <a:p>
            <a:r>
              <a:rPr lang="de-DE" dirty="0"/>
              <a:t>Folie 19		https://stock.adobe.com/de/search?k=wasserschlange</a:t>
            </a:r>
          </a:p>
          <a:p>
            <a:endParaRPr lang="de-DE" dirty="0"/>
          </a:p>
          <a:p>
            <a:r>
              <a:rPr lang="de-DE" dirty="0"/>
              <a:t>		https://www.alamy.de/stockfoto-katze-snake-europaische-katze-schlange-telescopus-goldhahnenfuss-			klettern-auf-einer-wand-griechenland-peloponnes-messinien-76012144.html</a:t>
            </a:r>
          </a:p>
          <a:p>
            <a:r>
              <a:rPr lang="de-DE" dirty="0"/>
              <a:t> 			</a:t>
            </a:r>
          </a:p>
          <a:p>
            <a:r>
              <a:rPr lang="de-DE" dirty="0"/>
              <a:t>Folie 21		</a:t>
            </a:r>
            <a:r>
              <a:rPr lang="de-DE" sz="1800" dirty="0">
                <a:effectLst/>
              </a:rPr>
              <a:t>https://link.springer.com/chapter/10.1007/978-3-319-71712-8_2</a:t>
            </a:r>
          </a:p>
          <a:p>
            <a:endParaRPr lang="de-DE" sz="1800" dirty="0">
              <a:effectLst/>
            </a:endParaRPr>
          </a:p>
          <a:p>
            <a:r>
              <a:rPr lang="de-DE" dirty="0"/>
              <a:t>		</a:t>
            </a:r>
            <a:r>
              <a:rPr lang="de-DE" sz="1800" dirty="0">
                <a:effectLst/>
              </a:rPr>
              <a:t>https://www.spiegelberg.de/produkte/icp-sonden/</a:t>
            </a:r>
          </a:p>
          <a:p>
            <a:endParaRPr lang="de-DE" dirty="0"/>
          </a:p>
          <a:p>
            <a:r>
              <a:rPr lang="de-DE" sz="1800" dirty="0">
                <a:effectLst/>
              </a:rPr>
              <a:t>		https://encrypted-												tbn0.gstatic.com/images?q=tbn:ANd9GcRYtPF9fChvXYRAVzh2PpAEzwQBcHy32jGsaQ&amp;usqp=CAU</a:t>
            </a:r>
          </a:p>
          <a:p>
            <a:endParaRPr lang="de-DE" sz="1800" dirty="0"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11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Erste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Messungen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Blutdruckes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3074" name="Picture 2" descr="Pfer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45" y="1079500"/>
            <a:ext cx="43529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25428" y="6356350"/>
            <a:ext cx="7464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Hale’s</a:t>
            </a:r>
            <a:r>
              <a:rPr lang="de-DE" sz="1400" dirty="0"/>
              <a:t> erste Messung (1733) des arteriellen Blutdruckes an einem Pferd.</a:t>
            </a:r>
          </a:p>
        </p:txBody>
      </p:sp>
      <p:pic>
        <p:nvPicPr>
          <p:cNvPr id="7" name="Picture 2" descr="kur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34" y="1079500"/>
            <a:ext cx="438943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116417" y="5247861"/>
            <a:ext cx="4681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Vergleich zwischen zwei Druckkurven: A – Quecksilber - Manometer, B – modernes Manometer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34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Blutdruckmessung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146" name="Picture 2" descr="hämatogra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53" y="1068991"/>
            <a:ext cx="2468493" cy="3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70951" y="5358161"/>
            <a:ext cx="325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Hämautogramm</a:t>
            </a:r>
            <a:r>
              <a:rPr lang="de-DE" dirty="0"/>
              <a:t> (</a:t>
            </a:r>
            <a:r>
              <a:rPr lang="de-DE" dirty="0" err="1"/>
              <a:t>Landois</a:t>
            </a:r>
            <a:r>
              <a:rPr lang="de-DE" dirty="0"/>
              <a:t>, 1872)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59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Übersicht über invasive Druckmessmethoden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03852" y="1739348"/>
            <a:ext cx="4919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invasiv: </a:t>
            </a:r>
          </a:p>
          <a:p>
            <a:r>
              <a:rPr lang="de-DE" dirty="0"/>
              <a:t>in der Blutbahn gemessen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Messmethoden: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Mechano</a:t>
            </a:r>
            <a:r>
              <a:rPr lang="de-DE" dirty="0"/>
              <a:t>-optische Systeme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Elektrolytische Systeme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Manometer nach dem Kondensatorprinzip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Induktive Manometer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Dehnmessstreifen, Dehndrähte</a:t>
            </a:r>
          </a:p>
        </p:txBody>
      </p:sp>
    </p:spTree>
    <p:extLst>
      <p:ext uri="{BB962C8B-B14F-4D97-AF65-F5344CB8AC3E}">
        <p14:creationId xmlns:p14="http://schemas.microsoft.com/office/powerpoint/2010/main" val="265619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Eigenfrequenz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056699" y="1711334"/>
                <a:ext cx="7901609" cy="278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Eigenfrequenz: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0,5</m:t>
                        </m:r>
                      </m:sup>
                    </m:sSup>
                  </m:oMath>
                </a14:m>
                <a:r>
                  <a:rPr lang="de-DE" dirty="0"/>
                  <a:t>/ 2 p</a:t>
                </a:r>
              </a:p>
              <a:p>
                <a:endParaRPr lang="de-DE" dirty="0"/>
              </a:p>
              <a:p>
                <a:r>
                  <a:rPr lang="de-DE" b="1" dirty="0"/>
                  <a:t>K: Steife 	</a:t>
                </a:r>
                <a:br>
                  <a:rPr lang="de-DE" b="1" dirty="0"/>
                </a:br>
                <a:r>
                  <a:rPr lang="de-DE" b="1" dirty="0"/>
                  <a:t>M: Masse    </a:t>
                </a:r>
                <a:br>
                  <a:rPr lang="de-DE" b="1" dirty="0"/>
                </a:br>
                <a:r>
                  <a:rPr lang="de-DE" b="1" dirty="0"/>
                  <a:t>K ist proportional zu </a:t>
                </a:r>
                <a:r>
                  <a:rPr lang="de-DE" b="1" dirty="0" err="1"/>
                  <a:t>delta</a:t>
                </a:r>
                <a:r>
                  <a:rPr lang="de-DE" b="1" dirty="0"/>
                  <a:t> p/</a:t>
                </a:r>
                <a:r>
                  <a:rPr lang="de-DE" b="1" dirty="0" err="1"/>
                  <a:t>delta</a:t>
                </a:r>
                <a:r>
                  <a:rPr lang="de-DE" b="1" dirty="0"/>
                  <a:t> V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Nachteil einer hohen Steife?: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99" y="1711334"/>
                <a:ext cx="7901609" cy="2788712"/>
              </a:xfrm>
              <a:prstGeom prst="rect">
                <a:avLst/>
              </a:prstGeom>
              <a:blipFill>
                <a:blip r:embed="rId4"/>
                <a:stretch>
                  <a:fillRect l="-617" b="-26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1056699" y="4516485"/>
            <a:ext cx="545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geringe Empfindlichkeit</a:t>
            </a:r>
          </a:p>
        </p:txBody>
      </p:sp>
    </p:spTree>
    <p:extLst>
      <p:ext uri="{BB962C8B-B14F-4D97-AF65-F5344CB8AC3E}">
        <p14:creationId xmlns:p14="http://schemas.microsoft.com/office/powerpoint/2010/main" val="17295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Mechano-optische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Systeme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-5149" r="2299" b="39497"/>
          <a:stretch/>
        </p:blipFill>
        <p:spPr bwMode="auto">
          <a:xfrm>
            <a:off x="3352800" y="953987"/>
            <a:ext cx="5393532" cy="486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79DE524-178B-4BD8-A713-DA5769FABB75}"/>
              </a:ext>
            </a:extLst>
          </p:cNvPr>
          <p:cNvSpPr txBox="1"/>
          <p:nvPr/>
        </p:nvSpPr>
        <p:spPr>
          <a:xfrm>
            <a:off x="4432005" y="575012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nach Frank und Wiggers</a:t>
            </a:r>
          </a:p>
        </p:txBody>
      </p:sp>
    </p:spTree>
    <p:extLst>
      <p:ext uri="{BB962C8B-B14F-4D97-AF65-F5344CB8AC3E}">
        <p14:creationId xmlns:p14="http://schemas.microsoft.com/office/powerpoint/2010/main" val="94346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Mechano-optische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Systeme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7" t="67372" r="4367" b="6825"/>
          <a:stretch/>
        </p:blipFill>
        <p:spPr bwMode="auto">
          <a:xfrm>
            <a:off x="-531043" y="2697747"/>
            <a:ext cx="6627043" cy="21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431280" y="3061784"/>
            <a:ext cx="4715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Großer Abstand zwischen Spiegel und Aufzeichnungsplatte nötig (bis zu 5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Probleme mit Streulicht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Fotoplatten mussten entwickelt werden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46DEDB-C5FA-4443-BF01-5EE2A883D168}"/>
              </a:ext>
            </a:extLst>
          </p:cNvPr>
          <p:cNvSpPr txBox="1"/>
          <p:nvPr/>
        </p:nvSpPr>
        <p:spPr>
          <a:xfrm>
            <a:off x="1797504" y="2326558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Invasive Blutdruckmessung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3120F5-858B-4BDC-AC26-B69055409820}"/>
              </a:ext>
            </a:extLst>
          </p:cNvPr>
          <p:cNvSpPr txBox="1"/>
          <p:nvPr/>
        </p:nvSpPr>
        <p:spPr>
          <a:xfrm>
            <a:off x="6720840" y="2692452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Nachteile: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E1D653-34A7-42DE-AB36-1D8719CD83AB}"/>
              </a:ext>
            </a:extLst>
          </p:cNvPr>
          <p:cNvSpPr txBox="1"/>
          <p:nvPr/>
        </p:nvSpPr>
        <p:spPr>
          <a:xfrm>
            <a:off x="1291590" y="4826203"/>
            <a:ext cx="242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nach Kubicek</a:t>
            </a:r>
          </a:p>
        </p:txBody>
      </p:sp>
    </p:spTree>
    <p:extLst>
      <p:ext uri="{BB962C8B-B14F-4D97-AF65-F5344CB8AC3E}">
        <p14:creationId xmlns:p14="http://schemas.microsoft.com/office/powerpoint/2010/main" val="37855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Elektrolytische Systeme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9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2646947" y="1503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3" name="Rectangle 44"/>
          <p:cNvSpPr>
            <a:spLocks noChangeArrowheads="1"/>
          </p:cNvSpPr>
          <p:nvPr/>
        </p:nvSpPr>
        <p:spPr bwMode="auto">
          <a:xfrm>
            <a:off x="2646947" y="1960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4"/>
          <a:stretch/>
        </p:blipFill>
        <p:spPr bwMode="auto">
          <a:xfrm>
            <a:off x="3712427" y="1228873"/>
            <a:ext cx="4767146" cy="47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E8E13D8-C8AC-4248-A13A-F421CA4CD01F}"/>
              </a:ext>
            </a:extLst>
          </p:cNvPr>
          <p:cNvSpPr txBox="1"/>
          <p:nvPr/>
        </p:nvSpPr>
        <p:spPr>
          <a:xfrm>
            <a:off x="5124086" y="5897005"/>
            <a:ext cx="215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nach </a:t>
            </a:r>
            <a:r>
              <a:rPr lang="de-DE" sz="1400" dirty="0" err="1"/>
              <a:t>Grunbaum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2107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Breitbild</PresentationFormat>
  <Paragraphs>197</Paragraphs>
  <Slides>23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Cambria Math</vt:lpstr>
      <vt:lpstr>Symbol</vt:lpstr>
      <vt:lpstr>Office</vt:lpstr>
      <vt:lpstr>Strömungsmechanik in der Medizin</vt:lpstr>
      <vt:lpstr>Vorlesung 09</vt:lpstr>
      <vt:lpstr>Erste Messungen des Blutdruckes</vt:lpstr>
      <vt:lpstr>Blutdruckmessung </vt:lpstr>
      <vt:lpstr>Übersicht über invasive Druckmessmethoden</vt:lpstr>
      <vt:lpstr>Eigenfrequenz </vt:lpstr>
      <vt:lpstr>Mechano-optische Systeme</vt:lpstr>
      <vt:lpstr>Mechano-optische Systeme</vt:lpstr>
      <vt:lpstr>Elektrolytische Systeme</vt:lpstr>
      <vt:lpstr>Elektrolytische Systeme</vt:lpstr>
      <vt:lpstr>Manometer nach dem Kondensatorprinzip</vt:lpstr>
      <vt:lpstr>Induktive Manometer</vt:lpstr>
      <vt:lpstr>Dehnmessstreifen, Dehndrähte</vt:lpstr>
      <vt:lpstr>Dehnmessstreifen, Dehndrähte</vt:lpstr>
      <vt:lpstr>Dehnmessstreifen, Dehndrähte</vt:lpstr>
      <vt:lpstr>Dehnmessstreifen, Dehndrähte</vt:lpstr>
      <vt:lpstr>Forschungsansatz zur Dauermessung</vt:lpstr>
      <vt:lpstr>Messung des Druckes im rechten Vorhof</vt:lpstr>
      <vt:lpstr>Messung des Druckes im rechten Vorhof</vt:lpstr>
      <vt:lpstr>Messung des Druckes im Gehirn</vt:lpstr>
      <vt:lpstr>Messung des Druckes in den Kapillaren</vt:lpstr>
      <vt:lpstr>Zusammenfassung</vt:lpstr>
      <vt:lpstr>Bildquellen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Strömungsmechanik in der Medizin I</dc:title>
  <dc:creator>Goubergrits, Leonid</dc:creator>
  <cp:lastModifiedBy>Goubergrits, Leonid</cp:lastModifiedBy>
  <cp:revision>193</cp:revision>
  <cp:lastPrinted>2020-11-30T16:23:29Z</cp:lastPrinted>
  <dcterms:created xsi:type="dcterms:W3CDTF">2020-04-15T07:57:44Z</dcterms:created>
  <dcterms:modified xsi:type="dcterms:W3CDTF">2025-07-08T14:06:23Z</dcterms:modified>
</cp:coreProperties>
</file>