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50" r:id="rId3"/>
    <p:sldId id="319" r:id="rId4"/>
    <p:sldId id="333" r:id="rId5"/>
    <p:sldId id="302" r:id="rId6"/>
    <p:sldId id="303" r:id="rId7"/>
    <p:sldId id="304" r:id="rId8"/>
    <p:sldId id="305" r:id="rId9"/>
    <p:sldId id="306" r:id="rId10"/>
    <p:sldId id="322" r:id="rId11"/>
    <p:sldId id="323" r:id="rId12"/>
    <p:sldId id="329" r:id="rId13"/>
    <p:sldId id="325" r:id="rId14"/>
    <p:sldId id="330" r:id="rId15"/>
    <p:sldId id="328" r:id="rId16"/>
    <p:sldId id="331" r:id="rId17"/>
    <p:sldId id="334" r:id="rId18"/>
    <p:sldId id="332" r:id="rId19"/>
    <p:sldId id="308" r:id="rId20"/>
    <p:sldId id="326" r:id="rId21"/>
    <p:sldId id="351" r:id="rId22"/>
    <p:sldId id="352" r:id="rId23"/>
    <p:sldId id="353" r:id="rId24"/>
    <p:sldId id="354" r:id="rId25"/>
    <p:sldId id="355" r:id="rId26"/>
    <p:sldId id="337" r:id="rId27"/>
    <p:sldId id="338" r:id="rId28"/>
    <p:sldId id="339" r:id="rId29"/>
    <p:sldId id="340" r:id="rId30"/>
    <p:sldId id="342" r:id="rId31"/>
    <p:sldId id="341" r:id="rId32"/>
    <p:sldId id="345" r:id="rId33"/>
    <p:sldId id="372" r:id="rId34"/>
    <p:sldId id="357" r:id="rId35"/>
    <p:sldId id="358" r:id="rId36"/>
    <p:sldId id="290" r:id="rId37"/>
    <p:sldId id="291" r:id="rId38"/>
    <p:sldId id="282" r:id="rId39"/>
    <p:sldId id="316" r:id="rId40"/>
    <p:sldId id="317" r:id="rId41"/>
    <p:sldId id="318" r:id="rId42"/>
    <p:sldId id="359" r:id="rId43"/>
    <p:sldId id="361" r:id="rId44"/>
    <p:sldId id="320" r:id="rId45"/>
    <p:sldId id="321" r:id="rId46"/>
    <p:sldId id="360" r:id="rId47"/>
    <p:sldId id="362" r:id="rId48"/>
    <p:sldId id="363" r:id="rId49"/>
    <p:sldId id="324" r:id="rId50"/>
    <p:sldId id="365" r:id="rId51"/>
    <p:sldId id="366" r:id="rId52"/>
    <p:sldId id="327" r:id="rId53"/>
    <p:sldId id="367" r:id="rId54"/>
    <p:sldId id="368" r:id="rId55"/>
    <p:sldId id="369" r:id="rId56"/>
    <p:sldId id="370" r:id="rId57"/>
    <p:sldId id="275" r:id="rId5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rtzscher, Ulrich" initials="KU" lastIdx="33" clrIdx="0">
    <p:extLst>
      <p:ext uri="{19B8F6BF-5375-455C-9EA6-DF929625EA0E}">
        <p15:presenceInfo xmlns:p15="http://schemas.microsoft.com/office/powerpoint/2012/main" userId="S-1-5-21-1057563376-1269908281-367356602-90174" providerId="AD"/>
      </p:ext>
    </p:extLst>
  </p:cmAuthor>
  <p:cmAuthor id="2" name="Krakowski, Sophia" initials="KS" lastIdx="20" clrIdx="1">
    <p:extLst>
      <p:ext uri="{19B8F6BF-5375-455C-9EA6-DF929625EA0E}">
        <p15:presenceInfo xmlns:p15="http://schemas.microsoft.com/office/powerpoint/2012/main" userId="S::sophia.krakowski@charite.de::cf9f74c8-33e5-4f7f-b2bb-2c69f9ab01b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46" autoAdjust="0"/>
    <p:restoredTop sz="83488" autoAdjust="0"/>
  </p:normalViewPr>
  <p:slideViewPr>
    <p:cSldViewPr snapToGrid="0">
      <p:cViewPr varScale="1">
        <p:scale>
          <a:sx n="81" d="100"/>
          <a:sy n="81" d="100"/>
        </p:scale>
        <p:origin x="878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30T18:36:52.463" idx="33">
    <p:pos x="3947" y="650"/>
    <p:text>Bild zur photometrischen Messung</p:text>
    <p:extLst>
      <p:ext uri="{C676402C-5697-4E1C-873F-D02D1690AC5C}">
        <p15:threadingInfo xmlns:p15="http://schemas.microsoft.com/office/powerpoint/2012/main" timeZoneBias="-120"/>
      </p:ext>
    </p:extLst>
  </p:cm>
  <p:cm authorId="2" dt="2020-11-17T13:03:34.216" idx="14">
    <p:pos x="3947" y="786"/>
    <p:text>quelle</p:text>
    <p:extLst>
      <p:ext uri="{C676402C-5697-4E1C-873F-D02D1690AC5C}">
        <p15:threadingInfo xmlns:p15="http://schemas.microsoft.com/office/powerpoint/2012/main" timeZoneBias="-60">
          <p15:parentCm authorId="1" idx="33"/>
        </p15:threadingInfo>
      </p:ext>
    </p:extLst>
  </p:cm>
  <p:cm authorId="2" dt="2020-11-17T13:03:41.472" idx="15">
    <p:pos x="3947" y="922"/>
    <p:text>unten wegnehmen</p:text>
    <p:extLst>
      <p:ext uri="{C676402C-5697-4E1C-873F-D02D1690AC5C}">
        <p15:threadingInfo xmlns:p15="http://schemas.microsoft.com/office/powerpoint/2012/main" timeZoneBias="-60">
          <p15:parentCm authorId="1" idx="33"/>
        </p15:threadingInfo>
      </p:ext>
    </p:extLst>
  </p:cm>
  <p:cm authorId="2" dt="2020-11-19T12:32:36.400" idx="20">
    <p:pos x="3947" y="1058"/>
    <p:text>https://www.78stepshealth.us/skeletal-muscle-2/co-c-t2-ti7.html</p:text>
    <p:extLst>
      <p:ext uri="{C676402C-5697-4E1C-873F-D02D1690AC5C}">
        <p15:threadingInfo xmlns:p15="http://schemas.microsoft.com/office/powerpoint/2012/main" timeZoneBias="-60">
          <p15:parentCm authorId="1" idx="33"/>
        </p15:threadingInfo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22FE04-8E29-42D2-A3CD-CDCA89EE9830}">
      <dgm:prSet phldrT="[Text]"/>
      <dgm:spPr/>
      <dgm:t>
        <a:bodyPr/>
        <a:lstStyle/>
        <a:p>
          <a:r>
            <a:rPr lang="en-GB" dirty="0"/>
            <a:t>Invasive </a:t>
          </a:r>
          <a:r>
            <a:rPr lang="en-GB" dirty="0" err="1"/>
            <a:t>Blutdruckmessung</a:t>
          </a:r>
          <a:endParaRPr lang="en-GB" dirty="0"/>
        </a:p>
      </dgm:t>
    </dgm:pt>
    <dgm:pt modelId="{F2DEB430-7B58-4F4F-8BA7-AFDEDB3D8190}" type="parTrans" cxnId="{BF53285E-03D3-4772-B2F2-47059A12F3D6}">
      <dgm:prSet/>
      <dgm:spPr/>
      <dgm:t>
        <a:bodyPr/>
        <a:lstStyle/>
        <a:p>
          <a:endParaRPr lang="en-GB"/>
        </a:p>
      </dgm:t>
    </dgm:pt>
    <dgm:pt modelId="{EA138A95-4D1F-4A9E-9D53-3750E3AAF3C2}" type="sibTrans" cxnId="{BF53285E-03D3-4772-B2F2-47059A12F3D6}">
      <dgm:prSet/>
      <dgm:spPr/>
      <dgm:t>
        <a:bodyPr/>
        <a:lstStyle/>
        <a:p>
          <a:endParaRPr lang="en-GB"/>
        </a:p>
      </dgm:t>
    </dgm:pt>
    <dgm:pt modelId="{C4BC03CB-39AA-4C6D-AA16-8C722D3B03B3}">
      <dgm:prSet phldrT="[Text]"/>
      <dgm:spPr/>
      <dgm:t>
        <a:bodyPr/>
        <a:lstStyle/>
        <a:p>
          <a:r>
            <a:rPr lang="en-GB" dirty="0" err="1"/>
            <a:t>Druckmessung</a:t>
          </a:r>
          <a:r>
            <a:rPr lang="en-GB" dirty="0"/>
            <a:t> </a:t>
          </a:r>
          <a:r>
            <a:rPr lang="en-GB" dirty="0" err="1"/>
            <a:t>im</a:t>
          </a:r>
          <a:r>
            <a:rPr lang="en-GB" dirty="0"/>
            <a:t> </a:t>
          </a:r>
          <a:r>
            <a:rPr lang="en-GB" dirty="0" err="1"/>
            <a:t>rechten</a:t>
          </a:r>
          <a:r>
            <a:rPr lang="en-GB" dirty="0"/>
            <a:t> </a:t>
          </a:r>
          <a:r>
            <a:rPr lang="en-GB" dirty="0" err="1"/>
            <a:t>Vorhof</a:t>
          </a:r>
          <a:endParaRPr lang="en-GB" dirty="0"/>
        </a:p>
      </dgm:t>
    </dgm:pt>
    <dgm:pt modelId="{277AEF6F-1CD3-4807-B0AC-7612517B4416}" type="parTrans" cxnId="{A3950CBC-3B0E-42D1-AC89-C9B5F325F1EE}">
      <dgm:prSet/>
      <dgm:spPr/>
      <dgm:t>
        <a:bodyPr/>
        <a:lstStyle/>
        <a:p>
          <a:endParaRPr lang="en-GB"/>
        </a:p>
      </dgm:t>
    </dgm:pt>
    <dgm:pt modelId="{B433D5E8-13B7-4D94-B603-174FCBF7BAEA}" type="sibTrans" cxnId="{A3950CBC-3B0E-42D1-AC89-C9B5F325F1EE}">
      <dgm:prSet/>
      <dgm:spPr/>
      <dgm:t>
        <a:bodyPr/>
        <a:lstStyle/>
        <a:p>
          <a:endParaRPr lang="en-GB"/>
        </a:p>
      </dgm:t>
    </dgm:pt>
    <dgm:pt modelId="{20CE9004-0EA9-4F93-85F2-50145A94B6A4}">
      <dgm:prSet phldrT="[Text]"/>
      <dgm:spPr/>
      <dgm:t>
        <a:bodyPr/>
        <a:lstStyle/>
        <a:p>
          <a:r>
            <a:rPr lang="en-GB" dirty="0" err="1"/>
            <a:t>Druckmessung</a:t>
          </a:r>
          <a:r>
            <a:rPr lang="en-GB" dirty="0"/>
            <a:t> </a:t>
          </a:r>
          <a:r>
            <a:rPr lang="en-GB" dirty="0" err="1"/>
            <a:t>im</a:t>
          </a:r>
          <a:r>
            <a:rPr lang="en-GB" dirty="0"/>
            <a:t> </a:t>
          </a:r>
          <a:r>
            <a:rPr lang="en-GB" dirty="0" err="1"/>
            <a:t>Gehirn</a:t>
          </a:r>
          <a:endParaRPr lang="en-GB" dirty="0"/>
        </a:p>
      </dgm:t>
    </dgm:pt>
    <dgm:pt modelId="{140B583E-D5D6-416B-87BA-C092D7ACDA1A}" type="parTrans" cxnId="{42EEA402-FB40-4160-B149-754B501CA66C}">
      <dgm:prSet/>
      <dgm:spPr/>
      <dgm:t>
        <a:bodyPr/>
        <a:lstStyle/>
        <a:p>
          <a:endParaRPr lang="en-GB"/>
        </a:p>
      </dgm:t>
    </dgm:pt>
    <dgm:pt modelId="{7B9C0DE6-434C-43DC-AF53-32291C3BEF64}" type="sibTrans" cxnId="{42EEA402-FB40-4160-B149-754B501CA66C}">
      <dgm:prSet/>
      <dgm:spPr/>
      <dgm:t>
        <a:bodyPr/>
        <a:lstStyle/>
        <a:p>
          <a:endParaRPr lang="en-GB"/>
        </a:p>
      </dgm:t>
    </dgm:pt>
    <dgm:pt modelId="{2805FD64-E7A1-49FE-9F52-C7BF6779D43C}">
      <dgm:prSet phldrT="[Text]"/>
      <dgm:spPr/>
      <dgm:t>
        <a:bodyPr/>
        <a:lstStyle/>
        <a:p>
          <a:r>
            <a:rPr lang="en-GB"/>
            <a:t>Kapillardruckmessung</a:t>
          </a:r>
          <a:endParaRPr lang="en-GB" dirty="0"/>
        </a:p>
      </dgm:t>
    </dgm:pt>
    <dgm:pt modelId="{DB09CCCB-65CD-4293-A346-37745ACA39D5}" type="parTrans" cxnId="{2B833529-81A1-4F68-AD95-BA1BC895EFC6}">
      <dgm:prSet/>
      <dgm:spPr/>
      <dgm:t>
        <a:bodyPr/>
        <a:lstStyle/>
        <a:p>
          <a:endParaRPr lang="en-GB"/>
        </a:p>
      </dgm:t>
    </dgm:pt>
    <dgm:pt modelId="{3148D3E2-6DB7-4FC4-BB03-B501AAF99FE3}" type="sibTrans" cxnId="{2B833529-81A1-4F68-AD95-BA1BC895EFC6}">
      <dgm:prSet/>
      <dgm:spPr/>
      <dgm:t>
        <a:bodyPr/>
        <a:lstStyle/>
        <a:p>
          <a:endParaRPr lang="en-GB"/>
        </a:p>
      </dgm:t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4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4"/>
      <dgm:spPr/>
    </dgm:pt>
    <dgm:pt modelId="{38644FCB-323F-4B18-8A27-6DC9D38F10A5}" type="pres">
      <dgm:prSet presAssocID="{34D9ED83-E1B7-4943-8589-13BAE761BD83}" presName="dstNode" presStyleLbl="node1" presStyleIdx="0" presStyleCnt="4"/>
      <dgm:spPr/>
    </dgm:pt>
    <dgm:pt modelId="{1B249531-A574-4E3F-AABB-0BC0D9AE5F77}" type="pres">
      <dgm:prSet presAssocID="{DD22FE04-8E29-42D2-A3CD-CDCA89EE9830}" presName="text_1" presStyleLbl="node1" presStyleIdx="0" presStyleCnt="4">
        <dgm:presLayoutVars>
          <dgm:bulletEnabled val="1"/>
        </dgm:presLayoutVars>
      </dgm:prSet>
      <dgm:spPr/>
    </dgm:pt>
    <dgm:pt modelId="{84B2C597-C2DA-4DDA-B290-1FE83714631B}" type="pres">
      <dgm:prSet presAssocID="{DD22FE04-8E29-42D2-A3CD-CDCA89EE9830}" presName="accent_1" presStyleCnt="0"/>
      <dgm:spPr/>
    </dgm:pt>
    <dgm:pt modelId="{08D83F4F-1159-4D4E-9A73-1E75C6777144}" type="pres">
      <dgm:prSet presAssocID="{DD22FE04-8E29-42D2-A3CD-CDCA89EE9830}" presName="accentRepeatNode" presStyleLbl="solidFgAcc1" presStyleIdx="0" presStyleCnt="4"/>
      <dgm:spPr/>
    </dgm:pt>
    <dgm:pt modelId="{1C541381-2ABF-4AB1-B3E5-34233C076C41}" type="pres">
      <dgm:prSet presAssocID="{C4BC03CB-39AA-4C6D-AA16-8C722D3B03B3}" presName="text_2" presStyleLbl="node1" presStyleIdx="1" presStyleCnt="4">
        <dgm:presLayoutVars>
          <dgm:bulletEnabled val="1"/>
        </dgm:presLayoutVars>
      </dgm:prSet>
      <dgm:spPr/>
    </dgm:pt>
    <dgm:pt modelId="{35AFA5E9-E88A-44D8-A827-BA3E33215CAF}" type="pres">
      <dgm:prSet presAssocID="{C4BC03CB-39AA-4C6D-AA16-8C722D3B03B3}" presName="accent_2" presStyleCnt="0"/>
      <dgm:spPr/>
    </dgm:pt>
    <dgm:pt modelId="{47E96C9C-654A-4D37-84F0-B4B9996A141B}" type="pres">
      <dgm:prSet presAssocID="{C4BC03CB-39AA-4C6D-AA16-8C722D3B03B3}" presName="accentRepeatNode" presStyleLbl="solidFgAcc1" presStyleIdx="1" presStyleCnt="4"/>
      <dgm:spPr/>
    </dgm:pt>
    <dgm:pt modelId="{70CEBDB0-6C2F-4F2F-BD90-E9E52D5B87C6}" type="pres">
      <dgm:prSet presAssocID="{20CE9004-0EA9-4F93-85F2-50145A94B6A4}" presName="text_3" presStyleLbl="node1" presStyleIdx="2" presStyleCnt="4">
        <dgm:presLayoutVars>
          <dgm:bulletEnabled val="1"/>
        </dgm:presLayoutVars>
      </dgm:prSet>
      <dgm:spPr/>
    </dgm:pt>
    <dgm:pt modelId="{763910B9-E4B2-4B1D-AC4D-32B8871B36EE}" type="pres">
      <dgm:prSet presAssocID="{20CE9004-0EA9-4F93-85F2-50145A94B6A4}" presName="accent_3" presStyleCnt="0"/>
      <dgm:spPr/>
    </dgm:pt>
    <dgm:pt modelId="{EAC0B7CD-0E97-4C12-A6AA-432646E113FD}" type="pres">
      <dgm:prSet presAssocID="{20CE9004-0EA9-4F93-85F2-50145A94B6A4}" presName="accentRepeatNode" presStyleLbl="solidFgAcc1" presStyleIdx="2" presStyleCnt="4"/>
      <dgm:spPr/>
    </dgm:pt>
    <dgm:pt modelId="{DFFAB8E5-A6AF-4531-89AD-D4AFE4C3500D}" type="pres">
      <dgm:prSet presAssocID="{2805FD64-E7A1-49FE-9F52-C7BF6779D43C}" presName="text_4" presStyleLbl="node1" presStyleIdx="3" presStyleCnt="4">
        <dgm:presLayoutVars>
          <dgm:bulletEnabled val="1"/>
        </dgm:presLayoutVars>
      </dgm:prSet>
      <dgm:spPr/>
    </dgm:pt>
    <dgm:pt modelId="{0EEC4FB1-ACD8-4FBA-AA6A-60E04F6C765A}" type="pres">
      <dgm:prSet presAssocID="{2805FD64-E7A1-49FE-9F52-C7BF6779D43C}" presName="accent_4" presStyleCnt="0"/>
      <dgm:spPr/>
    </dgm:pt>
    <dgm:pt modelId="{5A641DEA-F37A-4D37-AC31-A55CB420CDC7}" type="pres">
      <dgm:prSet presAssocID="{2805FD64-E7A1-49FE-9F52-C7BF6779D43C}" presName="accentRepeatNode" presStyleLbl="solidFgAcc1" presStyleIdx="3" presStyleCnt="4"/>
      <dgm:spPr/>
    </dgm:pt>
  </dgm:ptLst>
  <dgm:cxnLst>
    <dgm:cxn modelId="{42EEA402-FB40-4160-B149-754B501CA66C}" srcId="{34D9ED83-E1B7-4943-8589-13BAE761BD83}" destId="{20CE9004-0EA9-4F93-85F2-50145A94B6A4}" srcOrd="2" destOrd="0" parTransId="{140B583E-D5D6-416B-87BA-C092D7ACDA1A}" sibTransId="{7B9C0DE6-434C-43DC-AF53-32291C3BEF64}"/>
    <dgm:cxn modelId="{13E3BA09-C5A7-4D56-974B-9006BB730A86}" type="presOf" srcId="{DD22FE04-8E29-42D2-A3CD-CDCA89EE9830}" destId="{1B249531-A574-4E3F-AABB-0BC0D9AE5F77}" srcOrd="0" destOrd="0" presId="urn:microsoft.com/office/officeart/2008/layout/VerticalCurvedList"/>
    <dgm:cxn modelId="{6DBA361F-51C4-4AC2-8A4A-CF8618380ECD}" type="presOf" srcId="{20CE9004-0EA9-4F93-85F2-50145A94B6A4}" destId="{70CEBDB0-6C2F-4F2F-BD90-E9E52D5B87C6}" srcOrd="0" destOrd="0" presId="urn:microsoft.com/office/officeart/2008/layout/VerticalCurvedList"/>
    <dgm:cxn modelId="{2B833529-81A1-4F68-AD95-BA1BC895EFC6}" srcId="{34D9ED83-E1B7-4943-8589-13BAE761BD83}" destId="{2805FD64-E7A1-49FE-9F52-C7BF6779D43C}" srcOrd="3" destOrd="0" parTransId="{DB09CCCB-65CD-4293-A346-37745ACA39D5}" sibTransId="{3148D3E2-6DB7-4FC4-BB03-B501AAF99FE3}"/>
    <dgm:cxn modelId="{BCCEB733-25A3-499B-9FE6-6E92F8847D9D}" type="presOf" srcId="{EA138A95-4D1F-4A9E-9D53-3750E3AAF3C2}" destId="{BE18204D-F515-4C44-95E9-0E65785FB00F}" srcOrd="0" destOrd="0" presId="urn:microsoft.com/office/officeart/2008/layout/VerticalCurvedList"/>
    <dgm:cxn modelId="{BF53285E-03D3-4772-B2F2-47059A12F3D6}" srcId="{34D9ED83-E1B7-4943-8589-13BAE761BD83}" destId="{DD22FE04-8E29-42D2-A3CD-CDCA89EE9830}" srcOrd="0" destOrd="0" parTransId="{F2DEB430-7B58-4F4F-8BA7-AFDEDB3D8190}" sibTransId="{EA138A95-4D1F-4A9E-9D53-3750E3AAF3C2}"/>
    <dgm:cxn modelId="{A1F26B92-2AD3-48DA-8304-3AD606DAA76F}" type="presOf" srcId="{C4BC03CB-39AA-4C6D-AA16-8C722D3B03B3}" destId="{1C541381-2ABF-4AB1-B3E5-34233C076C41}" srcOrd="0" destOrd="0" presId="urn:microsoft.com/office/officeart/2008/layout/VerticalCurvedList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A3950CBC-3B0E-42D1-AC89-C9B5F325F1EE}" srcId="{34D9ED83-E1B7-4943-8589-13BAE761BD83}" destId="{C4BC03CB-39AA-4C6D-AA16-8C722D3B03B3}" srcOrd="1" destOrd="0" parTransId="{277AEF6F-1CD3-4807-B0AC-7612517B4416}" sibTransId="{B433D5E8-13B7-4D94-B603-174FCBF7BAEA}"/>
    <dgm:cxn modelId="{2D461CBD-CA6A-4D43-AE7B-67529649CB86}" type="presOf" srcId="{2805FD64-E7A1-49FE-9F52-C7BF6779D43C}" destId="{DFFAB8E5-A6AF-4531-89AD-D4AFE4C3500D}" srcOrd="0" destOrd="0" presId="urn:microsoft.com/office/officeart/2008/layout/VerticalCurvedList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4B3073FD-4C76-4199-958E-3880B6B28B71}" type="presParOf" srcId="{300C104C-56BC-4622-A136-8289C74819BD}" destId="{1B249531-A574-4E3F-AABB-0BC0D9AE5F77}" srcOrd="1" destOrd="0" presId="urn:microsoft.com/office/officeart/2008/layout/VerticalCurvedList"/>
    <dgm:cxn modelId="{6696B4F6-531B-4980-A18F-D1D9655AE072}" type="presParOf" srcId="{300C104C-56BC-4622-A136-8289C74819BD}" destId="{84B2C597-C2DA-4DDA-B290-1FE83714631B}" srcOrd="2" destOrd="0" presId="urn:microsoft.com/office/officeart/2008/layout/VerticalCurvedList"/>
    <dgm:cxn modelId="{25F2C4B8-38A7-42D9-8D0A-350E3FB84F47}" type="presParOf" srcId="{84B2C597-C2DA-4DDA-B290-1FE83714631B}" destId="{08D83F4F-1159-4D4E-9A73-1E75C6777144}" srcOrd="0" destOrd="0" presId="urn:microsoft.com/office/officeart/2008/layout/VerticalCurvedList"/>
    <dgm:cxn modelId="{6940FAA2-6248-44C2-829A-E5F31C39DB98}" type="presParOf" srcId="{300C104C-56BC-4622-A136-8289C74819BD}" destId="{1C541381-2ABF-4AB1-B3E5-34233C076C41}" srcOrd="3" destOrd="0" presId="urn:microsoft.com/office/officeart/2008/layout/VerticalCurvedList"/>
    <dgm:cxn modelId="{D57C4004-40DC-4F89-ADD2-EC1100005E12}" type="presParOf" srcId="{300C104C-56BC-4622-A136-8289C74819BD}" destId="{35AFA5E9-E88A-44D8-A827-BA3E33215CAF}" srcOrd="4" destOrd="0" presId="urn:microsoft.com/office/officeart/2008/layout/VerticalCurvedList"/>
    <dgm:cxn modelId="{6B76682C-60E9-4F92-AC75-518C32C29C70}" type="presParOf" srcId="{35AFA5E9-E88A-44D8-A827-BA3E33215CAF}" destId="{47E96C9C-654A-4D37-84F0-B4B9996A141B}" srcOrd="0" destOrd="0" presId="urn:microsoft.com/office/officeart/2008/layout/VerticalCurvedList"/>
    <dgm:cxn modelId="{65912556-DBA2-40B0-B13E-519A28EC9906}" type="presParOf" srcId="{300C104C-56BC-4622-A136-8289C74819BD}" destId="{70CEBDB0-6C2F-4F2F-BD90-E9E52D5B87C6}" srcOrd="5" destOrd="0" presId="urn:microsoft.com/office/officeart/2008/layout/VerticalCurvedList"/>
    <dgm:cxn modelId="{DC5D3908-EC1A-4A66-AAD5-0AFF544F0111}" type="presParOf" srcId="{300C104C-56BC-4622-A136-8289C74819BD}" destId="{763910B9-E4B2-4B1D-AC4D-32B8871B36EE}" srcOrd="6" destOrd="0" presId="urn:microsoft.com/office/officeart/2008/layout/VerticalCurvedList"/>
    <dgm:cxn modelId="{2DAA0B09-7F7D-44C8-8EB3-F9D765684219}" type="presParOf" srcId="{763910B9-E4B2-4B1D-AC4D-32B8871B36EE}" destId="{EAC0B7CD-0E97-4C12-A6AA-432646E113FD}" srcOrd="0" destOrd="0" presId="urn:microsoft.com/office/officeart/2008/layout/VerticalCurvedList"/>
    <dgm:cxn modelId="{D5994D7A-045E-4254-BB5F-1004E51BE751}" type="presParOf" srcId="{300C104C-56BC-4622-A136-8289C74819BD}" destId="{DFFAB8E5-A6AF-4531-89AD-D4AFE4C3500D}" srcOrd="7" destOrd="0" presId="urn:microsoft.com/office/officeart/2008/layout/VerticalCurvedList"/>
    <dgm:cxn modelId="{C3BD61F5-93B2-4887-BAD4-8A93A78550AA}" type="presParOf" srcId="{300C104C-56BC-4622-A136-8289C74819BD}" destId="{0EEC4FB1-ACD8-4FBA-AA6A-60E04F6C765A}" srcOrd="8" destOrd="0" presId="urn:microsoft.com/office/officeart/2008/layout/VerticalCurvedList"/>
    <dgm:cxn modelId="{4569E611-7CF4-4B0B-9B1E-4AD25B845661}" type="presParOf" srcId="{0EEC4FB1-ACD8-4FBA-AA6A-60E04F6C765A}" destId="{5A641DEA-F37A-4D37-AC31-A55CB420CDC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22FE04-8E29-42D2-A3CD-CDCA89EE9830}">
      <dgm:prSet phldrT="[Text]"/>
      <dgm:spPr/>
      <dgm:t>
        <a:bodyPr/>
        <a:lstStyle/>
        <a:p>
          <a:r>
            <a:rPr lang="en-GB" dirty="0" err="1"/>
            <a:t>Dreifingermethode</a:t>
          </a:r>
          <a:endParaRPr lang="en-GB" dirty="0"/>
        </a:p>
      </dgm:t>
    </dgm:pt>
    <dgm:pt modelId="{F2DEB430-7B58-4F4F-8BA7-AFDEDB3D8190}" type="parTrans" cxnId="{BF53285E-03D3-4772-B2F2-47059A12F3D6}">
      <dgm:prSet/>
      <dgm:spPr/>
      <dgm:t>
        <a:bodyPr/>
        <a:lstStyle/>
        <a:p>
          <a:endParaRPr lang="en-GB"/>
        </a:p>
      </dgm:t>
    </dgm:pt>
    <dgm:pt modelId="{EA138A95-4D1F-4A9E-9D53-3750E3AAF3C2}" type="sibTrans" cxnId="{BF53285E-03D3-4772-B2F2-47059A12F3D6}">
      <dgm:prSet/>
      <dgm:spPr/>
      <dgm:t>
        <a:bodyPr/>
        <a:lstStyle/>
        <a:p>
          <a:endParaRPr lang="en-GB"/>
        </a:p>
      </dgm:t>
    </dgm:pt>
    <dgm:pt modelId="{C4BC03CB-39AA-4C6D-AA16-8C722D3B03B3}">
      <dgm:prSet phldrT="[Text]"/>
      <dgm:spPr/>
      <dgm:t>
        <a:bodyPr/>
        <a:lstStyle/>
        <a:p>
          <a:r>
            <a:rPr lang="en-GB" dirty="0" err="1"/>
            <a:t>Plethysmographie</a:t>
          </a:r>
          <a:endParaRPr lang="en-GB" dirty="0"/>
        </a:p>
      </dgm:t>
    </dgm:pt>
    <dgm:pt modelId="{277AEF6F-1CD3-4807-B0AC-7612517B4416}" type="parTrans" cxnId="{A3950CBC-3B0E-42D1-AC89-C9B5F325F1EE}">
      <dgm:prSet/>
      <dgm:spPr/>
      <dgm:t>
        <a:bodyPr/>
        <a:lstStyle/>
        <a:p>
          <a:endParaRPr lang="en-GB"/>
        </a:p>
      </dgm:t>
    </dgm:pt>
    <dgm:pt modelId="{B433D5E8-13B7-4D94-B603-174FCBF7BAEA}" type="sibTrans" cxnId="{A3950CBC-3B0E-42D1-AC89-C9B5F325F1EE}">
      <dgm:prSet/>
      <dgm:spPr/>
      <dgm:t>
        <a:bodyPr/>
        <a:lstStyle/>
        <a:p>
          <a:endParaRPr lang="en-GB"/>
        </a:p>
      </dgm:t>
    </dgm:pt>
    <dgm:pt modelId="{20CE9004-0EA9-4F93-85F2-50145A94B6A4}">
      <dgm:prSet phldrT="[Text]"/>
      <dgm:spPr/>
      <dgm:t>
        <a:bodyPr/>
        <a:lstStyle/>
        <a:p>
          <a:r>
            <a:rPr lang="en-GB" dirty="0"/>
            <a:t>Riva-</a:t>
          </a:r>
          <a:r>
            <a:rPr lang="en-GB" dirty="0" err="1"/>
            <a:t>Rocci</a:t>
          </a:r>
          <a:r>
            <a:rPr lang="en-GB" dirty="0"/>
            <a:t> und </a:t>
          </a:r>
          <a:r>
            <a:rPr lang="en-GB" dirty="0" err="1"/>
            <a:t>Korotkoff</a:t>
          </a:r>
          <a:endParaRPr lang="en-GB" dirty="0"/>
        </a:p>
      </dgm:t>
    </dgm:pt>
    <dgm:pt modelId="{140B583E-D5D6-416B-87BA-C092D7ACDA1A}" type="parTrans" cxnId="{42EEA402-FB40-4160-B149-754B501CA66C}">
      <dgm:prSet/>
      <dgm:spPr/>
      <dgm:t>
        <a:bodyPr/>
        <a:lstStyle/>
        <a:p>
          <a:endParaRPr lang="en-GB"/>
        </a:p>
      </dgm:t>
    </dgm:pt>
    <dgm:pt modelId="{7B9C0DE6-434C-43DC-AF53-32291C3BEF64}" type="sibTrans" cxnId="{42EEA402-FB40-4160-B149-754B501CA66C}">
      <dgm:prSet/>
      <dgm:spPr/>
      <dgm:t>
        <a:bodyPr/>
        <a:lstStyle/>
        <a:p>
          <a:endParaRPr lang="en-GB"/>
        </a:p>
      </dgm:t>
    </dgm:pt>
    <dgm:pt modelId="{2805FD64-E7A1-49FE-9F52-C7BF6779D43C}">
      <dgm:prSet phldrT="[Text]"/>
      <dgm:spPr/>
      <dgm:t>
        <a:bodyPr/>
        <a:lstStyle/>
        <a:p>
          <a:r>
            <a:rPr lang="en-GB" dirty="0" err="1"/>
            <a:t>Volumenkompensationsmethode</a:t>
          </a:r>
          <a:endParaRPr lang="en-GB" dirty="0"/>
        </a:p>
      </dgm:t>
    </dgm:pt>
    <dgm:pt modelId="{DB09CCCB-65CD-4293-A346-37745ACA39D5}" type="parTrans" cxnId="{2B833529-81A1-4F68-AD95-BA1BC895EFC6}">
      <dgm:prSet/>
      <dgm:spPr/>
      <dgm:t>
        <a:bodyPr/>
        <a:lstStyle/>
        <a:p>
          <a:endParaRPr lang="en-GB"/>
        </a:p>
      </dgm:t>
    </dgm:pt>
    <dgm:pt modelId="{3148D3E2-6DB7-4FC4-BB03-B501AAF99FE3}" type="sibTrans" cxnId="{2B833529-81A1-4F68-AD95-BA1BC895EFC6}">
      <dgm:prSet/>
      <dgm:spPr/>
      <dgm:t>
        <a:bodyPr/>
        <a:lstStyle/>
        <a:p>
          <a:endParaRPr lang="en-GB"/>
        </a:p>
      </dgm:t>
    </dgm:pt>
    <dgm:pt modelId="{2A575AED-6B2B-4B6B-A73E-3BA5AA705691}">
      <dgm:prSet phldrT="[Text]"/>
      <dgm:spPr/>
      <dgm:t>
        <a:bodyPr/>
        <a:lstStyle/>
        <a:p>
          <a:r>
            <a:rPr lang="en-GB" dirty="0" err="1"/>
            <a:t>Pulstransitzeitbestimmung</a:t>
          </a:r>
          <a:endParaRPr lang="en-GB" dirty="0"/>
        </a:p>
      </dgm:t>
    </dgm:pt>
    <dgm:pt modelId="{B0959D26-2F2D-4AA0-81A7-6E4A2925286D}" type="parTrans" cxnId="{7DFBFD83-369B-454A-980A-C022F78406BC}">
      <dgm:prSet/>
      <dgm:spPr/>
      <dgm:t>
        <a:bodyPr/>
        <a:lstStyle/>
        <a:p>
          <a:endParaRPr lang="en-GB"/>
        </a:p>
      </dgm:t>
    </dgm:pt>
    <dgm:pt modelId="{84A0E0B2-AF45-4FB4-BD8E-3D7F204DA57E}" type="sibTrans" cxnId="{7DFBFD83-369B-454A-980A-C022F78406BC}">
      <dgm:prSet/>
      <dgm:spPr/>
      <dgm:t>
        <a:bodyPr/>
        <a:lstStyle/>
        <a:p>
          <a:endParaRPr lang="en-GB"/>
        </a:p>
      </dgm:t>
    </dgm:pt>
    <dgm:pt modelId="{2141CABD-2225-4DDE-A1B5-8854FB5FAEF1}">
      <dgm:prSet phldrT="[Text]"/>
      <dgm:spPr/>
      <dgm:t>
        <a:bodyPr/>
        <a:lstStyle/>
        <a:p>
          <a:r>
            <a:rPr lang="en-GB" dirty="0" err="1"/>
            <a:t>Blutdruckmessung</a:t>
          </a:r>
          <a:r>
            <a:rPr lang="en-GB" dirty="0"/>
            <a:t> an der </a:t>
          </a:r>
          <a:r>
            <a:rPr lang="en-GB" dirty="0" err="1"/>
            <a:t>Wangenarterie</a:t>
          </a:r>
          <a:endParaRPr lang="en-GB" dirty="0"/>
        </a:p>
      </dgm:t>
    </dgm:pt>
    <dgm:pt modelId="{45633743-ECFF-4B91-862F-DA8D2904CC60}" type="parTrans" cxnId="{399F1B63-3A13-4E9F-89B2-25DFB9903C14}">
      <dgm:prSet/>
      <dgm:spPr/>
      <dgm:t>
        <a:bodyPr/>
        <a:lstStyle/>
        <a:p>
          <a:endParaRPr lang="en-GB"/>
        </a:p>
      </dgm:t>
    </dgm:pt>
    <dgm:pt modelId="{92AF1561-2214-40AA-95DB-55F6E7E24D3A}" type="sibTrans" cxnId="{399F1B63-3A13-4E9F-89B2-25DFB9903C14}">
      <dgm:prSet/>
      <dgm:spPr/>
      <dgm:t>
        <a:bodyPr/>
        <a:lstStyle/>
        <a:p>
          <a:endParaRPr lang="en-GB"/>
        </a:p>
      </dgm:t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6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6"/>
      <dgm:spPr/>
    </dgm:pt>
    <dgm:pt modelId="{38644FCB-323F-4B18-8A27-6DC9D38F10A5}" type="pres">
      <dgm:prSet presAssocID="{34D9ED83-E1B7-4943-8589-13BAE761BD83}" presName="dstNode" presStyleLbl="node1" presStyleIdx="0" presStyleCnt="6"/>
      <dgm:spPr/>
    </dgm:pt>
    <dgm:pt modelId="{1B249531-A574-4E3F-AABB-0BC0D9AE5F77}" type="pres">
      <dgm:prSet presAssocID="{DD22FE04-8E29-42D2-A3CD-CDCA89EE9830}" presName="text_1" presStyleLbl="node1" presStyleIdx="0" presStyleCnt="6">
        <dgm:presLayoutVars>
          <dgm:bulletEnabled val="1"/>
        </dgm:presLayoutVars>
      </dgm:prSet>
      <dgm:spPr/>
    </dgm:pt>
    <dgm:pt modelId="{84B2C597-C2DA-4DDA-B290-1FE83714631B}" type="pres">
      <dgm:prSet presAssocID="{DD22FE04-8E29-42D2-A3CD-CDCA89EE9830}" presName="accent_1" presStyleCnt="0"/>
      <dgm:spPr/>
    </dgm:pt>
    <dgm:pt modelId="{08D83F4F-1159-4D4E-9A73-1E75C6777144}" type="pres">
      <dgm:prSet presAssocID="{DD22FE04-8E29-42D2-A3CD-CDCA89EE9830}" presName="accentRepeatNode" presStyleLbl="solidFgAcc1" presStyleIdx="0" presStyleCnt="6"/>
      <dgm:spPr/>
    </dgm:pt>
    <dgm:pt modelId="{1C541381-2ABF-4AB1-B3E5-34233C076C41}" type="pres">
      <dgm:prSet presAssocID="{C4BC03CB-39AA-4C6D-AA16-8C722D3B03B3}" presName="text_2" presStyleLbl="node1" presStyleIdx="1" presStyleCnt="6">
        <dgm:presLayoutVars>
          <dgm:bulletEnabled val="1"/>
        </dgm:presLayoutVars>
      </dgm:prSet>
      <dgm:spPr/>
    </dgm:pt>
    <dgm:pt modelId="{35AFA5E9-E88A-44D8-A827-BA3E33215CAF}" type="pres">
      <dgm:prSet presAssocID="{C4BC03CB-39AA-4C6D-AA16-8C722D3B03B3}" presName="accent_2" presStyleCnt="0"/>
      <dgm:spPr/>
    </dgm:pt>
    <dgm:pt modelId="{47E96C9C-654A-4D37-84F0-B4B9996A141B}" type="pres">
      <dgm:prSet presAssocID="{C4BC03CB-39AA-4C6D-AA16-8C722D3B03B3}" presName="accentRepeatNode" presStyleLbl="solidFgAcc1" presStyleIdx="1" presStyleCnt="6"/>
      <dgm:spPr/>
    </dgm:pt>
    <dgm:pt modelId="{70CEBDB0-6C2F-4F2F-BD90-E9E52D5B87C6}" type="pres">
      <dgm:prSet presAssocID="{20CE9004-0EA9-4F93-85F2-50145A94B6A4}" presName="text_3" presStyleLbl="node1" presStyleIdx="2" presStyleCnt="6">
        <dgm:presLayoutVars>
          <dgm:bulletEnabled val="1"/>
        </dgm:presLayoutVars>
      </dgm:prSet>
      <dgm:spPr/>
    </dgm:pt>
    <dgm:pt modelId="{763910B9-E4B2-4B1D-AC4D-32B8871B36EE}" type="pres">
      <dgm:prSet presAssocID="{20CE9004-0EA9-4F93-85F2-50145A94B6A4}" presName="accent_3" presStyleCnt="0"/>
      <dgm:spPr/>
    </dgm:pt>
    <dgm:pt modelId="{EAC0B7CD-0E97-4C12-A6AA-432646E113FD}" type="pres">
      <dgm:prSet presAssocID="{20CE9004-0EA9-4F93-85F2-50145A94B6A4}" presName="accentRepeatNode" presStyleLbl="solidFgAcc1" presStyleIdx="2" presStyleCnt="6"/>
      <dgm:spPr/>
    </dgm:pt>
    <dgm:pt modelId="{DFFAB8E5-A6AF-4531-89AD-D4AFE4C3500D}" type="pres">
      <dgm:prSet presAssocID="{2805FD64-E7A1-49FE-9F52-C7BF6779D43C}" presName="text_4" presStyleLbl="node1" presStyleIdx="3" presStyleCnt="6">
        <dgm:presLayoutVars>
          <dgm:bulletEnabled val="1"/>
        </dgm:presLayoutVars>
      </dgm:prSet>
      <dgm:spPr/>
    </dgm:pt>
    <dgm:pt modelId="{0EEC4FB1-ACD8-4FBA-AA6A-60E04F6C765A}" type="pres">
      <dgm:prSet presAssocID="{2805FD64-E7A1-49FE-9F52-C7BF6779D43C}" presName="accent_4" presStyleCnt="0"/>
      <dgm:spPr/>
    </dgm:pt>
    <dgm:pt modelId="{5A641DEA-F37A-4D37-AC31-A55CB420CDC7}" type="pres">
      <dgm:prSet presAssocID="{2805FD64-E7A1-49FE-9F52-C7BF6779D43C}" presName="accentRepeatNode" presStyleLbl="solidFgAcc1" presStyleIdx="3" presStyleCnt="6"/>
      <dgm:spPr/>
    </dgm:pt>
    <dgm:pt modelId="{52C300FC-33C7-41CC-8597-37A3B81103F8}" type="pres">
      <dgm:prSet presAssocID="{2A575AED-6B2B-4B6B-A73E-3BA5AA705691}" presName="text_5" presStyleLbl="node1" presStyleIdx="4" presStyleCnt="6">
        <dgm:presLayoutVars>
          <dgm:bulletEnabled val="1"/>
        </dgm:presLayoutVars>
      </dgm:prSet>
      <dgm:spPr/>
    </dgm:pt>
    <dgm:pt modelId="{22B0EBC7-8EDC-4B66-B433-1BD77A42F514}" type="pres">
      <dgm:prSet presAssocID="{2A575AED-6B2B-4B6B-A73E-3BA5AA705691}" presName="accent_5" presStyleCnt="0"/>
      <dgm:spPr/>
    </dgm:pt>
    <dgm:pt modelId="{6EC500B3-9A38-4706-ACEA-E9B89F054C6D}" type="pres">
      <dgm:prSet presAssocID="{2A575AED-6B2B-4B6B-A73E-3BA5AA705691}" presName="accentRepeatNode" presStyleLbl="solidFgAcc1" presStyleIdx="4" presStyleCnt="6"/>
      <dgm:spPr/>
    </dgm:pt>
    <dgm:pt modelId="{B14AECF9-267A-44A9-B459-0373838461ED}" type="pres">
      <dgm:prSet presAssocID="{2141CABD-2225-4DDE-A1B5-8854FB5FAEF1}" presName="text_6" presStyleLbl="node1" presStyleIdx="5" presStyleCnt="6">
        <dgm:presLayoutVars>
          <dgm:bulletEnabled val="1"/>
        </dgm:presLayoutVars>
      </dgm:prSet>
      <dgm:spPr/>
    </dgm:pt>
    <dgm:pt modelId="{EC3DD670-24C0-42EB-8609-F8D3B170C42E}" type="pres">
      <dgm:prSet presAssocID="{2141CABD-2225-4DDE-A1B5-8854FB5FAEF1}" presName="accent_6" presStyleCnt="0"/>
      <dgm:spPr/>
    </dgm:pt>
    <dgm:pt modelId="{BA7EBCD0-4CA3-4619-AC94-DC5B7B8A6C0D}" type="pres">
      <dgm:prSet presAssocID="{2141CABD-2225-4DDE-A1B5-8854FB5FAEF1}" presName="accentRepeatNode" presStyleLbl="solidFgAcc1" presStyleIdx="5" presStyleCnt="6"/>
      <dgm:spPr/>
    </dgm:pt>
  </dgm:ptLst>
  <dgm:cxnLst>
    <dgm:cxn modelId="{96547502-10F1-4781-B334-963DB2D41160}" type="presOf" srcId="{2A575AED-6B2B-4B6B-A73E-3BA5AA705691}" destId="{52C300FC-33C7-41CC-8597-37A3B81103F8}" srcOrd="0" destOrd="0" presId="urn:microsoft.com/office/officeart/2008/layout/VerticalCurvedList"/>
    <dgm:cxn modelId="{42EEA402-FB40-4160-B149-754B501CA66C}" srcId="{34D9ED83-E1B7-4943-8589-13BAE761BD83}" destId="{20CE9004-0EA9-4F93-85F2-50145A94B6A4}" srcOrd="2" destOrd="0" parTransId="{140B583E-D5D6-416B-87BA-C092D7ACDA1A}" sibTransId="{7B9C0DE6-434C-43DC-AF53-32291C3BEF64}"/>
    <dgm:cxn modelId="{13E3BA09-C5A7-4D56-974B-9006BB730A86}" type="presOf" srcId="{DD22FE04-8E29-42D2-A3CD-CDCA89EE9830}" destId="{1B249531-A574-4E3F-AABB-0BC0D9AE5F77}" srcOrd="0" destOrd="0" presId="urn:microsoft.com/office/officeart/2008/layout/VerticalCurvedList"/>
    <dgm:cxn modelId="{6DBA361F-51C4-4AC2-8A4A-CF8618380ECD}" type="presOf" srcId="{20CE9004-0EA9-4F93-85F2-50145A94B6A4}" destId="{70CEBDB0-6C2F-4F2F-BD90-E9E52D5B87C6}" srcOrd="0" destOrd="0" presId="urn:microsoft.com/office/officeart/2008/layout/VerticalCurvedList"/>
    <dgm:cxn modelId="{2B833529-81A1-4F68-AD95-BA1BC895EFC6}" srcId="{34D9ED83-E1B7-4943-8589-13BAE761BD83}" destId="{2805FD64-E7A1-49FE-9F52-C7BF6779D43C}" srcOrd="3" destOrd="0" parTransId="{DB09CCCB-65CD-4293-A346-37745ACA39D5}" sibTransId="{3148D3E2-6DB7-4FC4-BB03-B501AAF99FE3}"/>
    <dgm:cxn modelId="{BCCEB733-25A3-499B-9FE6-6E92F8847D9D}" type="presOf" srcId="{EA138A95-4D1F-4A9E-9D53-3750E3AAF3C2}" destId="{BE18204D-F515-4C44-95E9-0E65785FB00F}" srcOrd="0" destOrd="0" presId="urn:microsoft.com/office/officeart/2008/layout/VerticalCurvedList"/>
    <dgm:cxn modelId="{BF53285E-03D3-4772-B2F2-47059A12F3D6}" srcId="{34D9ED83-E1B7-4943-8589-13BAE761BD83}" destId="{DD22FE04-8E29-42D2-A3CD-CDCA89EE9830}" srcOrd="0" destOrd="0" parTransId="{F2DEB430-7B58-4F4F-8BA7-AFDEDB3D8190}" sibTransId="{EA138A95-4D1F-4A9E-9D53-3750E3AAF3C2}"/>
    <dgm:cxn modelId="{0E33AD5F-A2BD-4B92-9A30-55EFCA5E4740}" type="presOf" srcId="{2141CABD-2225-4DDE-A1B5-8854FB5FAEF1}" destId="{B14AECF9-267A-44A9-B459-0373838461ED}" srcOrd="0" destOrd="0" presId="urn:microsoft.com/office/officeart/2008/layout/VerticalCurvedList"/>
    <dgm:cxn modelId="{399F1B63-3A13-4E9F-89B2-25DFB9903C14}" srcId="{34D9ED83-E1B7-4943-8589-13BAE761BD83}" destId="{2141CABD-2225-4DDE-A1B5-8854FB5FAEF1}" srcOrd="5" destOrd="0" parTransId="{45633743-ECFF-4B91-862F-DA8D2904CC60}" sibTransId="{92AF1561-2214-40AA-95DB-55F6E7E24D3A}"/>
    <dgm:cxn modelId="{7DFBFD83-369B-454A-980A-C022F78406BC}" srcId="{34D9ED83-E1B7-4943-8589-13BAE761BD83}" destId="{2A575AED-6B2B-4B6B-A73E-3BA5AA705691}" srcOrd="4" destOrd="0" parTransId="{B0959D26-2F2D-4AA0-81A7-6E4A2925286D}" sibTransId="{84A0E0B2-AF45-4FB4-BD8E-3D7F204DA57E}"/>
    <dgm:cxn modelId="{A1F26B92-2AD3-48DA-8304-3AD606DAA76F}" type="presOf" srcId="{C4BC03CB-39AA-4C6D-AA16-8C722D3B03B3}" destId="{1C541381-2ABF-4AB1-B3E5-34233C076C41}" srcOrd="0" destOrd="0" presId="urn:microsoft.com/office/officeart/2008/layout/VerticalCurvedList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A3950CBC-3B0E-42D1-AC89-C9B5F325F1EE}" srcId="{34D9ED83-E1B7-4943-8589-13BAE761BD83}" destId="{C4BC03CB-39AA-4C6D-AA16-8C722D3B03B3}" srcOrd="1" destOrd="0" parTransId="{277AEF6F-1CD3-4807-B0AC-7612517B4416}" sibTransId="{B433D5E8-13B7-4D94-B603-174FCBF7BAEA}"/>
    <dgm:cxn modelId="{2D461CBD-CA6A-4D43-AE7B-67529649CB86}" type="presOf" srcId="{2805FD64-E7A1-49FE-9F52-C7BF6779D43C}" destId="{DFFAB8E5-A6AF-4531-89AD-D4AFE4C3500D}" srcOrd="0" destOrd="0" presId="urn:microsoft.com/office/officeart/2008/layout/VerticalCurvedList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4B3073FD-4C76-4199-958E-3880B6B28B71}" type="presParOf" srcId="{300C104C-56BC-4622-A136-8289C74819BD}" destId="{1B249531-A574-4E3F-AABB-0BC0D9AE5F77}" srcOrd="1" destOrd="0" presId="urn:microsoft.com/office/officeart/2008/layout/VerticalCurvedList"/>
    <dgm:cxn modelId="{6696B4F6-531B-4980-A18F-D1D9655AE072}" type="presParOf" srcId="{300C104C-56BC-4622-A136-8289C74819BD}" destId="{84B2C597-C2DA-4DDA-B290-1FE83714631B}" srcOrd="2" destOrd="0" presId="urn:microsoft.com/office/officeart/2008/layout/VerticalCurvedList"/>
    <dgm:cxn modelId="{25F2C4B8-38A7-42D9-8D0A-350E3FB84F47}" type="presParOf" srcId="{84B2C597-C2DA-4DDA-B290-1FE83714631B}" destId="{08D83F4F-1159-4D4E-9A73-1E75C6777144}" srcOrd="0" destOrd="0" presId="urn:microsoft.com/office/officeart/2008/layout/VerticalCurvedList"/>
    <dgm:cxn modelId="{6940FAA2-6248-44C2-829A-E5F31C39DB98}" type="presParOf" srcId="{300C104C-56BC-4622-A136-8289C74819BD}" destId="{1C541381-2ABF-4AB1-B3E5-34233C076C41}" srcOrd="3" destOrd="0" presId="urn:microsoft.com/office/officeart/2008/layout/VerticalCurvedList"/>
    <dgm:cxn modelId="{D57C4004-40DC-4F89-ADD2-EC1100005E12}" type="presParOf" srcId="{300C104C-56BC-4622-A136-8289C74819BD}" destId="{35AFA5E9-E88A-44D8-A827-BA3E33215CAF}" srcOrd="4" destOrd="0" presId="urn:microsoft.com/office/officeart/2008/layout/VerticalCurvedList"/>
    <dgm:cxn modelId="{6B76682C-60E9-4F92-AC75-518C32C29C70}" type="presParOf" srcId="{35AFA5E9-E88A-44D8-A827-BA3E33215CAF}" destId="{47E96C9C-654A-4D37-84F0-B4B9996A141B}" srcOrd="0" destOrd="0" presId="urn:microsoft.com/office/officeart/2008/layout/VerticalCurvedList"/>
    <dgm:cxn modelId="{65912556-DBA2-40B0-B13E-519A28EC9906}" type="presParOf" srcId="{300C104C-56BC-4622-A136-8289C74819BD}" destId="{70CEBDB0-6C2F-4F2F-BD90-E9E52D5B87C6}" srcOrd="5" destOrd="0" presId="urn:microsoft.com/office/officeart/2008/layout/VerticalCurvedList"/>
    <dgm:cxn modelId="{DC5D3908-EC1A-4A66-AAD5-0AFF544F0111}" type="presParOf" srcId="{300C104C-56BC-4622-A136-8289C74819BD}" destId="{763910B9-E4B2-4B1D-AC4D-32B8871B36EE}" srcOrd="6" destOrd="0" presId="urn:microsoft.com/office/officeart/2008/layout/VerticalCurvedList"/>
    <dgm:cxn modelId="{2DAA0B09-7F7D-44C8-8EB3-F9D765684219}" type="presParOf" srcId="{763910B9-E4B2-4B1D-AC4D-32B8871B36EE}" destId="{EAC0B7CD-0E97-4C12-A6AA-432646E113FD}" srcOrd="0" destOrd="0" presId="urn:microsoft.com/office/officeart/2008/layout/VerticalCurvedList"/>
    <dgm:cxn modelId="{D5994D7A-045E-4254-BB5F-1004E51BE751}" type="presParOf" srcId="{300C104C-56BC-4622-A136-8289C74819BD}" destId="{DFFAB8E5-A6AF-4531-89AD-D4AFE4C3500D}" srcOrd="7" destOrd="0" presId="urn:microsoft.com/office/officeart/2008/layout/VerticalCurvedList"/>
    <dgm:cxn modelId="{C3BD61F5-93B2-4887-BAD4-8A93A78550AA}" type="presParOf" srcId="{300C104C-56BC-4622-A136-8289C74819BD}" destId="{0EEC4FB1-ACD8-4FBA-AA6A-60E04F6C765A}" srcOrd="8" destOrd="0" presId="urn:microsoft.com/office/officeart/2008/layout/VerticalCurvedList"/>
    <dgm:cxn modelId="{4569E611-7CF4-4B0B-9B1E-4AD25B845661}" type="presParOf" srcId="{0EEC4FB1-ACD8-4FBA-AA6A-60E04F6C765A}" destId="{5A641DEA-F37A-4D37-AC31-A55CB420CDC7}" srcOrd="0" destOrd="0" presId="urn:microsoft.com/office/officeart/2008/layout/VerticalCurvedList"/>
    <dgm:cxn modelId="{28ED8256-5368-4117-A5E6-62E5B6F985EC}" type="presParOf" srcId="{300C104C-56BC-4622-A136-8289C74819BD}" destId="{52C300FC-33C7-41CC-8597-37A3B81103F8}" srcOrd="9" destOrd="0" presId="urn:microsoft.com/office/officeart/2008/layout/VerticalCurvedList"/>
    <dgm:cxn modelId="{80B07B51-B149-409A-8090-8E00270BE225}" type="presParOf" srcId="{300C104C-56BC-4622-A136-8289C74819BD}" destId="{22B0EBC7-8EDC-4B66-B433-1BD77A42F514}" srcOrd="10" destOrd="0" presId="urn:microsoft.com/office/officeart/2008/layout/VerticalCurvedList"/>
    <dgm:cxn modelId="{5136D44E-B9B7-44FC-A635-1B907F42BCCF}" type="presParOf" srcId="{22B0EBC7-8EDC-4B66-B433-1BD77A42F514}" destId="{6EC500B3-9A38-4706-ACEA-E9B89F054C6D}" srcOrd="0" destOrd="0" presId="urn:microsoft.com/office/officeart/2008/layout/VerticalCurvedList"/>
    <dgm:cxn modelId="{7B5304D1-579A-4CE6-B25D-FD1198CBEA5D}" type="presParOf" srcId="{300C104C-56BC-4622-A136-8289C74819BD}" destId="{B14AECF9-267A-44A9-B459-0373838461ED}" srcOrd="11" destOrd="0" presId="urn:microsoft.com/office/officeart/2008/layout/VerticalCurvedList"/>
    <dgm:cxn modelId="{E9AE8212-6500-447B-9DDF-0353D1E348F2}" type="presParOf" srcId="{300C104C-56BC-4622-A136-8289C74819BD}" destId="{EC3DD670-24C0-42EB-8609-F8D3B170C42E}" srcOrd="12" destOrd="0" presId="urn:microsoft.com/office/officeart/2008/layout/VerticalCurvedList"/>
    <dgm:cxn modelId="{EC42F0A9-210C-4E43-A0C4-E76D9ED4A485}" type="presParOf" srcId="{EC3DD670-24C0-42EB-8609-F8D3B170C42E}" destId="{BA7EBCD0-4CA3-4619-AC94-DC5B7B8A6C0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22FE04-8E29-42D2-A3CD-CDCA89EE9830}">
      <dgm:prSet phldrT="[Text]"/>
      <dgm:spPr/>
      <dgm:t>
        <a:bodyPr/>
        <a:lstStyle/>
        <a:p>
          <a:r>
            <a:rPr lang="en-GB" dirty="0" err="1"/>
            <a:t>Flussmessung</a:t>
          </a:r>
          <a:r>
            <a:rPr lang="en-GB" dirty="0"/>
            <a:t> </a:t>
          </a:r>
          <a:r>
            <a:rPr lang="en-GB" dirty="0" err="1"/>
            <a:t>mittels</a:t>
          </a:r>
          <a:r>
            <a:rPr lang="en-GB" dirty="0"/>
            <a:t> </a:t>
          </a:r>
          <a:r>
            <a:rPr lang="en-GB" dirty="0" err="1"/>
            <a:t>Verdünnungsmethoden</a:t>
          </a:r>
          <a:endParaRPr lang="en-GB" dirty="0"/>
        </a:p>
      </dgm:t>
    </dgm:pt>
    <dgm:pt modelId="{F2DEB430-7B58-4F4F-8BA7-AFDEDB3D8190}" type="parTrans" cxnId="{BF53285E-03D3-4772-B2F2-47059A12F3D6}">
      <dgm:prSet/>
      <dgm:spPr/>
      <dgm:t>
        <a:bodyPr/>
        <a:lstStyle/>
        <a:p>
          <a:endParaRPr lang="en-GB"/>
        </a:p>
      </dgm:t>
    </dgm:pt>
    <dgm:pt modelId="{EA138A95-4D1F-4A9E-9D53-3750E3AAF3C2}" type="sibTrans" cxnId="{BF53285E-03D3-4772-B2F2-47059A12F3D6}">
      <dgm:prSet/>
      <dgm:spPr/>
      <dgm:t>
        <a:bodyPr/>
        <a:lstStyle/>
        <a:p>
          <a:endParaRPr lang="en-GB"/>
        </a:p>
      </dgm:t>
    </dgm:pt>
    <dgm:pt modelId="{C4BC03CB-39AA-4C6D-AA16-8C722D3B03B3}">
      <dgm:prSet phldrT="[Text]"/>
      <dgm:spPr/>
      <dgm:t>
        <a:bodyPr/>
        <a:lstStyle/>
        <a:p>
          <a:r>
            <a:rPr lang="en-GB" dirty="0" err="1"/>
            <a:t>Elektromagnetische</a:t>
          </a:r>
          <a:r>
            <a:rPr lang="en-GB" dirty="0"/>
            <a:t> </a:t>
          </a:r>
          <a:r>
            <a:rPr lang="en-GB" dirty="0" err="1"/>
            <a:t>Methode</a:t>
          </a:r>
          <a:r>
            <a:rPr lang="en-GB" dirty="0"/>
            <a:t> </a:t>
          </a:r>
          <a:r>
            <a:rPr lang="en-GB" dirty="0" err="1"/>
            <a:t>zur</a:t>
          </a:r>
          <a:r>
            <a:rPr lang="en-GB" dirty="0"/>
            <a:t> </a:t>
          </a:r>
          <a:r>
            <a:rPr lang="en-GB" dirty="0" err="1"/>
            <a:t>Blutflussmessung</a:t>
          </a:r>
          <a:endParaRPr lang="en-GB" dirty="0"/>
        </a:p>
      </dgm:t>
    </dgm:pt>
    <dgm:pt modelId="{277AEF6F-1CD3-4807-B0AC-7612517B4416}" type="parTrans" cxnId="{A3950CBC-3B0E-42D1-AC89-C9B5F325F1EE}">
      <dgm:prSet/>
      <dgm:spPr/>
      <dgm:t>
        <a:bodyPr/>
        <a:lstStyle/>
        <a:p>
          <a:endParaRPr lang="en-GB"/>
        </a:p>
      </dgm:t>
    </dgm:pt>
    <dgm:pt modelId="{B433D5E8-13B7-4D94-B603-174FCBF7BAEA}" type="sibTrans" cxnId="{A3950CBC-3B0E-42D1-AC89-C9B5F325F1EE}">
      <dgm:prSet/>
      <dgm:spPr/>
      <dgm:t>
        <a:bodyPr/>
        <a:lstStyle/>
        <a:p>
          <a:endParaRPr lang="en-GB"/>
        </a:p>
      </dgm:t>
    </dgm:pt>
    <dgm:pt modelId="{20CE9004-0EA9-4F93-85F2-50145A94B6A4}">
      <dgm:prSet phldrT="[Text]"/>
      <dgm:spPr/>
      <dgm:t>
        <a:bodyPr/>
        <a:lstStyle/>
        <a:p>
          <a:r>
            <a:rPr lang="en-GB" dirty="0" err="1"/>
            <a:t>Angiografische</a:t>
          </a:r>
          <a:r>
            <a:rPr lang="en-GB" dirty="0"/>
            <a:t> </a:t>
          </a:r>
          <a:r>
            <a:rPr lang="en-GB" dirty="0" err="1"/>
            <a:t>Methode</a:t>
          </a:r>
          <a:r>
            <a:rPr lang="en-GB" dirty="0"/>
            <a:t> </a:t>
          </a:r>
          <a:r>
            <a:rPr lang="en-GB" dirty="0" err="1"/>
            <a:t>zur</a:t>
          </a:r>
          <a:r>
            <a:rPr lang="en-GB" dirty="0"/>
            <a:t> </a:t>
          </a:r>
          <a:r>
            <a:rPr lang="en-GB" dirty="0" err="1"/>
            <a:t>Blutflussmessung</a:t>
          </a:r>
          <a:endParaRPr lang="en-GB" dirty="0"/>
        </a:p>
      </dgm:t>
    </dgm:pt>
    <dgm:pt modelId="{140B583E-D5D6-416B-87BA-C092D7ACDA1A}" type="parTrans" cxnId="{42EEA402-FB40-4160-B149-754B501CA66C}">
      <dgm:prSet/>
      <dgm:spPr/>
      <dgm:t>
        <a:bodyPr/>
        <a:lstStyle/>
        <a:p>
          <a:endParaRPr lang="en-GB"/>
        </a:p>
      </dgm:t>
    </dgm:pt>
    <dgm:pt modelId="{7B9C0DE6-434C-43DC-AF53-32291C3BEF64}" type="sibTrans" cxnId="{42EEA402-FB40-4160-B149-754B501CA66C}">
      <dgm:prSet/>
      <dgm:spPr/>
      <dgm:t>
        <a:bodyPr/>
        <a:lstStyle/>
        <a:p>
          <a:endParaRPr lang="en-GB"/>
        </a:p>
      </dgm:t>
    </dgm:pt>
    <dgm:pt modelId="{2805FD64-E7A1-49FE-9F52-C7BF6779D43C}">
      <dgm:prSet phldrT="[Text]"/>
      <dgm:spPr/>
      <dgm:t>
        <a:bodyPr/>
        <a:lstStyle/>
        <a:p>
          <a:r>
            <a:rPr lang="en-GB" dirty="0" err="1"/>
            <a:t>Kapillarflussmessung</a:t>
          </a:r>
          <a:endParaRPr lang="en-GB" dirty="0"/>
        </a:p>
      </dgm:t>
    </dgm:pt>
    <dgm:pt modelId="{DB09CCCB-65CD-4293-A346-37745ACA39D5}" type="parTrans" cxnId="{2B833529-81A1-4F68-AD95-BA1BC895EFC6}">
      <dgm:prSet/>
      <dgm:spPr/>
      <dgm:t>
        <a:bodyPr/>
        <a:lstStyle/>
        <a:p>
          <a:endParaRPr lang="en-GB"/>
        </a:p>
      </dgm:t>
    </dgm:pt>
    <dgm:pt modelId="{3148D3E2-6DB7-4FC4-BB03-B501AAF99FE3}" type="sibTrans" cxnId="{2B833529-81A1-4F68-AD95-BA1BC895EFC6}">
      <dgm:prSet/>
      <dgm:spPr/>
      <dgm:t>
        <a:bodyPr/>
        <a:lstStyle/>
        <a:p>
          <a:endParaRPr lang="en-GB"/>
        </a:p>
      </dgm:t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4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4"/>
      <dgm:spPr/>
    </dgm:pt>
    <dgm:pt modelId="{38644FCB-323F-4B18-8A27-6DC9D38F10A5}" type="pres">
      <dgm:prSet presAssocID="{34D9ED83-E1B7-4943-8589-13BAE761BD83}" presName="dstNode" presStyleLbl="node1" presStyleIdx="0" presStyleCnt="4"/>
      <dgm:spPr/>
    </dgm:pt>
    <dgm:pt modelId="{1B249531-A574-4E3F-AABB-0BC0D9AE5F77}" type="pres">
      <dgm:prSet presAssocID="{DD22FE04-8E29-42D2-A3CD-CDCA89EE9830}" presName="text_1" presStyleLbl="node1" presStyleIdx="0" presStyleCnt="4">
        <dgm:presLayoutVars>
          <dgm:bulletEnabled val="1"/>
        </dgm:presLayoutVars>
      </dgm:prSet>
      <dgm:spPr/>
    </dgm:pt>
    <dgm:pt modelId="{84B2C597-C2DA-4DDA-B290-1FE83714631B}" type="pres">
      <dgm:prSet presAssocID="{DD22FE04-8E29-42D2-A3CD-CDCA89EE9830}" presName="accent_1" presStyleCnt="0"/>
      <dgm:spPr/>
    </dgm:pt>
    <dgm:pt modelId="{08D83F4F-1159-4D4E-9A73-1E75C6777144}" type="pres">
      <dgm:prSet presAssocID="{DD22FE04-8E29-42D2-A3CD-CDCA89EE9830}" presName="accentRepeatNode" presStyleLbl="solidFgAcc1" presStyleIdx="0" presStyleCnt="4"/>
      <dgm:spPr/>
    </dgm:pt>
    <dgm:pt modelId="{1C541381-2ABF-4AB1-B3E5-34233C076C41}" type="pres">
      <dgm:prSet presAssocID="{C4BC03CB-39AA-4C6D-AA16-8C722D3B03B3}" presName="text_2" presStyleLbl="node1" presStyleIdx="1" presStyleCnt="4">
        <dgm:presLayoutVars>
          <dgm:bulletEnabled val="1"/>
        </dgm:presLayoutVars>
      </dgm:prSet>
      <dgm:spPr/>
    </dgm:pt>
    <dgm:pt modelId="{35AFA5E9-E88A-44D8-A827-BA3E33215CAF}" type="pres">
      <dgm:prSet presAssocID="{C4BC03CB-39AA-4C6D-AA16-8C722D3B03B3}" presName="accent_2" presStyleCnt="0"/>
      <dgm:spPr/>
    </dgm:pt>
    <dgm:pt modelId="{47E96C9C-654A-4D37-84F0-B4B9996A141B}" type="pres">
      <dgm:prSet presAssocID="{C4BC03CB-39AA-4C6D-AA16-8C722D3B03B3}" presName="accentRepeatNode" presStyleLbl="solidFgAcc1" presStyleIdx="1" presStyleCnt="4"/>
      <dgm:spPr/>
    </dgm:pt>
    <dgm:pt modelId="{70CEBDB0-6C2F-4F2F-BD90-E9E52D5B87C6}" type="pres">
      <dgm:prSet presAssocID="{20CE9004-0EA9-4F93-85F2-50145A94B6A4}" presName="text_3" presStyleLbl="node1" presStyleIdx="2" presStyleCnt="4">
        <dgm:presLayoutVars>
          <dgm:bulletEnabled val="1"/>
        </dgm:presLayoutVars>
      </dgm:prSet>
      <dgm:spPr/>
    </dgm:pt>
    <dgm:pt modelId="{763910B9-E4B2-4B1D-AC4D-32B8871B36EE}" type="pres">
      <dgm:prSet presAssocID="{20CE9004-0EA9-4F93-85F2-50145A94B6A4}" presName="accent_3" presStyleCnt="0"/>
      <dgm:spPr/>
    </dgm:pt>
    <dgm:pt modelId="{EAC0B7CD-0E97-4C12-A6AA-432646E113FD}" type="pres">
      <dgm:prSet presAssocID="{20CE9004-0EA9-4F93-85F2-50145A94B6A4}" presName="accentRepeatNode" presStyleLbl="solidFgAcc1" presStyleIdx="2" presStyleCnt="4"/>
      <dgm:spPr/>
    </dgm:pt>
    <dgm:pt modelId="{DFFAB8E5-A6AF-4531-89AD-D4AFE4C3500D}" type="pres">
      <dgm:prSet presAssocID="{2805FD64-E7A1-49FE-9F52-C7BF6779D43C}" presName="text_4" presStyleLbl="node1" presStyleIdx="3" presStyleCnt="4">
        <dgm:presLayoutVars>
          <dgm:bulletEnabled val="1"/>
        </dgm:presLayoutVars>
      </dgm:prSet>
      <dgm:spPr/>
    </dgm:pt>
    <dgm:pt modelId="{0EEC4FB1-ACD8-4FBA-AA6A-60E04F6C765A}" type="pres">
      <dgm:prSet presAssocID="{2805FD64-E7A1-49FE-9F52-C7BF6779D43C}" presName="accent_4" presStyleCnt="0"/>
      <dgm:spPr/>
    </dgm:pt>
    <dgm:pt modelId="{5A641DEA-F37A-4D37-AC31-A55CB420CDC7}" type="pres">
      <dgm:prSet presAssocID="{2805FD64-E7A1-49FE-9F52-C7BF6779D43C}" presName="accentRepeatNode" presStyleLbl="solidFgAcc1" presStyleIdx="3" presStyleCnt="4"/>
      <dgm:spPr/>
    </dgm:pt>
  </dgm:ptLst>
  <dgm:cxnLst>
    <dgm:cxn modelId="{42EEA402-FB40-4160-B149-754B501CA66C}" srcId="{34D9ED83-E1B7-4943-8589-13BAE761BD83}" destId="{20CE9004-0EA9-4F93-85F2-50145A94B6A4}" srcOrd="2" destOrd="0" parTransId="{140B583E-D5D6-416B-87BA-C092D7ACDA1A}" sibTransId="{7B9C0DE6-434C-43DC-AF53-32291C3BEF64}"/>
    <dgm:cxn modelId="{13E3BA09-C5A7-4D56-974B-9006BB730A86}" type="presOf" srcId="{DD22FE04-8E29-42D2-A3CD-CDCA89EE9830}" destId="{1B249531-A574-4E3F-AABB-0BC0D9AE5F77}" srcOrd="0" destOrd="0" presId="urn:microsoft.com/office/officeart/2008/layout/VerticalCurvedList"/>
    <dgm:cxn modelId="{6DBA361F-51C4-4AC2-8A4A-CF8618380ECD}" type="presOf" srcId="{20CE9004-0EA9-4F93-85F2-50145A94B6A4}" destId="{70CEBDB0-6C2F-4F2F-BD90-E9E52D5B87C6}" srcOrd="0" destOrd="0" presId="urn:microsoft.com/office/officeart/2008/layout/VerticalCurvedList"/>
    <dgm:cxn modelId="{2B833529-81A1-4F68-AD95-BA1BC895EFC6}" srcId="{34D9ED83-E1B7-4943-8589-13BAE761BD83}" destId="{2805FD64-E7A1-49FE-9F52-C7BF6779D43C}" srcOrd="3" destOrd="0" parTransId="{DB09CCCB-65CD-4293-A346-37745ACA39D5}" sibTransId="{3148D3E2-6DB7-4FC4-BB03-B501AAF99FE3}"/>
    <dgm:cxn modelId="{BCCEB733-25A3-499B-9FE6-6E92F8847D9D}" type="presOf" srcId="{EA138A95-4D1F-4A9E-9D53-3750E3AAF3C2}" destId="{BE18204D-F515-4C44-95E9-0E65785FB00F}" srcOrd="0" destOrd="0" presId="urn:microsoft.com/office/officeart/2008/layout/VerticalCurvedList"/>
    <dgm:cxn modelId="{BF53285E-03D3-4772-B2F2-47059A12F3D6}" srcId="{34D9ED83-E1B7-4943-8589-13BAE761BD83}" destId="{DD22FE04-8E29-42D2-A3CD-CDCA89EE9830}" srcOrd="0" destOrd="0" parTransId="{F2DEB430-7B58-4F4F-8BA7-AFDEDB3D8190}" sibTransId="{EA138A95-4D1F-4A9E-9D53-3750E3AAF3C2}"/>
    <dgm:cxn modelId="{A1F26B92-2AD3-48DA-8304-3AD606DAA76F}" type="presOf" srcId="{C4BC03CB-39AA-4C6D-AA16-8C722D3B03B3}" destId="{1C541381-2ABF-4AB1-B3E5-34233C076C41}" srcOrd="0" destOrd="0" presId="urn:microsoft.com/office/officeart/2008/layout/VerticalCurvedList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A3950CBC-3B0E-42D1-AC89-C9B5F325F1EE}" srcId="{34D9ED83-E1B7-4943-8589-13BAE761BD83}" destId="{C4BC03CB-39AA-4C6D-AA16-8C722D3B03B3}" srcOrd="1" destOrd="0" parTransId="{277AEF6F-1CD3-4807-B0AC-7612517B4416}" sibTransId="{B433D5E8-13B7-4D94-B603-174FCBF7BAEA}"/>
    <dgm:cxn modelId="{2D461CBD-CA6A-4D43-AE7B-67529649CB86}" type="presOf" srcId="{2805FD64-E7A1-49FE-9F52-C7BF6779D43C}" destId="{DFFAB8E5-A6AF-4531-89AD-D4AFE4C3500D}" srcOrd="0" destOrd="0" presId="urn:microsoft.com/office/officeart/2008/layout/VerticalCurvedList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4B3073FD-4C76-4199-958E-3880B6B28B71}" type="presParOf" srcId="{300C104C-56BC-4622-A136-8289C74819BD}" destId="{1B249531-A574-4E3F-AABB-0BC0D9AE5F77}" srcOrd="1" destOrd="0" presId="urn:microsoft.com/office/officeart/2008/layout/VerticalCurvedList"/>
    <dgm:cxn modelId="{6696B4F6-531B-4980-A18F-D1D9655AE072}" type="presParOf" srcId="{300C104C-56BC-4622-A136-8289C74819BD}" destId="{84B2C597-C2DA-4DDA-B290-1FE83714631B}" srcOrd="2" destOrd="0" presId="urn:microsoft.com/office/officeart/2008/layout/VerticalCurvedList"/>
    <dgm:cxn modelId="{25F2C4B8-38A7-42D9-8D0A-350E3FB84F47}" type="presParOf" srcId="{84B2C597-C2DA-4DDA-B290-1FE83714631B}" destId="{08D83F4F-1159-4D4E-9A73-1E75C6777144}" srcOrd="0" destOrd="0" presId="urn:microsoft.com/office/officeart/2008/layout/VerticalCurvedList"/>
    <dgm:cxn modelId="{6940FAA2-6248-44C2-829A-E5F31C39DB98}" type="presParOf" srcId="{300C104C-56BC-4622-A136-8289C74819BD}" destId="{1C541381-2ABF-4AB1-B3E5-34233C076C41}" srcOrd="3" destOrd="0" presId="urn:microsoft.com/office/officeart/2008/layout/VerticalCurvedList"/>
    <dgm:cxn modelId="{D57C4004-40DC-4F89-ADD2-EC1100005E12}" type="presParOf" srcId="{300C104C-56BC-4622-A136-8289C74819BD}" destId="{35AFA5E9-E88A-44D8-A827-BA3E33215CAF}" srcOrd="4" destOrd="0" presId="urn:microsoft.com/office/officeart/2008/layout/VerticalCurvedList"/>
    <dgm:cxn modelId="{6B76682C-60E9-4F92-AC75-518C32C29C70}" type="presParOf" srcId="{35AFA5E9-E88A-44D8-A827-BA3E33215CAF}" destId="{47E96C9C-654A-4D37-84F0-B4B9996A141B}" srcOrd="0" destOrd="0" presId="urn:microsoft.com/office/officeart/2008/layout/VerticalCurvedList"/>
    <dgm:cxn modelId="{65912556-DBA2-40B0-B13E-519A28EC9906}" type="presParOf" srcId="{300C104C-56BC-4622-A136-8289C74819BD}" destId="{70CEBDB0-6C2F-4F2F-BD90-E9E52D5B87C6}" srcOrd="5" destOrd="0" presId="urn:microsoft.com/office/officeart/2008/layout/VerticalCurvedList"/>
    <dgm:cxn modelId="{DC5D3908-EC1A-4A66-AAD5-0AFF544F0111}" type="presParOf" srcId="{300C104C-56BC-4622-A136-8289C74819BD}" destId="{763910B9-E4B2-4B1D-AC4D-32B8871B36EE}" srcOrd="6" destOrd="0" presId="urn:microsoft.com/office/officeart/2008/layout/VerticalCurvedList"/>
    <dgm:cxn modelId="{2DAA0B09-7F7D-44C8-8EB3-F9D765684219}" type="presParOf" srcId="{763910B9-E4B2-4B1D-AC4D-32B8871B36EE}" destId="{EAC0B7CD-0E97-4C12-A6AA-432646E113FD}" srcOrd="0" destOrd="0" presId="urn:microsoft.com/office/officeart/2008/layout/VerticalCurvedList"/>
    <dgm:cxn modelId="{D5994D7A-045E-4254-BB5F-1004E51BE751}" type="presParOf" srcId="{300C104C-56BC-4622-A136-8289C74819BD}" destId="{DFFAB8E5-A6AF-4531-89AD-D4AFE4C3500D}" srcOrd="7" destOrd="0" presId="urn:microsoft.com/office/officeart/2008/layout/VerticalCurvedList"/>
    <dgm:cxn modelId="{C3BD61F5-93B2-4887-BAD4-8A93A78550AA}" type="presParOf" srcId="{300C104C-56BC-4622-A136-8289C74819BD}" destId="{0EEC4FB1-ACD8-4FBA-AA6A-60E04F6C765A}" srcOrd="8" destOrd="0" presId="urn:microsoft.com/office/officeart/2008/layout/VerticalCurvedList"/>
    <dgm:cxn modelId="{4569E611-7CF4-4B0B-9B1E-4AD25B845661}" type="presParOf" srcId="{0EEC4FB1-ACD8-4FBA-AA6A-60E04F6C765A}" destId="{5A641DEA-F37A-4D37-AC31-A55CB420CDC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49531-A574-4E3F-AABB-0BC0D9AE5F77}">
      <dsp:nvSpPr>
        <dsp:cNvPr id="0" name=""/>
        <dsp:cNvSpPr/>
      </dsp:nvSpPr>
      <dsp:spPr>
        <a:xfrm>
          <a:off x="610504" y="416587"/>
          <a:ext cx="8424052" cy="8336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/>
            <a:t>Invasive </a:t>
          </a:r>
          <a:r>
            <a:rPr lang="en-GB" sz="4100" kern="1200" dirty="0" err="1"/>
            <a:t>Blutdruckmessung</a:t>
          </a:r>
          <a:endParaRPr lang="en-GB" sz="4100" kern="1200" dirty="0"/>
        </a:p>
      </dsp:txBody>
      <dsp:txXfrm>
        <a:off x="610504" y="416587"/>
        <a:ext cx="8424052" cy="833607"/>
      </dsp:txXfrm>
    </dsp:sp>
    <dsp:sp modelId="{08D83F4F-1159-4D4E-9A73-1E75C6777144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41381-2ABF-4AB1-B3E5-34233C076C41}">
      <dsp:nvSpPr>
        <dsp:cNvPr id="0" name=""/>
        <dsp:cNvSpPr/>
      </dsp:nvSpPr>
      <dsp:spPr>
        <a:xfrm>
          <a:off x="1088431" y="1667215"/>
          <a:ext cx="7946125" cy="833607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 err="1"/>
            <a:t>Druckmessung</a:t>
          </a:r>
          <a:r>
            <a:rPr lang="en-GB" sz="4100" kern="1200" dirty="0"/>
            <a:t> </a:t>
          </a:r>
          <a:r>
            <a:rPr lang="en-GB" sz="4100" kern="1200" dirty="0" err="1"/>
            <a:t>im</a:t>
          </a:r>
          <a:r>
            <a:rPr lang="en-GB" sz="4100" kern="1200" dirty="0"/>
            <a:t> </a:t>
          </a:r>
          <a:r>
            <a:rPr lang="en-GB" sz="4100" kern="1200" dirty="0" err="1"/>
            <a:t>rechten</a:t>
          </a:r>
          <a:r>
            <a:rPr lang="en-GB" sz="4100" kern="1200" dirty="0"/>
            <a:t> </a:t>
          </a:r>
          <a:r>
            <a:rPr lang="en-GB" sz="4100" kern="1200" dirty="0" err="1"/>
            <a:t>Vorhof</a:t>
          </a:r>
          <a:endParaRPr lang="en-GB" sz="4100" kern="1200" dirty="0"/>
        </a:p>
      </dsp:txBody>
      <dsp:txXfrm>
        <a:off x="1088431" y="1667215"/>
        <a:ext cx="7946125" cy="833607"/>
      </dsp:txXfrm>
    </dsp:sp>
    <dsp:sp modelId="{47E96C9C-654A-4D37-84F0-B4B9996A141B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EBDB0-6C2F-4F2F-BD90-E9E52D5B87C6}">
      <dsp:nvSpPr>
        <dsp:cNvPr id="0" name=""/>
        <dsp:cNvSpPr/>
      </dsp:nvSpPr>
      <dsp:spPr>
        <a:xfrm>
          <a:off x="1088431" y="2917843"/>
          <a:ext cx="7946125" cy="833607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 err="1"/>
            <a:t>Druckmessung</a:t>
          </a:r>
          <a:r>
            <a:rPr lang="en-GB" sz="4100" kern="1200" dirty="0"/>
            <a:t> </a:t>
          </a:r>
          <a:r>
            <a:rPr lang="en-GB" sz="4100" kern="1200" dirty="0" err="1"/>
            <a:t>im</a:t>
          </a:r>
          <a:r>
            <a:rPr lang="en-GB" sz="4100" kern="1200" dirty="0"/>
            <a:t> </a:t>
          </a:r>
          <a:r>
            <a:rPr lang="en-GB" sz="4100" kern="1200" dirty="0" err="1"/>
            <a:t>Gehirn</a:t>
          </a:r>
          <a:endParaRPr lang="en-GB" sz="4100" kern="1200" dirty="0"/>
        </a:p>
      </dsp:txBody>
      <dsp:txXfrm>
        <a:off x="1088431" y="2917843"/>
        <a:ext cx="7946125" cy="833607"/>
      </dsp:txXfrm>
    </dsp:sp>
    <dsp:sp modelId="{EAC0B7CD-0E97-4C12-A6AA-432646E113FD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AB8E5-A6AF-4531-89AD-D4AFE4C3500D}">
      <dsp:nvSpPr>
        <dsp:cNvPr id="0" name=""/>
        <dsp:cNvSpPr/>
      </dsp:nvSpPr>
      <dsp:spPr>
        <a:xfrm>
          <a:off x="610504" y="4168472"/>
          <a:ext cx="8424052" cy="83360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/>
            <a:t>Kapillardruckmessung</a:t>
          </a:r>
          <a:endParaRPr lang="en-GB" sz="4100" kern="1200" dirty="0"/>
        </a:p>
      </dsp:txBody>
      <dsp:txXfrm>
        <a:off x="610504" y="4168472"/>
        <a:ext cx="8424052" cy="833607"/>
      </dsp:txXfrm>
    </dsp:sp>
    <dsp:sp modelId="{5A641DEA-F37A-4D37-AC31-A55CB420CDC7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49531-A574-4E3F-AABB-0BC0D9AE5F77}">
      <dsp:nvSpPr>
        <dsp:cNvPr id="0" name=""/>
        <dsp:cNvSpPr/>
      </dsp:nvSpPr>
      <dsp:spPr>
        <a:xfrm>
          <a:off x="434398" y="285347"/>
          <a:ext cx="8600158" cy="570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 err="1"/>
            <a:t>Dreifingermethode</a:t>
          </a:r>
          <a:endParaRPr lang="en-GB" sz="2900" kern="1200" dirty="0"/>
        </a:p>
      </dsp:txBody>
      <dsp:txXfrm>
        <a:off x="434398" y="285347"/>
        <a:ext cx="8600158" cy="570477"/>
      </dsp:txXfrm>
    </dsp:sp>
    <dsp:sp modelId="{08D83F4F-1159-4D4E-9A73-1E75C6777144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41381-2ABF-4AB1-B3E5-34233C076C41}">
      <dsp:nvSpPr>
        <dsp:cNvPr id="0" name=""/>
        <dsp:cNvSpPr/>
      </dsp:nvSpPr>
      <dsp:spPr>
        <a:xfrm>
          <a:off x="903654" y="1140954"/>
          <a:ext cx="8130902" cy="570477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 err="1"/>
            <a:t>Plethysmographie</a:t>
          </a:r>
          <a:endParaRPr lang="en-GB" sz="2900" kern="1200" dirty="0"/>
        </a:p>
      </dsp:txBody>
      <dsp:txXfrm>
        <a:off x="903654" y="1140954"/>
        <a:ext cx="8130902" cy="570477"/>
      </dsp:txXfrm>
    </dsp:sp>
    <dsp:sp modelId="{47E96C9C-654A-4D37-84F0-B4B9996A141B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EBDB0-6C2F-4F2F-BD90-E9E52D5B87C6}">
      <dsp:nvSpPr>
        <dsp:cNvPr id="0" name=""/>
        <dsp:cNvSpPr/>
      </dsp:nvSpPr>
      <dsp:spPr>
        <a:xfrm>
          <a:off x="1118233" y="1996562"/>
          <a:ext cx="7916322" cy="570477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Riva-</a:t>
          </a:r>
          <a:r>
            <a:rPr lang="en-GB" sz="2900" kern="1200" dirty="0" err="1"/>
            <a:t>Rocci</a:t>
          </a:r>
          <a:r>
            <a:rPr lang="en-GB" sz="2900" kern="1200" dirty="0"/>
            <a:t> und </a:t>
          </a:r>
          <a:r>
            <a:rPr lang="en-GB" sz="2900" kern="1200" dirty="0" err="1"/>
            <a:t>Korotkoff</a:t>
          </a:r>
          <a:endParaRPr lang="en-GB" sz="2900" kern="1200" dirty="0"/>
        </a:p>
      </dsp:txBody>
      <dsp:txXfrm>
        <a:off x="1118233" y="1996562"/>
        <a:ext cx="7916322" cy="570477"/>
      </dsp:txXfrm>
    </dsp:sp>
    <dsp:sp modelId="{EAC0B7CD-0E97-4C12-A6AA-432646E113FD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AB8E5-A6AF-4531-89AD-D4AFE4C3500D}">
      <dsp:nvSpPr>
        <dsp:cNvPr id="0" name=""/>
        <dsp:cNvSpPr/>
      </dsp:nvSpPr>
      <dsp:spPr>
        <a:xfrm>
          <a:off x="1118233" y="2851627"/>
          <a:ext cx="7916322" cy="570477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 err="1"/>
            <a:t>Volumenkompensationsmethode</a:t>
          </a:r>
          <a:endParaRPr lang="en-GB" sz="2900" kern="1200" dirty="0"/>
        </a:p>
      </dsp:txBody>
      <dsp:txXfrm>
        <a:off x="1118233" y="2851627"/>
        <a:ext cx="7916322" cy="570477"/>
      </dsp:txXfrm>
    </dsp:sp>
    <dsp:sp modelId="{5A641DEA-F37A-4D37-AC31-A55CB420CDC7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300FC-33C7-41CC-8597-37A3B81103F8}">
      <dsp:nvSpPr>
        <dsp:cNvPr id="0" name=""/>
        <dsp:cNvSpPr/>
      </dsp:nvSpPr>
      <dsp:spPr>
        <a:xfrm>
          <a:off x="903654" y="3707235"/>
          <a:ext cx="8130902" cy="570477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 err="1"/>
            <a:t>Pulstransitzeitbestimmung</a:t>
          </a:r>
          <a:endParaRPr lang="en-GB" sz="2900" kern="1200" dirty="0"/>
        </a:p>
      </dsp:txBody>
      <dsp:txXfrm>
        <a:off x="903654" y="3707235"/>
        <a:ext cx="8130902" cy="570477"/>
      </dsp:txXfrm>
    </dsp:sp>
    <dsp:sp modelId="{6EC500B3-9A38-4706-ACEA-E9B89F054C6D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AECF9-267A-44A9-B459-0373838461ED}">
      <dsp:nvSpPr>
        <dsp:cNvPr id="0" name=""/>
        <dsp:cNvSpPr/>
      </dsp:nvSpPr>
      <dsp:spPr>
        <a:xfrm>
          <a:off x="434398" y="4562842"/>
          <a:ext cx="8600158" cy="57047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 err="1"/>
            <a:t>Blutdruckmessung</a:t>
          </a:r>
          <a:r>
            <a:rPr lang="en-GB" sz="2900" kern="1200" dirty="0"/>
            <a:t> an der </a:t>
          </a:r>
          <a:r>
            <a:rPr lang="en-GB" sz="2900" kern="1200" dirty="0" err="1"/>
            <a:t>Wangenarterie</a:t>
          </a:r>
          <a:endParaRPr lang="en-GB" sz="2900" kern="1200" dirty="0"/>
        </a:p>
      </dsp:txBody>
      <dsp:txXfrm>
        <a:off x="434398" y="4562842"/>
        <a:ext cx="8600158" cy="570477"/>
      </dsp:txXfrm>
    </dsp:sp>
    <dsp:sp modelId="{BA7EBCD0-4CA3-4619-AC94-DC5B7B8A6C0D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49531-A574-4E3F-AABB-0BC0D9AE5F77}">
      <dsp:nvSpPr>
        <dsp:cNvPr id="0" name=""/>
        <dsp:cNvSpPr/>
      </dsp:nvSpPr>
      <dsp:spPr>
        <a:xfrm>
          <a:off x="610504" y="416587"/>
          <a:ext cx="8424052" cy="8336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/>
            <a:t>Flussmessung</a:t>
          </a:r>
          <a:r>
            <a:rPr lang="en-GB" sz="2700" kern="1200" dirty="0"/>
            <a:t> </a:t>
          </a:r>
          <a:r>
            <a:rPr lang="en-GB" sz="2700" kern="1200" dirty="0" err="1"/>
            <a:t>mittels</a:t>
          </a:r>
          <a:r>
            <a:rPr lang="en-GB" sz="2700" kern="1200" dirty="0"/>
            <a:t> </a:t>
          </a:r>
          <a:r>
            <a:rPr lang="en-GB" sz="2700" kern="1200" dirty="0" err="1"/>
            <a:t>Verdünnungsmethoden</a:t>
          </a:r>
          <a:endParaRPr lang="en-GB" sz="2700" kern="1200" dirty="0"/>
        </a:p>
      </dsp:txBody>
      <dsp:txXfrm>
        <a:off x="610504" y="416587"/>
        <a:ext cx="8424052" cy="833607"/>
      </dsp:txXfrm>
    </dsp:sp>
    <dsp:sp modelId="{08D83F4F-1159-4D4E-9A73-1E75C6777144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41381-2ABF-4AB1-B3E5-34233C076C41}">
      <dsp:nvSpPr>
        <dsp:cNvPr id="0" name=""/>
        <dsp:cNvSpPr/>
      </dsp:nvSpPr>
      <dsp:spPr>
        <a:xfrm>
          <a:off x="1088431" y="1667215"/>
          <a:ext cx="7946125" cy="833607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/>
            <a:t>Elektromagnetische</a:t>
          </a:r>
          <a:r>
            <a:rPr lang="en-GB" sz="2700" kern="1200" dirty="0"/>
            <a:t> </a:t>
          </a:r>
          <a:r>
            <a:rPr lang="en-GB" sz="2700" kern="1200" dirty="0" err="1"/>
            <a:t>Methode</a:t>
          </a:r>
          <a:r>
            <a:rPr lang="en-GB" sz="2700" kern="1200" dirty="0"/>
            <a:t> </a:t>
          </a:r>
          <a:r>
            <a:rPr lang="en-GB" sz="2700" kern="1200" dirty="0" err="1"/>
            <a:t>zur</a:t>
          </a:r>
          <a:r>
            <a:rPr lang="en-GB" sz="2700" kern="1200" dirty="0"/>
            <a:t> </a:t>
          </a:r>
          <a:r>
            <a:rPr lang="en-GB" sz="2700" kern="1200" dirty="0" err="1"/>
            <a:t>Blutflussmessung</a:t>
          </a:r>
          <a:endParaRPr lang="en-GB" sz="2700" kern="1200" dirty="0"/>
        </a:p>
      </dsp:txBody>
      <dsp:txXfrm>
        <a:off x="1088431" y="1667215"/>
        <a:ext cx="7946125" cy="833607"/>
      </dsp:txXfrm>
    </dsp:sp>
    <dsp:sp modelId="{47E96C9C-654A-4D37-84F0-B4B9996A141B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EBDB0-6C2F-4F2F-BD90-E9E52D5B87C6}">
      <dsp:nvSpPr>
        <dsp:cNvPr id="0" name=""/>
        <dsp:cNvSpPr/>
      </dsp:nvSpPr>
      <dsp:spPr>
        <a:xfrm>
          <a:off x="1088431" y="2917843"/>
          <a:ext cx="7946125" cy="833607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/>
            <a:t>Angiografische</a:t>
          </a:r>
          <a:r>
            <a:rPr lang="en-GB" sz="2700" kern="1200" dirty="0"/>
            <a:t> </a:t>
          </a:r>
          <a:r>
            <a:rPr lang="en-GB" sz="2700" kern="1200" dirty="0" err="1"/>
            <a:t>Methode</a:t>
          </a:r>
          <a:r>
            <a:rPr lang="en-GB" sz="2700" kern="1200" dirty="0"/>
            <a:t> </a:t>
          </a:r>
          <a:r>
            <a:rPr lang="en-GB" sz="2700" kern="1200" dirty="0" err="1"/>
            <a:t>zur</a:t>
          </a:r>
          <a:r>
            <a:rPr lang="en-GB" sz="2700" kern="1200" dirty="0"/>
            <a:t> </a:t>
          </a:r>
          <a:r>
            <a:rPr lang="en-GB" sz="2700" kern="1200" dirty="0" err="1"/>
            <a:t>Blutflussmessung</a:t>
          </a:r>
          <a:endParaRPr lang="en-GB" sz="2700" kern="1200" dirty="0"/>
        </a:p>
      </dsp:txBody>
      <dsp:txXfrm>
        <a:off x="1088431" y="2917843"/>
        <a:ext cx="7946125" cy="833607"/>
      </dsp:txXfrm>
    </dsp:sp>
    <dsp:sp modelId="{EAC0B7CD-0E97-4C12-A6AA-432646E113FD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AB8E5-A6AF-4531-89AD-D4AFE4C3500D}">
      <dsp:nvSpPr>
        <dsp:cNvPr id="0" name=""/>
        <dsp:cNvSpPr/>
      </dsp:nvSpPr>
      <dsp:spPr>
        <a:xfrm>
          <a:off x="610504" y="4168472"/>
          <a:ext cx="8424052" cy="83360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/>
            <a:t>Kapillarflussmessung</a:t>
          </a:r>
          <a:endParaRPr lang="en-GB" sz="2700" kern="1200" dirty="0"/>
        </a:p>
      </dsp:txBody>
      <dsp:txXfrm>
        <a:off x="610504" y="4168472"/>
        <a:ext cx="8424052" cy="833607"/>
      </dsp:txXfrm>
    </dsp:sp>
    <dsp:sp modelId="{5A641DEA-F37A-4D37-AC31-A55CB420CDC7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6C511-AA08-4069-9839-3D2151A70248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63DA2-B10B-476C-9B58-D843336D797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119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23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662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538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697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166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18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962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570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651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084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183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878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252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0841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630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6303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091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113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0764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45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9741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389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1001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2625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897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5357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7032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6348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6280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2000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2178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7860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920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6783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9940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2977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4538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852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3459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6492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9397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7850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5402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381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9976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0488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1797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3618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491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721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580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18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1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562D0-73C3-4334-9540-85B5B9A28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BF8D08-0054-461F-9100-52E8354AE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7AAAC9-3DC3-40A6-8569-77EC7E9D3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8FBD-D4C7-4C4E-A411-17C363B6CE46}" type="datetime1">
              <a:rPr lang="en-GB" smtClean="0"/>
              <a:t>08/07/2025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8091BE-93C3-4DD3-A4E4-F1450C57B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C41A5C-2F5F-42FC-85D0-E38571FE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54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D53FE5-4447-4D5B-AD2F-7F535D92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D64AF60-971B-4246-A3E9-808527D7E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D3DA9F-BD61-4C79-A47B-22A8EDE0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6975-2E92-4F3C-B3C5-215CE18B8BAB}" type="datetime1">
              <a:rPr lang="en-GB" smtClean="0"/>
              <a:t>08/07/2025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0002FA-ACEE-499F-AB51-DE2742FBE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B2325E-9B29-4F79-8475-31DD1C91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45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5971022-7DA9-499D-81DA-B1E1A6DCF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AFDC04B-BD2C-425A-B7FE-35CB3C1BC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291E41-8343-4E17-AEAB-1F29BEDC2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4E95-46D4-4051-B87C-29F4FC7705A7}" type="datetime1">
              <a:rPr lang="en-GB" smtClean="0"/>
              <a:t>08/07/2025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9BEDEC-B0CC-4D7F-B5C2-37C66901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7D6363-BFBE-482B-A9DF-68E69817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45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10BF9-525E-45C6-A465-70E49FED1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B2618C-5162-4FEC-88DE-35CF92572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2A11C0-4FA8-407F-9560-4857B0CF4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5C2E-E036-4C90-A7C5-52F31B410879}" type="datetime1">
              <a:rPr lang="en-GB" smtClean="0"/>
              <a:t>08/07/2025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0C260B-6D27-47D4-A32D-E9A2642F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045F1C-3EAF-4407-BD79-D9E60943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48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394E4-2D83-4275-9D11-3182EC5D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E690E3-2DB4-4989-977B-57F0EAB97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775161-32E6-4284-A5AB-19C783C6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A29B-D91F-4C88-9918-190A2390100E}" type="datetime1">
              <a:rPr lang="en-GB" smtClean="0"/>
              <a:t>08/07/2025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0602AE-7D4C-48D6-9852-9BA4A4EBF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B984B9-D832-49A7-B1CA-9B3A50FF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695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AD2F2-D05A-456B-8FFE-00EF2D951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0E9184-53CE-4B7E-9703-694D8F165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063EB6-E99A-4A42-98C1-96B7AF4A7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379897-294E-475E-974E-24B039A2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A65B-98FC-4E90-9741-FEF7C9E85C28}" type="datetime1">
              <a:rPr lang="en-GB" smtClean="0"/>
              <a:t>08/07/2025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B6FBEA-2379-49C3-BC8D-68AB42184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8E3FC0-C043-4F6F-BE6D-0B0FEF56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95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A62D7-2C0E-40F6-B682-5315DD3FB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831E9B-812C-48F5-AAF1-3B52497DC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E99EEE-E61B-4C7C-816F-2F3D8B3DF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CDDC9D-2F53-4614-9297-D00B881CC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C100751-6A24-4F43-8D5E-314A32EE6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E8D4B3B-60BB-4074-83DE-F92560B4D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7B3C9-BF0F-4152-9657-EE1C70E8B34F}" type="datetime1">
              <a:rPr lang="en-GB" smtClean="0"/>
              <a:t>08/07/2025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A1CABB0-1A5B-4AE4-B61B-2B661B66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640A1FA-F54D-4FB9-BCBE-4C41A7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54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C0CD2-E307-4162-83B0-4B7A15491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EE91F5-65BC-45ED-9D30-917C17ED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F6A-14FB-433A-AA6F-C084BCC08940}" type="datetime1">
              <a:rPr lang="en-GB" smtClean="0"/>
              <a:t>08/07/2025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ACAFBA-97FE-4458-BF1A-01317AC8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92CCD6-E7F1-44D8-A394-2E3DF56C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3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EEC17CA-4A24-4954-AA9C-AF8790D89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C438-426F-44F0-84F7-40AEEED819CC}" type="datetime1">
              <a:rPr lang="en-GB" smtClean="0"/>
              <a:t>08/07/2025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7954B1-26A4-41F8-8B37-9CED5BE7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E3D6D1-CCE1-4F08-9E24-BDA2332A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02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2C558-CE80-4DC0-9DB4-3FB21E89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D758D4-3838-41B4-A85B-37D2D5F78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D90F4E-BE48-4CE3-8FA5-61AAA7FB0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6504CA-34B3-4BDD-B78E-43DDFAF2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B6D0-23E3-42B6-9A04-04EF7CDA659A}" type="datetime1">
              <a:rPr lang="en-GB" smtClean="0"/>
              <a:t>08/07/2025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75FD24-AC31-4208-8267-0DFE214D7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E074FF-80FA-4960-BF77-19D14660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27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C724F-95EA-4F08-9F71-734DF085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73ED21-3D76-4E6C-8E0A-7CE617E2C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62334C-A003-44C6-A011-CE5E2B07A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B928E3-4370-4E25-B880-A08BD0AC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ED56-9309-4345-9754-315919C2BE59}" type="datetime1">
              <a:rPr lang="en-GB" smtClean="0"/>
              <a:t>08/07/2025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80BBBF-8E79-4692-8436-07F5E9B5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223E80-1291-4D3B-BCB8-B9CFA9ECD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77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E9A1D54-6988-4637-AA1E-1446BC53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59EFDD-B857-47E5-8BFE-6FA62CE9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CC4E2F-3530-4F9A-8E19-B469E47B9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BECA5-2E62-49BD-9377-0CB955F44614}" type="datetime1">
              <a:rPr lang="en-GB" smtClean="0"/>
              <a:t>08/07/2025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B65240-DFFE-4726-BD1A-9FB90904C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14446A-0A8A-4636-8C51-4FE25AEA8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22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00.png"/><Relationship Id="rId4" Type="http://schemas.openxmlformats.org/officeDocument/2006/relationships/image" Target="../media/image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140.png"/><Relationship Id="rId4" Type="http://schemas.openxmlformats.org/officeDocument/2006/relationships/image" Target="../media/image58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4" Type="http://schemas.openxmlformats.org/officeDocument/2006/relationships/image" Target="../media/image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5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5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5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11D1B-ED30-4B67-9B98-7F79128A4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Strömungsmechanik</a:t>
            </a:r>
            <a:r>
              <a:rPr lang="en-GB" dirty="0"/>
              <a:t> in der </a:t>
            </a:r>
            <a:r>
              <a:rPr lang="en-GB" dirty="0" err="1"/>
              <a:t>Medizin</a:t>
            </a:r>
            <a:r>
              <a:rPr lang="en-GB" dirty="0"/>
              <a:t> I/II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78D9B9-9E16-4DAA-9B04-E01BF8B20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Prof. </a:t>
            </a:r>
            <a:r>
              <a:rPr lang="en-GB" dirty="0" err="1"/>
              <a:t>Dr.</a:t>
            </a:r>
            <a:r>
              <a:rPr lang="en-GB" dirty="0"/>
              <a:t>-Ing. Leonid Goubergrits</a:t>
            </a:r>
          </a:p>
          <a:p>
            <a:r>
              <a:rPr lang="en-GB" dirty="0"/>
              <a:t>PD Dr.-</a:t>
            </a:r>
            <a:r>
              <a:rPr lang="en-GB" dirty="0" err="1"/>
              <a:t>Ing</a:t>
            </a:r>
            <a:r>
              <a:rPr lang="en-GB" dirty="0"/>
              <a:t>. Ulrich Kertzscher</a:t>
            </a:r>
          </a:p>
          <a:p>
            <a:endParaRPr lang="en-GB" dirty="0"/>
          </a:p>
          <a:p>
            <a:r>
              <a:rPr lang="en-GB" dirty="0" err="1"/>
              <a:t>SoSe</a:t>
            </a:r>
            <a:r>
              <a:rPr lang="en-GB" dirty="0"/>
              <a:t>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5D298A-5DB4-42F9-A9BA-7B80BE89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555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Riva-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Rocci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(1896)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10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8194" name="Picture 2" descr="Scipione Riva Rocci - Alchetron, The Free Social Encyclopedia">
            <a:extLst>
              <a:ext uri="{FF2B5EF4-FFF2-40B4-BE49-F238E27FC236}">
                <a16:creationId xmlns:a16="http://schemas.microsoft.com/office/drawing/2014/main" id="{B11316F3-E469-4D21-BC70-45B711C11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600200"/>
            <a:ext cx="53816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t Took Thousands of Years of Theory Plus 200 Years of MedTech to Buil —  Medshop Australia">
            <a:extLst>
              <a:ext uri="{FF2B5EF4-FFF2-40B4-BE49-F238E27FC236}">
                <a16:creationId xmlns:a16="http://schemas.microsoft.com/office/drawing/2014/main" id="{9FB54AEE-4906-45FE-8175-EAF78A3F6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002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05302D0-E217-4AD5-A35D-F74229B6EBBD}"/>
              </a:ext>
            </a:extLst>
          </p:cNvPr>
          <p:cNvSpPr txBox="1"/>
          <p:nvPr/>
        </p:nvSpPr>
        <p:spPr>
          <a:xfrm>
            <a:off x="7032779" y="5327619"/>
            <a:ext cx="43210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https://www.medshop.com.au/blogs/news/it-took-thousands-of-years-of-theory-plus-200-years-of-medtech-to-build-the-sphygmomanometer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D3CC4EC-E8A0-4F45-BCCE-0C11AA651CF9}"/>
              </a:ext>
            </a:extLst>
          </p:cNvPr>
          <p:cNvSpPr txBox="1"/>
          <p:nvPr/>
        </p:nvSpPr>
        <p:spPr>
          <a:xfrm>
            <a:off x="714375" y="5281453"/>
            <a:ext cx="26113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https://alchetron.com/Scipione-Riva-Rocci</a:t>
            </a:r>
          </a:p>
        </p:txBody>
      </p:sp>
    </p:spTree>
    <p:extLst>
      <p:ext uri="{BB962C8B-B14F-4D97-AF65-F5344CB8AC3E}">
        <p14:creationId xmlns:p14="http://schemas.microsoft.com/office/powerpoint/2010/main" val="800322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Korotkow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(1905)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11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60628C47-A911-408E-93AA-398FF2183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961" y="1831301"/>
            <a:ext cx="3807311" cy="394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8F95160-D003-4A82-813F-DDFC2F15CA67}"/>
              </a:ext>
            </a:extLst>
          </p:cNvPr>
          <p:cNvSpPr txBox="1"/>
          <p:nvPr/>
        </p:nvSpPr>
        <p:spPr>
          <a:xfrm>
            <a:off x="6567150" y="6029373"/>
            <a:ext cx="6110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https://de.wikipedia.org/wiki/Korotkow-Ger%C3%A4usch</a:t>
            </a:r>
          </a:p>
        </p:txBody>
      </p:sp>
      <p:pic>
        <p:nvPicPr>
          <p:cNvPr id="9" name="Picture 4" descr="It Took Thousands of Years of Theory Plus 200 Years of MedTech to Buil —  Medshop Australia">
            <a:extLst>
              <a:ext uri="{FF2B5EF4-FFF2-40B4-BE49-F238E27FC236}">
                <a16:creationId xmlns:a16="http://schemas.microsoft.com/office/drawing/2014/main" id="{9FB54AEE-4906-45FE-8175-EAF78A3F6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88" y="1831301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05302D0-E217-4AD5-A35D-F74229B6EBBD}"/>
              </a:ext>
            </a:extLst>
          </p:cNvPr>
          <p:cNvSpPr txBox="1"/>
          <p:nvPr/>
        </p:nvSpPr>
        <p:spPr>
          <a:xfrm>
            <a:off x="1600167" y="5558720"/>
            <a:ext cx="43210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https://www.medshop.com.au/blogs/news/it-took-thousands-of-years-of-theory-plus-200-years-of-medtech-to-build-the-sphygmomanometer</a:t>
            </a:r>
          </a:p>
        </p:txBody>
      </p:sp>
    </p:spTree>
    <p:extLst>
      <p:ext uri="{BB962C8B-B14F-4D97-AF65-F5344CB8AC3E}">
        <p14:creationId xmlns:p14="http://schemas.microsoft.com/office/powerpoint/2010/main" val="705794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Korotkoff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Geräusche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12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16388" name="Picture 4" descr="Scipione Riva Rocci und die Historie der Blutdruckmessung“ von Dr. Norbert  Smetak, Kirchheim/Teck | Historisches Archiv">
            <a:extLst>
              <a:ext uri="{FF2B5EF4-FFF2-40B4-BE49-F238E27FC236}">
                <a16:creationId xmlns:a16="http://schemas.microsoft.com/office/drawing/2014/main" id="{9F122AD3-3CC8-4B35-BF7E-8E4DEC840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2"/>
          <a:stretch/>
        </p:blipFill>
        <p:spPr bwMode="auto">
          <a:xfrm>
            <a:off x="2613902" y="2157984"/>
            <a:ext cx="5996698" cy="36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6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Stethoskop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13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C093F7FF-7F47-489D-9EB4-19D94BED9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4" y="1699806"/>
            <a:ext cx="5997398" cy="395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interest">
            <a:extLst>
              <a:ext uri="{FF2B5EF4-FFF2-40B4-BE49-F238E27FC236}">
                <a16:creationId xmlns:a16="http://schemas.microsoft.com/office/drawing/2014/main" id="{83A5017F-3A3D-4D84-8FAE-5A0321BDC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062" y="1309240"/>
            <a:ext cx="3316382" cy="498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591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Korotkoff </a:t>
            </a:r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Geräusche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14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20482" name="Picture 2" descr="Praxisanleitung: Blutdruckmessung durchführen - auskulatorisch (Virtuelle  San-Arena Erlangen)">
            <a:extLst>
              <a:ext uri="{FF2B5EF4-FFF2-40B4-BE49-F238E27FC236}">
                <a16:creationId xmlns:a16="http://schemas.microsoft.com/office/drawing/2014/main" id="{531C8D8C-9E66-4C7A-AD02-8CD2077AA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847" y="2220112"/>
            <a:ext cx="5446490" cy="236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E92738E-C37E-474D-8AC4-472EA0D44374}"/>
              </a:ext>
            </a:extLst>
          </p:cNvPr>
          <p:cNvSpPr txBox="1"/>
          <p:nvPr/>
        </p:nvSpPr>
        <p:spPr>
          <a:xfrm>
            <a:off x="3642722" y="4799457"/>
            <a:ext cx="38132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http://www.san-erlangen.de/VirtuelleSanArena-Erlangen-Html4/html/Topica6aa1eda6aa443048c9533d6c9129bc4.html</a:t>
            </a:r>
          </a:p>
        </p:txBody>
      </p:sp>
    </p:spTree>
    <p:extLst>
      <p:ext uri="{BB962C8B-B14F-4D97-AF65-F5344CB8AC3E}">
        <p14:creationId xmlns:p14="http://schemas.microsoft.com/office/powerpoint/2010/main" val="3559185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167173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Oszillometrisch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15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140603" y="5624158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  <a:p>
            <a:r>
              <a:rPr lang="de-DE" dirty="0"/>
              <a:t> </a:t>
            </a:r>
          </a:p>
        </p:txBody>
      </p:sp>
      <p:pic>
        <p:nvPicPr>
          <p:cNvPr id="1026" name="Picture 2" descr="xycdy Blutdruckmessgerät,Zu Hause Medizinische Handgelenk Typ Elektronische  Blutdruckmessgerät Sprachmessung Blutdruckmessgerät Oszillometrische Assay  2 × 192 Gruppe Handgelenk Typ LCD-Anzeige: Amazon.de: Küche &amp; Haushalt">
            <a:extLst>
              <a:ext uri="{FF2B5EF4-FFF2-40B4-BE49-F238E27FC236}">
                <a16:creationId xmlns:a16="http://schemas.microsoft.com/office/drawing/2014/main" id="{2C14B323-0CC7-4AFA-BAC1-6A88F125C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3997"/>
            <a:ext cx="3109410" cy="334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chtig Blutdruck messen">
            <a:extLst>
              <a:ext uri="{FF2B5EF4-FFF2-40B4-BE49-F238E27FC236}">
                <a16:creationId xmlns:a16="http://schemas.microsoft.com/office/drawing/2014/main" id="{D663F7A0-B187-473A-8F93-F8B6DC09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903" y="2036189"/>
            <a:ext cx="4050075" cy="302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ichtig Blutdruck messen">
            <a:extLst>
              <a:ext uri="{FF2B5EF4-FFF2-40B4-BE49-F238E27FC236}">
                <a16:creationId xmlns:a16="http://schemas.microsoft.com/office/drawing/2014/main" id="{90A57B92-7753-4870-9390-2C30C8259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022" y="1804475"/>
            <a:ext cx="3921734" cy="358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958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Riva-Rocci </a:t>
            </a:r>
            <a:r>
              <a:rPr lang="de-DE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Korotkoff</a:t>
            </a:r>
            <a:endParaRPr lang="de-DE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16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E3C11911-AE85-494B-BDD9-34F990D10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b="9334"/>
          <a:stretch/>
        </p:blipFill>
        <p:spPr bwMode="auto">
          <a:xfrm>
            <a:off x="2691385" y="1191157"/>
            <a:ext cx="5825330" cy="522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A8511F4-436C-4D9F-B4D9-2D1D61B2A3A4}"/>
              </a:ext>
            </a:extLst>
          </p:cNvPr>
          <p:cNvSpPr txBox="1"/>
          <p:nvPr/>
        </p:nvSpPr>
        <p:spPr>
          <a:xfrm>
            <a:off x="7738276" y="6110129"/>
            <a:ext cx="33107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https://de.wikipedia.org/wiki/Datei:Korotkow_deutsch.png</a:t>
            </a:r>
          </a:p>
        </p:txBody>
      </p:sp>
    </p:spTree>
    <p:extLst>
      <p:ext uri="{BB962C8B-B14F-4D97-AF65-F5344CB8AC3E}">
        <p14:creationId xmlns:p14="http://schemas.microsoft.com/office/powerpoint/2010/main" val="2725318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167173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Bluthochdruck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24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Stunden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17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140603" y="5624158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  <a:p>
            <a:r>
              <a:rPr lang="de-DE" dirty="0"/>
              <a:t> </a:t>
            </a:r>
          </a:p>
        </p:txBody>
      </p:sp>
      <p:pic>
        <p:nvPicPr>
          <p:cNvPr id="3074" name="Picture 2" descr="24 Stunden EKG und 24 h Blutdruckmessung">
            <a:extLst>
              <a:ext uri="{FF2B5EF4-FFF2-40B4-BE49-F238E27FC236}">
                <a16:creationId xmlns:a16="http://schemas.microsoft.com/office/drawing/2014/main" id="{BABBF813-5D33-4AAD-A908-BB5FE26E9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14" y="1843704"/>
            <a:ext cx="48768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ngzeit-Blutdruck-Messung">
            <a:extLst>
              <a:ext uri="{FF2B5EF4-FFF2-40B4-BE49-F238E27FC236}">
                <a16:creationId xmlns:a16="http://schemas.microsoft.com/office/drawing/2014/main" id="{1DFBD48C-5894-4C06-A95F-B62A56785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785" y="1843704"/>
            <a:ext cx="478155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101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167173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Weißkittel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18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140603" y="5624158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  <a:p>
            <a:r>
              <a:rPr lang="de-DE" dirty="0"/>
              <a:t> </a:t>
            </a:r>
          </a:p>
        </p:txBody>
      </p:sp>
      <p:pic>
        <p:nvPicPr>
          <p:cNvPr id="2050" name="Picture 2" descr="Weißkittelhypertonie | Herzlexikon | BlutdruckDaten">
            <a:extLst>
              <a:ext uri="{FF2B5EF4-FFF2-40B4-BE49-F238E27FC236}">
                <a16:creationId xmlns:a16="http://schemas.microsoft.com/office/drawing/2014/main" id="{F0903FCD-F491-4C5B-B738-5F488BDF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93" y="1024355"/>
            <a:ext cx="6456557" cy="529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7F8BC70-AAA7-46E2-B0BD-F46557C6D3B7}"/>
              </a:ext>
            </a:extLst>
          </p:cNvPr>
          <p:cNvSpPr txBox="1"/>
          <p:nvPr/>
        </p:nvSpPr>
        <p:spPr>
          <a:xfrm>
            <a:off x="3765580" y="6367563"/>
            <a:ext cx="61132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https://www.blutdruckdaten.de/lexikon/weisskittelhypertonie.html</a:t>
            </a:r>
          </a:p>
        </p:txBody>
      </p:sp>
    </p:spTree>
    <p:extLst>
      <p:ext uri="{BB962C8B-B14F-4D97-AF65-F5344CB8AC3E}">
        <p14:creationId xmlns:p14="http://schemas.microsoft.com/office/powerpoint/2010/main" val="489266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167173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Volumenkompensationsmethode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nach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Penaz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1973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19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140603" y="5624158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  <a:p>
            <a:r>
              <a:rPr lang="de-DE" dirty="0"/>
              <a:t> </a:t>
            </a:r>
          </a:p>
        </p:txBody>
      </p:sp>
      <p:sp>
        <p:nvSpPr>
          <p:cNvPr id="2253" name="Rectangle 357"/>
          <p:cNvSpPr>
            <a:spLocks noChangeArrowheads="1"/>
          </p:cNvSpPr>
          <p:nvPr/>
        </p:nvSpPr>
        <p:spPr bwMode="auto">
          <a:xfrm>
            <a:off x="1003851" y="1531809"/>
            <a:ext cx="16415595" cy="52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368" name="Rectangle 364"/>
          <p:cNvSpPr>
            <a:spLocks noChangeArrowheads="1"/>
          </p:cNvSpPr>
          <p:nvPr/>
        </p:nvSpPr>
        <p:spPr bwMode="auto">
          <a:xfrm>
            <a:off x="1003851" y="4446459"/>
            <a:ext cx="164155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4338" name="Picture 2" descr="Bachelorarbeit - Thomas Elser (Hochschule Ulm)">
            <a:extLst>
              <a:ext uri="{FF2B5EF4-FFF2-40B4-BE49-F238E27FC236}">
                <a16:creationId xmlns:a16="http://schemas.microsoft.com/office/drawing/2014/main" id="{A276FA8E-1AFC-4A37-BF4F-A1D908B8B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6" y="2053046"/>
            <a:ext cx="5061294" cy="347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ACA804F9-DDF9-4D83-8AC1-39E6F2DC9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570" y="2053046"/>
            <a:ext cx="6254060" cy="413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698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VL 8 2.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Teil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1EC2FF3-3904-4CD7-973A-06B2A4FEC8DC}"/>
              </a:ext>
            </a:extLst>
          </p:cNvPr>
          <p:cNvGraphicFramePr/>
          <p:nvPr/>
        </p:nvGraphicFramePr>
        <p:xfrm>
          <a:off x="810411" y="1081771"/>
          <a:ext cx="91111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1966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D83F4F-1159-4D4E-9A73-1E75C6777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249531-A574-4E3F-AABB-0BC0D9AE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E96C9C-654A-4D37-84F0-B4B9996A1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541381-2ABF-4AB1-B3E5-34233C076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0B7CD-0E97-4C12-A6AA-432646E1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0CEBDB0-6C2F-4F2F-BD90-E9E52D5B8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641DEA-F37A-4D37-AC31-A55CB42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FAB8E5-A6AF-4531-89AD-D4AFE4C35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167173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Volumenkompensationsmethode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nach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Penaz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1973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20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140603" y="5624158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  <a:p>
            <a:r>
              <a:rPr lang="de-DE" dirty="0"/>
              <a:t> </a:t>
            </a:r>
          </a:p>
        </p:txBody>
      </p:sp>
      <p:sp>
        <p:nvSpPr>
          <p:cNvPr id="2253" name="Rectangle 357"/>
          <p:cNvSpPr>
            <a:spLocks noChangeArrowheads="1"/>
          </p:cNvSpPr>
          <p:nvPr/>
        </p:nvSpPr>
        <p:spPr bwMode="auto">
          <a:xfrm>
            <a:off x="1003851" y="1531809"/>
            <a:ext cx="16415595" cy="52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368" name="Rectangle 364"/>
          <p:cNvSpPr>
            <a:spLocks noChangeArrowheads="1"/>
          </p:cNvSpPr>
          <p:nvPr/>
        </p:nvSpPr>
        <p:spPr bwMode="auto">
          <a:xfrm>
            <a:off x="1003851" y="4446459"/>
            <a:ext cx="164155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5362" name="Picture 2" descr="Finapres® NOVA NC Systems | ADInstruments">
            <a:extLst>
              <a:ext uri="{FF2B5EF4-FFF2-40B4-BE49-F238E27FC236}">
                <a16:creationId xmlns:a16="http://schemas.microsoft.com/office/drawing/2014/main" id="{33E4D474-1B8C-4184-9E32-FD725E2C2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068" y="1330326"/>
            <a:ext cx="5949597" cy="483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298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0172" y="343609"/>
            <a:ext cx="10543390" cy="390198"/>
          </a:xfrm>
        </p:spPr>
        <p:txBody>
          <a:bodyPr>
            <a:normAutofit fontScale="90000"/>
          </a:bodyPr>
          <a:lstStyle/>
          <a:p>
            <a:r>
              <a:rPr lang="de-DE" dirty="0"/>
              <a:t>Blutdruckmessung mittels Pulswellengeschwindigkeit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21</a:t>
            </a:fld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18" y="1460438"/>
            <a:ext cx="8040757" cy="416928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68357" y="6235714"/>
            <a:ext cx="2663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blutdruck-balance.com/</a:t>
            </a:r>
            <a:r>
              <a:rPr lang="de-DE" sz="1000" dirty="0" err="1"/>
              <a:t>blutdruck</a:t>
            </a:r>
            <a:r>
              <a:rPr lang="de-DE" sz="1000" dirty="0"/>
              <a:t>/blutdruck-und-puls/</a:t>
            </a:r>
          </a:p>
        </p:txBody>
      </p:sp>
    </p:spTree>
    <p:extLst>
      <p:ext uri="{BB962C8B-B14F-4D97-AF65-F5344CB8AC3E}">
        <p14:creationId xmlns:p14="http://schemas.microsoft.com/office/powerpoint/2010/main" val="3201545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22</a:t>
            </a:fld>
            <a:endParaRPr lang="en-GB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213" y="2817028"/>
            <a:ext cx="5915851" cy="134321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6" y="1125456"/>
            <a:ext cx="5323809" cy="4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25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23</a:t>
            </a:fld>
            <a:endParaRPr lang="en-GB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027" y="1321395"/>
            <a:ext cx="6100193" cy="433448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" y="1321395"/>
            <a:ext cx="5830952" cy="4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07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167173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Pulstransitzeitbestimmung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24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140603" y="5624158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  <a:p>
            <a:r>
              <a:rPr lang="de-DE" dirty="0"/>
              <a:t> </a:t>
            </a:r>
          </a:p>
        </p:txBody>
      </p:sp>
      <p:sp>
        <p:nvSpPr>
          <p:cNvPr id="2253" name="Rectangle 357"/>
          <p:cNvSpPr>
            <a:spLocks noChangeArrowheads="1"/>
          </p:cNvSpPr>
          <p:nvPr/>
        </p:nvSpPr>
        <p:spPr bwMode="auto">
          <a:xfrm>
            <a:off x="1003851" y="1531809"/>
            <a:ext cx="16415595" cy="52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368" name="Rectangle 364"/>
          <p:cNvSpPr>
            <a:spLocks noChangeArrowheads="1"/>
          </p:cNvSpPr>
          <p:nvPr/>
        </p:nvSpPr>
        <p:spPr bwMode="auto">
          <a:xfrm>
            <a:off x="1003851" y="4446459"/>
            <a:ext cx="164155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5122" name="Picture 2" descr="Relation between blood pressure and pulse wave velocity for human arteries  | PNAS">
            <a:extLst>
              <a:ext uri="{FF2B5EF4-FFF2-40B4-BE49-F238E27FC236}">
                <a16:creationId xmlns:a16="http://schemas.microsoft.com/office/drawing/2014/main" id="{32B1F703-7E0E-45E9-9C2B-F3CEACCE8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69" y="1126920"/>
            <a:ext cx="9179859" cy="502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F0DFB38-2C73-418B-A33D-DF00071D9F15}"/>
              </a:ext>
            </a:extLst>
          </p:cNvPr>
          <p:cNvSpPr txBox="1"/>
          <p:nvPr/>
        </p:nvSpPr>
        <p:spPr>
          <a:xfrm>
            <a:off x="7530353" y="6270489"/>
            <a:ext cx="29852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https://www.pnas.org/content/115/44/11144</a:t>
            </a:r>
          </a:p>
        </p:txBody>
      </p:sp>
    </p:spTree>
    <p:extLst>
      <p:ext uri="{BB962C8B-B14F-4D97-AF65-F5344CB8AC3E}">
        <p14:creationId xmlns:p14="http://schemas.microsoft.com/office/powerpoint/2010/main" val="3428472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167173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Pulstransitzeitbestimmung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25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140603" y="5624158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  <a:p>
            <a:r>
              <a:rPr lang="de-DE" dirty="0"/>
              <a:t> </a:t>
            </a:r>
          </a:p>
        </p:txBody>
      </p:sp>
      <p:sp>
        <p:nvSpPr>
          <p:cNvPr id="2253" name="Rectangle 357"/>
          <p:cNvSpPr>
            <a:spLocks noChangeArrowheads="1"/>
          </p:cNvSpPr>
          <p:nvPr/>
        </p:nvSpPr>
        <p:spPr bwMode="auto">
          <a:xfrm>
            <a:off x="1003851" y="1531809"/>
            <a:ext cx="16415595" cy="52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71C3C50-227E-433B-9ECC-DE3F7124FA5E}"/>
              </a:ext>
            </a:extLst>
          </p:cNvPr>
          <p:cNvSpPr txBox="1"/>
          <p:nvPr/>
        </p:nvSpPr>
        <p:spPr>
          <a:xfrm>
            <a:off x="159026" y="6264923"/>
            <a:ext cx="87244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https://somnomedics.de/de/produkte/kardiologie/24h-blutdruck-24h-ekg/somnotouch-nibp/</a:t>
            </a:r>
          </a:p>
        </p:txBody>
      </p:sp>
      <p:pic>
        <p:nvPicPr>
          <p:cNvPr id="6146" name="Picture 2" descr="SOMNOmedics | Somnovum Shop | Hilfsmittel gegen Schnarchen und Schlafapnoe">
            <a:extLst>
              <a:ext uri="{FF2B5EF4-FFF2-40B4-BE49-F238E27FC236}">
                <a16:creationId xmlns:a16="http://schemas.microsoft.com/office/drawing/2014/main" id="{F96940C8-0F8A-498C-8878-550A16AF1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49" y="1087577"/>
            <a:ext cx="32385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OMNOtouch™ NIBP | Somnomedics">
            <a:extLst>
              <a:ext uri="{FF2B5EF4-FFF2-40B4-BE49-F238E27FC236}">
                <a16:creationId xmlns:a16="http://schemas.microsoft.com/office/drawing/2014/main" id="{32A5BF5B-18BA-4F64-B9C3-2FC60318D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2917749"/>
            <a:ext cx="5412818" cy="270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erechnung der Pulstransitzeit (PTT) aus EKG und Fingerplethysmogramm">
            <a:extLst>
              <a:ext uri="{FF2B5EF4-FFF2-40B4-BE49-F238E27FC236}">
                <a16:creationId xmlns:a16="http://schemas.microsoft.com/office/drawing/2014/main" id="{4A6A535C-E19F-45FF-B285-CD57ECF85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5622" r="24309" b="20724"/>
          <a:stretch/>
        </p:blipFill>
        <p:spPr bwMode="auto">
          <a:xfrm>
            <a:off x="5780446" y="1742329"/>
            <a:ext cx="5366525" cy="335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375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580" y="1792427"/>
            <a:ext cx="6210602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b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Labor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für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Biofluidmechenik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26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140603" y="5624158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  <a:p>
            <a:r>
              <a:rPr lang="de-DE" dirty="0"/>
              <a:t> </a:t>
            </a:r>
          </a:p>
        </p:txBody>
      </p:sp>
      <p:sp>
        <p:nvSpPr>
          <p:cNvPr id="2253" name="Rectangle 357"/>
          <p:cNvSpPr>
            <a:spLocks noChangeArrowheads="1"/>
          </p:cNvSpPr>
          <p:nvPr/>
        </p:nvSpPr>
        <p:spPr bwMode="auto">
          <a:xfrm>
            <a:off x="1003851" y="1531809"/>
            <a:ext cx="16415595" cy="52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7C6F75F-1FDB-4659-907A-12CFEC360CF0}"/>
              </a:ext>
            </a:extLst>
          </p:cNvPr>
          <p:cNvSpPr txBox="1">
            <a:spLocks/>
          </p:cNvSpPr>
          <p:nvPr/>
        </p:nvSpPr>
        <p:spPr>
          <a:xfrm>
            <a:off x="3517560" y="3573666"/>
            <a:ext cx="4265231" cy="4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3600" b="1" dirty="0">
                <a:solidFill>
                  <a:srgbClr val="002060"/>
                </a:solidFill>
              </a:rPr>
              <a:t>Projekt </a:t>
            </a:r>
            <a:r>
              <a:rPr lang="de-DE" altLang="de-DE" sz="3600" b="1" dirty="0" err="1">
                <a:solidFill>
                  <a:srgbClr val="002060"/>
                </a:solidFill>
              </a:rPr>
              <a:t>FacialisDruck</a:t>
            </a:r>
            <a:endParaRPr lang="de-DE" altLang="de-DE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52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27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140603" y="5624158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  <a:p>
            <a:r>
              <a:rPr lang="de-DE" dirty="0"/>
              <a:t> </a:t>
            </a:r>
          </a:p>
        </p:txBody>
      </p:sp>
      <p:sp>
        <p:nvSpPr>
          <p:cNvPr id="2253" name="Rectangle 357"/>
          <p:cNvSpPr>
            <a:spLocks noChangeArrowheads="1"/>
          </p:cNvSpPr>
          <p:nvPr/>
        </p:nvSpPr>
        <p:spPr bwMode="auto">
          <a:xfrm>
            <a:off x="1003851" y="1531809"/>
            <a:ext cx="16415595" cy="52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7C6F75F-1FDB-4659-907A-12CFEC360CF0}"/>
              </a:ext>
            </a:extLst>
          </p:cNvPr>
          <p:cNvSpPr txBox="1">
            <a:spLocks/>
          </p:cNvSpPr>
          <p:nvPr/>
        </p:nvSpPr>
        <p:spPr>
          <a:xfrm>
            <a:off x="82416" y="242801"/>
            <a:ext cx="4265231" cy="4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3600" b="1" dirty="0">
                <a:solidFill>
                  <a:srgbClr val="002060"/>
                </a:solidFill>
              </a:rPr>
              <a:t>Projekt </a:t>
            </a:r>
            <a:r>
              <a:rPr lang="de-DE" altLang="de-DE" sz="3600" b="1" dirty="0" err="1">
                <a:solidFill>
                  <a:srgbClr val="002060"/>
                </a:solidFill>
              </a:rPr>
              <a:t>FacialisDruck</a:t>
            </a:r>
            <a:endParaRPr lang="de-DE" altLang="de-DE" sz="3600" b="1" dirty="0">
              <a:solidFill>
                <a:srgbClr val="002060"/>
              </a:solidFill>
            </a:endParaRPr>
          </a:p>
        </p:txBody>
      </p:sp>
      <p:pic>
        <p:nvPicPr>
          <p:cNvPr id="10" name="Bild 4">
            <a:extLst>
              <a:ext uri="{FF2B5EF4-FFF2-40B4-BE49-F238E27FC236}">
                <a16:creationId xmlns:a16="http://schemas.microsoft.com/office/drawing/2014/main" id="{DCFC967E-5040-42EF-BC84-38A68FA5C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938" y="2139007"/>
            <a:ext cx="1175147" cy="127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nhaltsplatzhalter 1">
            <a:extLst>
              <a:ext uri="{FF2B5EF4-FFF2-40B4-BE49-F238E27FC236}">
                <a16:creationId xmlns:a16="http://schemas.microsoft.com/office/drawing/2014/main" id="{373D147A-3E39-4CD7-911E-B86747BF44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7932" r="8330" b="10915"/>
          <a:stretch>
            <a:fillRect/>
          </a:stretch>
        </p:blipFill>
        <p:spPr>
          <a:xfrm>
            <a:off x="5487907" y="2287418"/>
            <a:ext cx="4819875" cy="2648264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ED6CD69-D5B4-4FA7-BB8F-617E1D70E35E}"/>
              </a:ext>
            </a:extLst>
          </p:cNvPr>
          <p:cNvGrpSpPr/>
          <p:nvPr/>
        </p:nvGrpSpPr>
        <p:grpSpPr>
          <a:xfrm>
            <a:off x="1405542" y="3653694"/>
            <a:ext cx="1553666" cy="1417531"/>
            <a:chOff x="2927799" y="3888457"/>
            <a:chExt cx="1863314" cy="1700047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8FD9FEAF-1029-4F94-9F09-DA6B2ECF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029" b="18675"/>
            <a:stretch/>
          </p:blipFill>
          <p:spPr>
            <a:xfrm>
              <a:off x="2927799" y="3888457"/>
              <a:ext cx="1863314" cy="1700047"/>
            </a:xfrm>
            <a:prstGeom prst="rect">
              <a:avLst/>
            </a:prstGeom>
          </p:spPr>
        </p:pic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BA5E029-CBBD-409E-A5F5-008D4F41D2DC}"/>
                </a:ext>
              </a:extLst>
            </p:cNvPr>
            <p:cNvSpPr/>
            <p:nvPr/>
          </p:nvSpPr>
          <p:spPr>
            <a:xfrm>
              <a:off x="3759334" y="4738480"/>
              <a:ext cx="221673" cy="13989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01CB0BCF-2752-4228-996C-574AE3C58A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668" y="3625892"/>
            <a:ext cx="821519" cy="1473137"/>
          </a:xfrm>
          <a:prstGeom prst="rect">
            <a:avLst/>
          </a:prstGeom>
        </p:spPr>
      </p:pic>
      <p:pic>
        <p:nvPicPr>
          <p:cNvPr id="17" name="Picture 6" descr="Ãhnliches Foto">
            <a:extLst>
              <a:ext uri="{FF2B5EF4-FFF2-40B4-BE49-F238E27FC236}">
                <a16:creationId xmlns:a16="http://schemas.microsoft.com/office/drawing/2014/main" id="{F2AB495E-0C7F-4013-ABAE-79F2D0B0C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2154" y="2073725"/>
            <a:ext cx="1340442" cy="134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13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28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140603" y="5624158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  <a:p>
            <a:r>
              <a:rPr lang="de-DE" dirty="0"/>
              <a:t> </a:t>
            </a:r>
          </a:p>
        </p:txBody>
      </p:sp>
      <p:sp>
        <p:nvSpPr>
          <p:cNvPr id="2253" name="Rectangle 357"/>
          <p:cNvSpPr>
            <a:spLocks noChangeArrowheads="1"/>
          </p:cNvSpPr>
          <p:nvPr/>
        </p:nvSpPr>
        <p:spPr bwMode="auto">
          <a:xfrm>
            <a:off x="1003851" y="1531809"/>
            <a:ext cx="16415595" cy="52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7C6F75F-1FDB-4659-907A-12CFEC360CF0}"/>
              </a:ext>
            </a:extLst>
          </p:cNvPr>
          <p:cNvSpPr txBox="1">
            <a:spLocks/>
          </p:cNvSpPr>
          <p:nvPr/>
        </p:nvSpPr>
        <p:spPr>
          <a:xfrm>
            <a:off x="82416" y="242801"/>
            <a:ext cx="4265231" cy="4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3600" b="1" dirty="0">
                <a:solidFill>
                  <a:srgbClr val="002060"/>
                </a:solidFill>
              </a:rPr>
              <a:t>Projekt </a:t>
            </a:r>
            <a:r>
              <a:rPr lang="de-DE" altLang="de-DE" sz="3600" b="1" dirty="0" err="1">
                <a:solidFill>
                  <a:srgbClr val="002060"/>
                </a:solidFill>
              </a:rPr>
              <a:t>FacialisDruck</a:t>
            </a:r>
            <a:endParaRPr lang="de-DE" altLang="de-DE" sz="3600" b="1" dirty="0">
              <a:solidFill>
                <a:srgbClr val="002060"/>
              </a:solidFill>
            </a:endParaRPr>
          </a:p>
        </p:txBody>
      </p:sp>
      <p:grpSp>
        <p:nvGrpSpPr>
          <p:cNvPr id="7" name="Gruppieren 10">
            <a:extLst>
              <a:ext uri="{FF2B5EF4-FFF2-40B4-BE49-F238E27FC236}">
                <a16:creationId xmlns:a16="http://schemas.microsoft.com/office/drawing/2014/main" id="{5010B83B-27FD-456E-9C0C-B25DC4C0A90D}"/>
              </a:ext>
            </a:extLst>
          </p:cNvPr>
          <p:cNvGrpSpPr>
            <a:grpSpLocks/>
          </p:cNvGrpSpPr>
          <p:nvPr/>
        </p:nvGrpSpPr>
        <p:grpSpPr bwMode="auto">
          <a:xfrm>
            <a:off x="167267" y="1249570"/>
            <a:ext cx="4768415" cy="4076621"/>
            <a:chOff x="4644007" y="1916832"/>
            <a:chExt cx="3528393" cy="3047310"/>
          </a:xfrm>
        </p:grpSpPr>
        <p:pic>
          <p:nvPicPr>
            <p:cNvPr id="8" name="Inhaltsplatzhalter 3">
              <a:extLst>
                <a:ext uri="{FF2B5EF4-FFF2-40B4-BE49-F238E27FC236}">
                  <a16:creationId xmlns:a16="http://schemas.microsoft.com/office/drawing/2014/main" id="{AFEE04B5-305E-4FFA-939E-F0ECB696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2021287"/>
              <a:ext cx="2493561" cy="1933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eck 6">
              <a:extLst>
                <a:ext uri="{FF2B5EF4-FFF2-40B4-BE49-F238E27FC236}">
                  <a16:creationId xmlns:a16="http://schemas.microsoft.com/office/drawing/2014/main" id="{D486F29D-E802-43EC-A922-F908EEA0F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4008" y="1916832"/>
              <a:ext cx="3528392" cy="3047310"/>
            </a:xfrm>
            <a:prstGeom prst="rect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defTabSz="86360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63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63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63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63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63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63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63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63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275">
                <a:solidFill>
                  <a:srgbClr val="000066"/>
                </a:solidFill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F089EBAF-E8AB-4694-BE9C-07126DE137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007" y="4260586"/>
              <a:ext cx="3528393" cy="52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1275" b="1" dirty="0"/>
                <a:t>FacialisDruck</a:t>
              </a:r>
              <a:endParaRPr lang="de-DE" altLang="de-DE" sz="1275" dirty="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1275" dirty="0"/>
                <a:t>Blutdruckmessung an der </a:t>
              </a:r>
              <a:r>
                <a:rPr lang="de-DE" altLang="de-DE" sz="1275" dirty="0" err="1"/>
                <a:t>Arteria</a:t>
              </a:r>
              <a:r>
                <a:rPr lang="de-DE" altLang="de-DE" sz="1275" dirty="0"/>
                <a:t> facialis</a:t>
              </a:r>
            </a:p>
          </p:txBody>
        </p:sp>
      </p:grpSp>
      <p:pic>
        <p:nvPicPr>
          <p:cNvPr id="12" name="Grafik 3">
            <a:extLst>
              <a:ext uri="{FF2B5EF4-FFF2-40B4-BE49-F238E27FC236}">
                <a16:creationId xmlns:a16="http://schemas.microsoft.com/office/drawing/2014/main" id="{A5518B69-5EA8-4760-AFF0-FA0949B10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6" b="7462"/>
          <a:stretch>
            <a:fillRect/>
          </a:stretch>
        </p:blipFill>
        <p:spPr bwMode="auto">
          <a:xfrm>
            <a:off x="4974930" y="1249570"/>
            <a:ext cx="6994077" cy="409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715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29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140603" y="5624158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  <a:p>
            <a:r>
              <a:rPr lang="de-DE" dirty="0"/>
              <a:t> </a:t>
            </a:r>
          </a:p>
        </p:txBody>
      </p:sp>
      <p:sp>
        <p:nvSpPr>
          <p:cNvPr id="2253" name="Rectangle 357"/>
          <p:cNvSpPr>
            <a:spLocks noChangeArrowheads="1"/>
          </p:cNvSpPr>
          <p:nvPr/>
        </p:nvSpPr>
        <p:spPr bwMode="auto">
          <a:xfrm>
            <a:off x="1003851" y="1531809"/>
            <a:ext cx="16415595" cy="52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7C6F75F-1FDB-4659-907A-12CFEC360CF0}"/>
              </a:ext>
            </a:extLst>
          </p:cNvPr>
          <p:cNvSpPr txBox="1">
            <a:spLocks/>
          </p:cNvSpPr>
          <p:nvPr/>
        </p:nvSpPr>
        <p:spPr>
          <a:xfrm>
            <a:off x="82416" y="242801"/>
            <a:ext cx="4265231" cy="4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3600" b="1" dirty="0">
                <a:solidFill>
                  <a:srgbClr val="002060"/>
                </a:solidFill>
              </a:rPr>
              <a:t>Projekt </a:t>
            </a:r>
            <a:r>
              <a:rPr lang="de-DE" altLang="de-DE" sz="3600" b="1" dirty="0" err="1">
                <a:solidFill>
                  <a:srgbClr val="002060"/>
                </a:solidFill>
              </a:rPr>
              <a:t>FacialisDruck</a:t>
            </a:r>
            <a:endParaRPr lang="de-DE" altLang="de-DE" sz="3600" b="1" dirty="0">
              <a:solidFill>
                <a:srgbClr val="002060"/>
              </a:solidFill>
            </a:endParaRP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B3B3423E-E8E9-48EB-BF93-873D5BED85DE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3309" r="4739" b="2983"/>
          <a:stretch/>
        </p:blipFill>
        <p:spPr bwMode="auto">
          <a:xfrm>
            <a:off x="411396" y="1408571"/>
            <a:ext cx="5684604" cy="44005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C29E6FF3-4191-404D-A8AA-B0FC69EB9BD0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" t="2812" r="3303" b="1569"/>
          <a:stretch/>
        </p:blipFill>
        <p:spPr bwMode="auto">
          <a:xfrm>
            <a:off x="6096001" y="1408571"/>
            <a:ext cx="5876224" cy="45237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812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402E58-10AA-4B81-9FE2-527C620BC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 dirty="0" err="1">
                <a:solidFill>
                  <a:schemeClr val="bg1"/>
                </a:solidFill>
              </a:rPr>
              <a:t>Vorlesung</a:t>
            </a:r>
            <a:r>
              <a:rPr lang="en-GB" dirty="0">
                <a:solidFill>
                  <a:schemeClr val="bg1"/>
                </a:solidFill>
              </a:rPr>
              <a:t> 10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EBB1E5-60AA-462E-928D-7DA382EB8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de-DE" sz="2000" dirty="0">
                <a:solidFill>
                  <a:schemeClr val="bg1"/>
                </a:solidFill>
              </a:rPr>
              <a:t>1. Teil: Nicht-invasive Blutdruckmessung</a:t>
            </a:r>
            <a:endParaRPr lang="en-GB" sz="2000" dirty="0">
              <a:solidFill>
                <a:schemeClr val="bg1"/>
              </a:solidFill>
            </a:endParaRP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17.6.2025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DFE924-E392-4ABA-8206-AE0038627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8" y="489204"/>
            <a:ext cx="3704910" cy="451142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B9C454-B8DD-4F5B-90AB-EE87B1D0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6E05448-C963-4910-96F2-13A1B15C893E}" type="slidenum">
              <a:rPr lang="en-GB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</a:t>
            </a:fld>
            <a:endParaRPr lang="en-GB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21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30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140603" y="5624158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  <a:p>
            <a:r>
              <a:rPr lang="de-DE" dirty="0"/>
              <a:t> </a:t>
            </a:r>
          </a:p>
        </p:txBody>
      </p:sp>
      <p:sp>
        <p:nvSpPr>
          <p:cNvPr id="2253" name="Rectangle 357"/>
          <p:cNvSpPr>
            <a:spLocks noChangeArrowheads="1"/>
          </p:cNvSpPr>
          <p:nvPr/>
        </p:nvSpPr>
        <p:spPr bwMode="auto">
          <a:xfrm>
            <a:off x="1003851" y="1531809"/>
            <a:ext cx="16415595" cy="52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7C6F75F-1FDB-4659-907A-12CFEC360CF0}"/>
              </a:ext>
            </a:extLst>
          </p:cNvPr>
          <p:cNvSpPr txBox="1">
            <a:spLocks/>
          </p:cNvSpPr>
          <p:nvPr/>
        </p:nvSpPr>
        <p:spPr>
          <a:xfrm>
            <a:off x="82416" y="242801"/>
            <a:ext cx="4265231" cy="4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3600" b="1" dirty="0">
                <a:solidFill>
                  <a:srgbClr val="002060"/>
                </a:solidFill>
              </a:rPr>
              <a:t>Projekt </a:t>
            </a:r>
            <a:r>
              <a:rPr lang="de-DE" altLang="de-DE" sz="3600" b="1" dirty="0" err="1">
                <a:solidFill>
                  <a:srgbClr val="002060"/>
                </a:solidFill>
              </a:rPr>
              <a:t>FacialisDruck</a:t>
            </a:r>
            <a:endParaRPr lang="de-DE" altLang="de-DE" sz="3600" b="1" dirty="0">
              <a:solidFill>
                <a:srgbClr val="00206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8438E4A-AE50-41E2-B4AF-8D2306BB3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377" y="3486364"/>
            <a:ext cx="7895594" cy="32351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EEAC546-B610-4405-B420-C4F8D27AF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69" y="2707918"/>
            <a:ext cx="2946871" cy="241272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CE5A64D-70AE-4E21-9BC4-06A32CC994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18" b="36798"/>
          <a:stretch/>
        </p:blipFill>
        <p:spPr>
          <a:xfrm>
            <a:off x="7844355" y="136525"/>
            <a:ext cx="3052156" cy="29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46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31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140603" y="5624158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  <a:p>
            <a:r>
              <a:rPr lang="de-DE" dirty="0"/>
              <a:t> </a:t>
            </a:r>
          </a:p>
        </p:txBody>
      </p:sp>
      <p:sp>
        <p:nvSpPr>
          <p:cNvPr id="2253" name="Rectangle 357"/>
          <p:cNvSpPr>
            <a:spLocks noChangeArrowheads="1"/>
          </p:cNvSpPr>
          <p:nvPr/>
        </p:nvSpPr>
        <p:spPr bwMode="auto">
          <a:xfrm>
            <a:off x="1003851" y="1531809"/>
            <a:ext cx="16415595" cy="52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7C6F75F-1FDB-4659-907A-12CFEC360CF0}"/>
              </a:ext>
            </a:extLst>
          </p:cNvPr>
          <p:cNvSpPr txBox="1">
            <a:spLocks/>
          </p:cNvSpPr>
          <p:nvPr/>
        </p:nvSpPr>
        <p:spPr>
          <a:xfrm>
            <a:off x="82416" y="242801"/>
            <a:ext cx="4265231" cy="4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3600" b="1" dirty="0">
                <a:solidFill>
                  <a:srgbClr val="002060"/>
                </a:solidFill>
              </a:rPr>
              <a:t>Projekt </a:t>
            </a:r>
            <a:r>
              <a:rPr lang="de-DE" altLang="de-DE" sz="3600" b="1" dirty="0" err="1">
                <a:solidFill>
                  <a:srgbClr val="002060"/>
                </a:solidFill>
              </a:rPr>
              <a:t>FacialisDruck</a:t>
            </a:r>
            <a:endParaRPr lang="de-DE" altLang="de-DE" sz="3600" b="1" dirty="0">
              <a:solidFill>
                <a:srgbClr val="00206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AA506C1-36F9-41CF-8D02-37723CA9F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12" y="2556254"/>
            <a:ext cx="9585659" cy="174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58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32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1EC2FF3-3904-4CD7-973A-06B2A4FEC8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6570772"/>
              </p:ext>
            </p:extLst>
          </p:nvPr>
        </p:nvGraphicFramePr>
        <p:xfrm>
          <a:off x="810411" y="1081771"/>
          <a:ext cx="91111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490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D83F4F-1159-4D4E-9A73-1E75C6777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249531-A574-4E3F-AABB-0BC0D9AE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E96C9C-654A-4D37-84F0-B4B9996A1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541381-2ABF-4AB1-B3E5-34233C076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0B7CD-0E97-4C12-A6AA-432646E1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0CEBDB0-6C2F-4F2F-BD90-E9E52D5B8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641DEA-F37A-4D37-AC31-A55CB42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FAB8E5-A6AF-4531-89AD-D4AFE4C35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C500B3-9A38-4706-ACEA-E9B89F054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2C300FC-33C7-41CC-8597-37A3B81103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A7EBCD0-4CA3-4619-AC94-DC5B7B8A6C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4AECF9-267A-44A9-B459-037383846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402E58-10AA-4B81-9FE2-527C620BC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 dirty="0" err="1">
                <a:solidFill>
                  <a:schemeClr val="bg1"/>
                </a:solidFill>
              </a:rPr>
              <a:t>Vorlesung</a:t>
            </a:r>
            <a:r>
              <a:rPr lang="en-GB" dirty="0">
                <a:solidFill>
                  <a:schemeClr val="bg1"/>
                </a:solidFill>
              </a:rPr>
              <a:t> 10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EBB1E5-60AA-462E-928D-7DA382EB8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de-DE" sz="2000" dirty="0">
                <a:solidFill>
                  <a:schemeClr val="bg1"/>
                </a:solidFill>
              </a:rPr>
              <a:t>2. Teil: Blutflussmessung</a:t>
            </a:r>
            <a:endParaRPr lang="en-GB" sz="2000" dirty="0">
              <a:solidFill>
                <a:schemeClr val="bg1"/>
              </a:solidFill>
            </a:endParaRP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17.6.2025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DFE924-E392-4ABA-8206-AE0038627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8" y="489204"/>
            <a:ext cx="3704910" cy="451142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B9C454-B8DD-4F5B-90AB-EE87B1D0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6E05448-C963-4910-96F2-13A1B15C893E}" type="slidenum">
              <a:rPr lang="en-GB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33</a:t>
            </a:fld>
            <a:endParaRPr lang="en-GB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89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Wozu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wird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der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Blutfluss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gemessen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07504" y="1645532"/>
            <a:ext cx="108634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Abschätzung der </a:t>
            </a:r>
            <a:r>
              <a:rPr lang="de-DE" b="1" dirty="0"/>
              <a:t>Konzentration von Sauerstoff und Nährstoffen </a:t>
            </a:r>
            <a:r>
              <a:rPr lang="de-DE" dirty="0"/>
              <a:t>in den Zellen der verschiedenen Organe</a:t>
            </a:r>
          </a:p>
          <a:p>
            <a:pPr marL="285750" indent="-285750">
              <a:buFontTx/>
              <a:buChar char="-"/>
            </a:pPr>
            <a:endParaRPr lang="de-DE" b="1" dirty="0"/>
          </a:p>
          <a:p>
            <a:pPr marL="285750" indent="-285750">
              <a:buFontTx/>
              <a:buChar char="-"/>
            </a:pPr>
            <a:r>
              <a:rPr lang="de-DE" b="1" dirty="0"/>
              <a:t>Überwachung von Ungeborenen</a:t>
            </a:r>
            <a:r>
              <a:rPr lang="de-DE" dirty="0"/>
              <a:t>: Blutfluss im Bereich der Nabelschnur und in verschiedener Gefäßen 	des Embryos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b="1" dirty="0"/>
              <a:t>Messung des zerebralen Flusses </a:t>
            </a:r>
            <a:r>
              <a:rPr lang="de-DE" dirty="0"/>
              <a:t>bei Säuglingen zur Verhinderung von Hirndefekten</a:t>
            </a:r>
          </a:p>
          <a:p>
            <a:pPr marL="285750" indent="-285750">
              <a:buFontTx/>
              <a:buChar char="-"/>
            </a:pPr>
            <a:endParaRPr lang="de-DE" b="1" dirty="0"/>
          </a:p>
          <a:p>
            <a:pPr marL="285750" indent="-285750">
              <a:buFontTx/>
              <a:buChar char="-"/>
            </a:pPr>
            <a:r>
              <a:rPr lang="de-DE" b="1" dirty="0"/>
              <a:t>Kontrolle </a:t>
            </a:r>
            <a:r>
              <a:rPr lang="de-DE" dirty="0"/>
              <a:t>der Wirkung von Medikamenten oder Eingriffen zur Blutflusssteigerung.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434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Herausforderungen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 die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Blutflussmessung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t="8653" r="-685" b="73040"/>
          <a:stretch/>
        </p:blipFill>
        <p:spPr bwMode="auto">
          <a:xfrm>
            <a:off x="986150" y="1325563"/>
            <a:ext cx="10219698" cy="259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244BF5C-94BB-45DC-A7D0-FA41878169AA}"/>
              </a:ext>
            </a:extLst>
          </p:cNvPr>
          <p:cNvSpPr txBox="1"/>
          <p:nvPr/>
        </p:nvSpPr>
        <p:spPr>
          <a:xfrm>
            <a:off x="1657814" y="4170557"/>
            <a:ext cx="93224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Idealisierte Fälle der Blutflusswellen in der Aorta </a:t>
            </a:r>
            <a:r>
              <a:rPr lang="de-DE" dirty="0" err="1"/>
              <a:t>Ascendis</a:t>
            </a:r>
            <a:endParaRPr lang="de-DE" dirty="0"/>
          </a:p>
          <a:p>
            <a:endParaRPr lang="de-DE" dirty="0"/>
          </a:p>
          <a:p>
            <a:pPr marL="342900" indent="-342900">
              <a:buAutoNum type="alphaLcParenBoth"/>
            </a:pPr>
            <a:r>
              <a:rPr lang="de-DE" dirty="0"/>
              <a:t>normale Welle. Schnelle Beschleunigung und kurze aber scharfe Flussumkehrung</a:t>
            </a:r>
          </a:p>
          <a:p>
            <a:pPr marL="342900" indent="-342900">
              <a:buAutoNum type="alphaLcParenBoth"/>
            </a:pPr>
            <a:r>
              <a:rPr lang="de-DE" dirty="0"/>
              <a:t>Bei einer defekten Klappe ergeben sich hohe Spitzenwerte und eine längere Rückflusszeit. </a:t>
            </a:r>
          </a:p>
          <a:p>
            <a:pPr marL="342900" indent="-342900">
              <a:buAutoNum type="alphaLcParenBoth"/>
            </a:pPr>
            <a:r>
              <a:rPr lang="de-DE" dirty="0"/>
              <a:t>Herzinsuffizienz. Geringe Beschleunigung und kleine Spitzenwerte.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A56F916-455B-4D63-BDDB-9169FFE55B8F}"/>
              </a:ext>
            </a:extLst>
          </p:cNvPr>
          <p:cNvCxnSpPr>
            <a:cxnSpLocks/>
          </p:cNvCxnSpPr>
          <p:nvPr/>
        </p:nvCxnSpPr>
        <p:spPr>
          <a:xfrm>
            <a:off x="3568390" y="2051824"/>
            <a:ext cx="5252225" cy="0"/>
          </a:xfrm>
          <a:prstGeom prst="line">
            <a:avLst/>
          </a:prstGeom>
          <a:ln w="34925" cap="rnd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598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Flussmessung versus Geschwindigkeitsmessung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36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03852" y="1739348"/>
            <a:ext cx="75040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Flussmessung: </a:t>
            </a:r>
          </a:p>
          <a:p>
            <a:r>
              <a:rPr lang="de-DE" dirty="0"/>
              <a:t>Ausgangssignal proportional zum Gesamtvolumen, das durch Gefäß in einer bestimmten Zeit fließt (unabhängig vom Geschwindigkeitsprofil)</a:t>
            </a:r>
          </a:p>
          <a:p>
            <a:r>
              <a:rPr lang="de-DE" dirty="0"/>
              <a:t> </a:t>
            </a:r>
          </a:p>
          <a:p>
            <a:r>
              <a:rPr lang="de-DE" dirty="0"/>
              <a:t> </a:t>
            </a:r>
          </a:p>
          <a:p>
            <a:r>
              <a:rPr lang="de-DE" b="1" dirty="0"/>
              <a:t>Geschwindigkeitsmessung:</a:t>
            </a:r>
          </a:p>
          <a:p>
            <a:r>
              <a:rPr lang="de-DE" dirty="0"/>
              <a:t>Ausgangssignal proportional zur Geschwindigkeit, die gerade die Messsonde passiert (im idealen Fall an einem Punkt)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6198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Anforderungen an ein ideales Blutflussmessgerät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37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16226" y="1510748"/>
            <a:ext cx="79016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nicht-invasiv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Erfassung der Dynamik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Erfassung der Strömungsrichtung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unabhängig vom Hämatokritwert und von Gefäßwandeigenschaften</a:t>
            </a:r>
          </a:p>
        </p:txBody>
      </p:sp>
    </p:spTree>
    <p:extLst>
      <p:ext uri="{BB962C8B-B14F-4D97-AF65-F5344CB8AC3E}">
        <p14:creationId xmlns:p14="http://schemas.microsoft.com/office/powerpoint/2010/main" val="17295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5B22C05D-8862-47A8-806C-BB44760A8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835" y="1949496"/>
            <a:ext cx="6562725" cy="35242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Blutflussmessung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mittels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Verdünnungsmethoden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38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2" name="Rectangle 43"/>
          <p:cNvSpPr>
            <a:spLocks noChangeArrowheads="1"/>
          </p:cNvSpPr>
          <p:nvPr/>
        </p:nvSpPr>
        <p:spPr bwMode="auto">
          <a:xfrm>
            <a:off x="2646947" y="15034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27671" y="1402080"/>
                <a:ext cx="4954224" cy="60183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c :  Konzentration</a:t>
                </a:r>
              </a:p>
              <a:p>
                <a:r>
                  <a:rPr lang="de-DE" dirty="0"/>
                  <a:t>m: Masse des hinzugefügten Stoffes</a:t>
                </a:r>
              </a:p>
              <a:p>
                <a:r>
                  <a:rPr lang="de-DE" dirty="0"/>
                  <a:t>V : Volumen</a:t>
                </a:r>
              </a:p>
              <a:p>
                <a:endParaRPr lang="de-D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𝑑𝑐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𝑑𝑚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𝑑𝑡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𝑑𝑉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 err="1"/>
                  <a:t>d</a:t>
                </a:r>
                <a:r>
                  <a:rPr lang="de-DE" b="0" dirty="0" err="1"/>
                  <a:t>m</a:t>
                </a:r>
                <a:r>
                  <a:rPr lang="de-DE" b="0" dirty="0"/>
                  <a:t>/dt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Massenstrom des betrachteten Stoffes</a:t>
                </a:r>
              </a:p>
              <a:p>
                <a:r>
                  <a:rPr lang="de-DE" b="0" dirty="0" err="1"/>
                  <a:t>dV</a:t>
                </a:r>
                <a:r>
                  <a:rPr lang="de-DE" b="0" dirty="0"/>
                  <a:t>/</a:t>
                </a:r>
                <a:r>
                  <a:rPr lang="de-DE" b="0" dirty="0" err="1"/>
                  <a:t>dt</a:t>
                </a:r>
                <a:r>
                  <a:rPr lang="de-DE" b="0" dirty="0"/>
                  <a:t>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de-DE" dirty="0"/>
                  <a:t>Volumenstrom</a:t>
                </a:r>
              </a:p>
              <a:p>
                <a:endParaRPr lang="de-DE" dirty="0"/>
              </a:p>
              <a:p>
                <a:r>
                  <a:rPr lang="de-DE" dirty="0"/>
                  <a:t>      </a:t>
                </a:r>
                <a:r>
                  <a:rPr lang="de-DE" b="1" dirty="0"/>
                  <a:t>-&gt;                   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</m:acc>
                    <m:r>
                      <a:rPr lang="de-DE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𝒅𝑽</m:t>
                        </m:r>
                      </m:num>
                      <m:den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𝒅𝒕</m:t>
                        </m:r>
                      </m:den>
                    </m:f>
                    <m:r>
                      <a:rPr lang="de-DE" b="1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𝒅𝒎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𝒅𝒕</m:t>
                        </m:r>
                      </m:num>
                      <m:den>
                        <m:sSub>
                          <m:sSub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− </m:t>
                        </m:r>
                        <m:sSub>
                          <m:sSub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den>
                    </m:f>
                  </m:oMath>
                </a14:m>
                <a:endParaRPr lang="de-DE" b="1" dirty="0"/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de-DE" dirty="0"/>
                  <a:t>: Volumenstrom</a:t>
                </a:r>
              </a:p>
              <a:p>
                <a:r>
                  <a:rPr lang="de-DE" dirty="0"/>
                  <a:t>c</a:t>
                </a:r>
                <a:r>
                  <a:rPr lang="de-DE" baseline="-25000" dirty="0"/>
                  <a:t>i</a:t>
                </a:r>
                <a:r>
                  <a:rPr lang="de-DE" dirty="0"/>
                  <a:t> : Eingangskonzentration/ cO</a:t>
                </a:r>
                <a:r>
                  <a:rPr lang="de-DE" sz="1200" dirty="0"/>
                  <a:t>2_venös </a:t>
                </a:r>
              </a:p>
              <a:p>
                <a:r>
                  <a:rPr lang="de-DE" dirty="0" err="1"/>
                  <a:t>c</a:t>
                </a:r>
                <a:r>
                  <a:rPr lang="de-DE" baseline="-25000" dirty="0" err="1"/>
                  <a:t>o</a:t>
                </a:r>
                <a:r>
                  <a:rPr lang="de-DE" dirty="0"/>
                  <a:t>: Ausgangskonzentration/ cO</a:t>
                </a:r>
                <a:r>
                  <a:rPr lang="de-DE" sz="1200" dirty="0"/>
                  <a:t>2_arteriell</a:t>
                </a:r>
              </a:p>
              <a:p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  </a:t>
                </a: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71" y="1402080"/>
                <a:ext cx="4954224" cy="6018314"/>
              </a:xfrm>
              <a:prstGeom prst="rect">
                <a:avLst/>
              </a:prstGeom>
              <a:blipFill>
                <a:blip r:embed="rId5"/>
                <a:stretch>
                  <a:fillRect l="-9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9" t="119596" r="4069" b="-119596"/>
          <a:stretch/>
        </p:blipFill>
        <p:spPr bwMode="auto">
          <a:xfrm>
            <a:off x="5257800" y="-582194"/>
            <a:ext cx="5761037" cy="795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B708970-7E94-4942-B10F-B0BC5A2D2F78}"/>
              </a:ext>
            </a:extLst>
          </p:cNvPr>
          <p:cNvSpPr txBox="1"/>
          <p:nvPr/>
        </p:nvSpPr>
        <p:spPr>
          <a:xfrm>
            <a:off x="6013902" y="5393151"/>
            <a:ext cx="4896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Messung durch Massenbilanz nach Fick (1870)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744D195-39AF-4EEF-8776-F91473AE7F6A}"/>
              </a:ext>
            </a:extLst>
          </p:cNvPr>
          <p:cNvSpPr/>
          <p:nvPr/>
        </p:nvSpPr>
        <p:spPr>
          <a:xfrm>
            <a:off x="8679180" y="4285087"/>
            <a:ext cx="2533242" cy="892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1F54822-F5E3-4BD3-9166-2BD10B690162}"/>
              </a:ext>
            </a:extLst>
          </p:cNvPr>
          <p:cNvSpPr/>
          <p:nvPr/>
        </p:nvSpPr>
        <p:spPr>
          <a:xfrm>
            <a:off x="1945006" y="4832790"/>
            <a:ext cx="2057400" cy="6855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3CB805B9-EDFD-4B53-9332-230069505CD2}"/>
              </a:ext>
            </a:extLst>
          </p:cNvPr>
          <p:cNvCxnSpPr/>
          <p:nvPr/>
        </p:nvCxnSpPr>
        <p:spPr>
          <a:xfrm>
            <a:off x="5039835" y="1325563"/>
            <a:ext cx="0" cy="52581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4691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Blutflussmessung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mittels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Verdünnungsmethoden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39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2" name="Rectangle 43"/>
          <p:cNvSpPr>
            <a:spLocks noChangeArrowheads="1"/>
          </p:cNvSpPr>
          <p:nvPr/>
        </p:nvSpPr>
        <p:spPr bwMode="auto">
          <a:xfrm>
            <a:off x="2646947" y="15034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79" b="3854"/>
          <a:stretch/>
        </p:blipFill>
        <p:spPr bwMode="auto">
          <a:xfrm>
            <a:off x="1444470" y="1972096"/>
            <a:ext cx="9303059" cy="310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F6C356D-5309-44B9-9A96-8FF1427CC0E1}"/>
              </a:ext>
            </a:extLst>
          </p:cNvPr>
          <p:cNvSpPr txBox="1"/>
          <p:nvPr/>
        </p:nvSpPr>
        <p:spPr>
          <a:xfrm>
            <a:off x="2128836" y="5236329"/>
            <a:ext cx="816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Aufbau zur Messung von Sauerstoffmassenstrom (Messung des Sauerstoffverbrauchs)</a:t>
            </a:r>
          </a:p>
        </p:txBody>
      </p:sp>
    </p:spTree>
    <p:extLst>
      <p:ext uri="{BB962C8B-B14F-4D97-AF65-F5344CB8AC3E}">
        <p14:creationId xmlns:p14="http://schemas.microsoft.com/office/powerpoint/2010/main" val="1887494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167173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Bluthochdruck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4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140603" y="5624158"/>
            <a:ext cx="2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  <a:p>
            <a:r>
              <a:rPr lang="de-DE" dirty="0"/>
              <a:t> </a:t>
            </a:r>
          </a:p>
        </p:txBody>
      </p:sp>
      <p:pic>
        <p:nvPicPr>
          <p:cNvPr id="8" name="Picture 4" descr="Symptome und Folgen von Bluthochdruck (lautloser Killer)">
            <a:extLst>
              <a:ext uri="{FF2B5EF4-FFF2-40B4-BE49-F238E27FC236}">
                <a16:creationId xmlns:a16="http://schemas.microsoft.com/office/drawing/2014/main" id="{50D18B16-E6EF-4C7E-859A-0E2DB6A5D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978" y="122126"/>
            <a:ext cx="6464544" cy="656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1931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Blutflussmessung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mittels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Farbstoffverdünnungsmethode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40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2" name="Rectangle 43"/>
          <p:cNvSpPr>
            <a:spLocks noChangeArrowheads="1"/>
          </p:cNvSpPr>
          <p:nvPr/>
        </p:nvSpPr>
        <p:spPr bwMode="auto">
          <a:xfrm>
            <a:off x="2646947" y="15034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8" name="Picture 4" descr="How to Measure Blood Pressure, Blood Flow, and Cardiac Volumes -  Organization of the Cardiovascular System - The Cardiovascular System -  Medical Physiology, 3rd Edition">
            <a:extLst>
              <a:ext uri="{FF2B5EF4-FFF2-40B4-BE49-F238E27FC236}">
                <a16:creationId xmlns:a16="http://schemas.microsoft.com/office/drawing/2014/main" id="{2ADD8CFA-3E7C-4E2E-A9C3-FD68B78FC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-1167" r="-1439" b="51176"/>
          <a:stretch/>
        </p:blipFill>
        <p:spPr bwMode="auto">
          <a:xfrm>
            <a:off x="1010430" y="1325563"/>
            <a:ext cx="10171140" cy="487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953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Blutflussmessung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mittels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Farbstoffverdünnungsmethode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41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2" name="Rectangle 43"/>
          <p:cNvSpPr>
            <a:spLocks noChangeArrowheads="1"/>
          </p:cNvSpPr>
          <p:nvPr/>
        </p:nvSpPr>
        <p:spPr bwMode="auto">
          <a:xfrm>
            <a:off x="2646947" y="15034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0" b="52676"/>
          <a:stretch/>
        </p:blipFill>
        <p:spPr bwMode="auto">
          <a:xfrm>
            <a:off x="630676" y="2104299"/>
            <a:ext cx="6192952" cy="298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948170" y="3100705"/>
            <a:ext cx="4866640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</a:t>
            </a:r>
            <a:r>
              <a:rPr lang="de-DE" baseline="-25000" dirty="0"/>
              <a:t>f</a:t>
            </a:r>
            <a:r>
              <a:rPr lang="de-DE" dirty="0"/>
              <a:t>:	 Konzentration des Farbstoffes</a:t>
            </a:r>
          </a:p>
          <a:p>
            <a:r>
              <a:rPr lang="de-DE" dirty="0"/>
              <a:t>m</a:t>
            </a:r>
            <a:r>
              <a:rPr lang="de-DE" baseline="-25000" dirty="0"/>
              <a:t>f</a:t>
            </a:r>
            <a:r>
              <a:rPr lang="de-DE" dirty="0"/>
              <a:t>:	 Masse des eingebrachten Farbstoffes</a:t>
            </a:r>
          </a:p>
        </p:txBody>
      </p:sp>
    </p:spTree>
    <p:extLst>
      <p:ext uri="{BB962C8B-B14F-4D97-AF65-F5344CB8AC3E}">
        <p14:creationId xmlns:p14="http://schemas.microsoft.com/office/powerpoint/2010/main" val="3546313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Blutflussmessung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mittels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Farbstoffverdünnungsmethode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42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2" name="Rectangle 43"/>
          <p:cNvSpPr>
            <a:spLocks noChangeArrowheads="1"/>
          </p:cNvSpPr>
          <p:nvPr/>
        </p:nvSpPr>
        <p:spPr bwMode="auto">
          <a:xfrm>
            <a:off x="2646947" y="15034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052" name="Picture 4" descr="Optische Messverfahren in der Labormedizin - via medici: leichter lernen -  mehr verstehen">
            <a:extLst>
              <a:ext uri="{FF2B5EF4-FFF2-40B4-BE49-F238E27FC236}">
                <a16:creationId xmlns:a16="http://schemas.microsoft.com/office/drawing/2014/main" id="{B10F68D5-8E35-4B9D-90E7-501271909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419973" y="3302326"/>
            <a:ext cx="1609247" cy="5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6A5756-47D3-46AC-A676-ADC4834974DE}"/>
              </a:ext>
            </a:extLst>
          </p:cNvPr>
          <p:cNvSpPr txBox="1"/>
          <p:nvPr/>
        </p:nvSpPr>
        <p:spPr>
          <a:xfrm>
            <a:off x="497618" y="5788027"/>
            <a:ext cx="353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Photometrische Messung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48DF8C-827B-43A1-B648-1CCF4CB98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688" y="1484720"/>
            <a:ext cx="7476223" cy="467263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EC8A5AF-4B7A-41F1-8F3D-F6A89C91DBF0}"/>
              </a:ext>
            </a:extLst>
          </p:cNvPr>
          <p:cNvSpPr/>
          <p:nvPr/>
        </p:nvSpPr>
        <p:spPr>
          <a:xfrm>
            <a:off x="7695483" y="3348897"/>
            <a:ext cx="2137410" cy="572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E3F4A91-31E8-4CEB-925C-12FCF24F15AF}"/>
              </a:ext>
            </a:extLst>
          </p:cNvPr>
          <p:cNvSpPr/>
          <p:nvPr/>
        </p:nvSpPr>
        <p:spPr>
          <a:xfrm>
            <a:off x="7642143" y="1561185"/>
            <a:ext cx="3726180" cy="2124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8FAB206-7B40-4578-90A3-5143F11A57C6}"/>
              </a:ext>
            </a:extLst>
          </p:cNvPr>
          <p:cNvSpPr/>
          <p:nvPr/>
        </p:nvSpPr>
        <p:spPr>
          <a:xfrm>
            <a:off x="9214170" y="1750284"/>
            <a:ext cx="2491740" cy="27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0312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Blutflussmessung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mittels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Farbstoffverdünnungsmethode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43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2" name="Rectangle 43"/>
          <p:cNvSpPr>
            <a:spLocks noChangeArrowheads="1"/>
          </p:cNvSpPr>
          <p:nvPr/>
        </p:nvSpPr>
        <p:spPr bwMode="auto">
          <a:xfrm>
            <a:off x="2646947" y="15034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EC8A5AF-4B7A-41F1-8F3D-F6A89C91DBF0}"/>
              </a:ext>
            </a:extLst>
          </p:cNvPr>
          <p:cNvSpPr/>
          <p:nvPr/>
        </p:nvSpPr>
        <p:spPr>
          <a:xfrm>
            <a:off x="7695483" y="3348897"/>
            <a:ext cx="2137410" cy="572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E3F4A91-31E8-4CEB-925C-12FCF24F15AF}"/>
              </a:ext>
            </a:extLst>
          </p:cNvPr>
          <p:cNvSpPr/>
          <p:nvPr/>
        </p:nvSpPr>
        <p:spPr>
          <a:xfrm>
            <a:off x="7642143" y="1561185"/>
            <a:ext cx="3726180" cy="2124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8FAB206-7B40-4578-90A3-5143F11A57C6}"/>
              </a:ext>
            </a:extLst>
          </p:cNvPr>
          <p:cNvSpPr/>
          <p:nvPr/>
        </p:nvSpPr>
        <p:spPr>
          <a:xfrm>
            <a:off x="9214170" y="1750284"/>
            <a:ext cx="2491740" cy="27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Farbstoffverdünnungsmethode">
            <a:hlinkClick r:id="" action="ppaction://media"/>
            <a:extLst>
              <a:ext uri="{FF2B5EF4-FFF2-40B4-BE49-F238E27FC236}">
                <a16:creationId xmlns:a16="http://schemas.microsoft.com/office/drawing/2014/main" id="{1F7CA7EE-26ED-43BD-937F-0EFC9D5848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F9AAB70-953A-4DB9-950A-8B8AFE472FC3}"/>
              </a:ext>
            </a:extLst>
          </p:cNvPr>
          <p:cNvSpPr txBox="1"/>
          <p:nvPr/>
        </p:nvSpPr>
        <p:spPr>
          <a:xfrm>
            <a:off x="-1763629" y="3453476"/>
            <a:ext cx="2401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FF0000"/>
                </a:solidFill>
              </a:rPr>
              <a:t>Bis diese Folie gekommen</a:t>
            </a:r>
          </a:p>
        </p:txBody>
      </p:sp>
    </p:spTree>
    <p:extLst>
      <p:ext uri="{BB962C8B-B14F-4D97-AF65-F5344CB8AC3E}">
        <p14:creationId xmlns:p14="http://schemas.microsoft.com/office/powerpoint/2010/main" val="215944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Blutflussmessung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mittels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Kälteverdünnungsmethode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44</a:t>
            </a:fld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2" name="Rectangle 43"/>
          <p:cNvSpPr>
            <a:spLocks noChangeArrowheads="1"/>
          </p:cNvSpPr>
          <p:nvPr/>
        </p:nvSpPr>
        <p:spPr bwMode="auto">
          <a:xfrm>
            <a:off x="2646947" y="15034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22" b="2712"/>
          <a:stretch/>
        </p:blipFill>
        <p:spPr bwMode="auto">
          <a:xfrm>
            <a:off x="143216" y="1592947"/>
            <a:ext cx="8033044" cy="43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34B862B-7BE5-4E4D-9E97-65AF229E1FCB}"/>
                  </a:ext>
                </a:extLst>
              </p:cNvPr>
              <p:cNvSpPr txBox="1"/>
              <p:nvPr/>
            </p:nvSpPr>
            <p:spPr>
              <a:xfrm>
                <a:off x="8176260" y="3339495"/>
                <a:ext cx="4518746" cy="2960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de-DE" dirty="0"/>
                  <a:t>:        Volumenstrom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𝐵𝑙𝑢𝑡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de-DE" dirty="0"/>
                  <a:t>: Temperatur Blut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</m:oMath>
                </a14:m>
                <a:r>
                  <a:rPr lang="de-DE" dirty="0"/>
                  <a:t>:    Temperatur Medium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</m:oMath>
                </a14:m>
                <a:r>
                  <a:rPr lang="de-DE" dirty="0"/>
                  <a:t>:    Volumen Medium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bg2">
                        <a:lumMod val="75000"/>
                      </a:schemeClr>
                    </a:solidFill>
                  </a:rPr>
                  <a:t>:    Dichte Medium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𝐵𝑙𝑢𝑡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bg2">
                        <a:lumMod val="75000"/>
                      </a:schemeClr>
                    </a:solidFill>
                  </a:rPr>
                  <a:t>:  Dichte Blut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bg2">
                        <a:lumMod val="75000"/>
                      </a:schemeClr>
                    </a:solidFill>
                  </a:rPr>
                  <a:t>:    spez. Wärmekapazität Medium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𝐵𝑙𝑢𝑡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bg2">
                        <a:lumMod val="75000"/>
                      </a:schemeClr>
                    </a:solidFill>
                  </a:rPr>
                  <a:t>:  spez. Wärmekapazität Blut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34B862B-7BE5-4E4D-9E97-65AF229E1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260" y="3339495"/>
                <a:ext cx="4518746" cy="2960234"/>
              </a:xfrm>
              <a:prstGeom prst="rect">
                <a:avLst/>
              </a:prstGeom>
              <a:blipFill>
                <a:blip r:embed="rId5"/>
                <a:stretch>
                  <a:fillRect t="-8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eck 9">
            <a:extLst>
              <a:ext uri="{FF2B5EF4-FFF2-40B4-BE49-F238E27FC236}">
                <a16:creationId xmlns:a16="http://schemas.microsoft.com/office/drawing/2014/main" id="{803B2700-335B-4247-8AB6-D04DD994CE89}"/>
              </a:ext>
            </a:extLst>
          </p:cNvPr>
          <p:cNvSpPr/>
          <p:nvPr/>
        </p:nvSpPr>
        <p:spPr>
          <a:xfrm>
            <a:off x="4309110" y="4240530"/>
            <a:ext cx="3463290" cy="1325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E029F4E1-64A8-4FE2-A056-BCB355DCDF1E}"/>
                  </a:ext>
                </a:extLst>
              </p:cNvPr>
              <p:cNvSpPr txBox="1"/>
              <p:nvPr/>
            </p:nvSpPr>
            <p:spPr>
              <a:xfrm>
                <a:off x="3729998" y="4467689"/>
                <a:ext cx="4089389" cy="7038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𝐵𝑙𝑢𝑡</m:t>
                            </m:r>
                          </m:sub>
                        </m:s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𝑖𝑛𝑗</m:t>
                            </m:r>
                          </m:sub>
                        </m:s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𝑖𝑛𝑗</m:t>
                            </m:r>
                          </m:sub>
                        </m:sSub>
                      </m:num>
                      <m:den>
                        <m:nary>
                          <m:naryPr>
                            <m:limLoc m:val="undOvr"/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den>
                    </m:f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4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4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de-DE" sz="24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𝑖𝑛𝑗</m:t>
                            </m:r>
                          </m:sub>
                        </m:sSub>
                        <m:r>
                          <a:rPr lang="de-DE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de-DE" sz="24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24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𝑖𝑛𝑗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4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de-DE" sz="24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𝐵𝑙𝑢𝑡</m:t>
                            </m:r>
                          </m:sub>
                        </m:sSub>
                        <m:r>
                          <a:rPr lang="de-DE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de-DE" sz="24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24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𝐵𝑙𝑢𝑡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de-DE" sz="2400" dirty="0"/>
                  <a:t> </a:t>
                </a: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E029F4E1-64A8-4FE2-A056-BCB355DCD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998" y="4467689"/>
                <a:ext cx="4089389" cy="7038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0AC7ACA2-1482-431A-9B10-643950513573}"/>
                  </a:ext>
                </a:extLst>
              </p:cNvPr>
              <p:cNvSpPr txBox="1"/>
              <p:nvPr/>
            </p:nvSpPr>
            <p:spPr>
              <a:xfrm>
                <a:off x="6835774" y="5328582"/>
                <a:ext cx="203454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de-DE" sz="10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de-DE" sz="10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0AC7ACA2-1482-431A-9B10-643950513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774" y="5328582"/>
                <a:ext cx="2034540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48C22566-BC7D-4976-91CA-1BE73E1DB8CB}"/>
              </a:ext>
            </a:extLst>
          </p:cNvPr>
          <p:cNvCxnSpPr>
            <a:cxnSpLocks/>
          </p:cNvCxnSpPr>
          <p:nvPr/>
        </p:nvCxnSpPr>
        <p:spPr>
          <a:xfrm flipH="1" flipV="1">
            <a:off x="7532370" y="5171536"/>
            <a:ext cx="167637" cy="22051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325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Blutflussmessung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mittels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Kälteverdünnungsmethode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6320" y="6374591"/>
            <a:ext cx="2743200" cy="365125"/>
          </a:xfrm>
        </p:spPr>
        <p:txBody>
          <a:bodyPr/>
          <a:lstStyle/>
          <a:p>
            <a:fld id="{C6E05448-C963-4910-96F2-13A1B15C893E}" type="slidenum">
              <a:rPr lang="en-GB" smtClean="0"/>
              <a:t>45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2" name="Rectangle 43"/>
          <p:cNvSpPr>
            <a:spLocks noChangeArrowheads="1"/>
          </p:cNvSpPr>
          <p:nvPr/>
        </p:nvSpPr>
        <p:spPr bwMode="auto">
          <a:xfrm>
            <a:off x="2646947" y="15034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63550" y="1518055"/>
            <a:ext cx="1014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Wie ändert sich der Temperaturverlauf, wenn der Durchfluss steigt? Z.B. von 5 l/min auf 10 l/min.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A7386AD-062D-4D92-AEB4-CE17B8EDD8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60" t="12295" r="4101" b="38038"/>
          <a:stretch/>
        </p:blipFill>
        <p:spPr>
          <a:xfrm>
            <a:off x="5216245" y="3121549"/>
            <a:ext cx="5508897" cy="3383276"/>
          </a:xfrm>
          <a:prstGeom prst="rect">
            <a:avLst/>
          </a:prstGeom>
        </p:spPr>
      </p:pic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603E0636-1D30-4658-9D66-1464CBB4046F}"/>
              </a:ext>
            </a:extLst>
          </p:cNvPr>
          <p:cNvSpPr/>
          <p:nvPr/>
        </p:nvSpPr>
        <p:spPr>
          <a:xfrm>
            <a:off x="6435090" y="3314041"/>
            <a:ext cx="2537460" cy="755040"/>
          </a:xfrm>
          <a:custGeom>
            <a:avLst/>
            <a:gdLst>
              <a:gd name="connsiteX0" fmla="*/ 0 w 2537460"/>
              <a:gd name="connsiteY0" fmla="*/ 34950 h 980137"/>
              <a:gd name="connsiteX1" fmla="*/ 217170 w 2537460"/>
              <a:gd name="connsiteY1" fmla="*/ 114960 h 980137"/>
              <a:gd name="connsiteX2" fmla="*/ 342900 w 2537460"/>
              <a:gd name="connsiteY2" fmla="*/ 297840 h 980137"/>
              <a:gd name="connsiteX3" fmla="*/ 422910 w 2537460"/>
              <a:gd name="connsiteY3" fmla="*/ 515010 h 980137"/>
              <a:gd name="connsiteX4" fmla="*/ 617220 w 2537460"/>
              <a:gd name="connsiteY4" fmla="*/ 915060 h 980137"/>
              <a:gd name="connsiteX5" fmla="*/ 937260 w 2537460"/>
              <a:gd name="connsiteY5" fmla="*/ 960780 h 980137"/>
              <a:gd name="connsiteX6" fmla="*/ 1120140 w 2537460"/>
              <a:gd name="connsiteY6" fmla="*/ 720750 h 980137"/>
              <a:gd name="connsiteX7" fmla="*/ 1188720 w 2537460"/>
              <a:gd name="connsiteY7" fmla="*/ 423570 h 980137"/>
              <a:gd name="connsiteX8" fmla="*/ 1257300 w 2537460"/>
              <a:gd name="connsiteY8" fmla="*/ 229260 h 980137"/>
              <a:gd name="connsiteX9" fmla="*/ 1394460 w 2537460"/>
              <a:gd name="connsiteY9" fmla="*/ 114960 h 980137"/>
              <a:gd name="connsiteX10" fmla="*/ 1554480 w 2537460"/>
              <a:gd name="connsiteY10" fmla="*/ 46380 h 980137"/>
              <a:gd name="connsiteX11" fmla="*/ 1840230 w 2537460"/>
              <a:gd name="connsiteY11" fmla="*/ 660 h 980137"/>
              <a:gd name="connsiteX12" fmla="*/ 2537460 w 2537460"/>
              <a:gd name="connsiteY12" fmla="*/ 23520 h 98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37460" h="980137">
                <a:moveTo>
                  <a:pt x="0" y="34950"/>
                </a:moveTo>
                <a:cubicBezTo>
                  <a:pt x="80010" y="53047"/>
                  <a:pt x="160020" y="71145"/>
                  <a:pt x="217170" y="114960"/>
                </a:cubicBezTo>
                <a:cubicBezTo>
                  <a:pt x="274320" y="158775"/>
                  <a:pt x="308610" y="231165"/>
                  <a:pt x="342900" y="297840"/>
                </a:cubicBezTo>
                <a:cubicBezTo>
                  <a:pt x="377190" y="364515"/>
                  <a:pt x="377190" y="412140"/>
                  <a:pt x="422910" y="515010"/>
                </a:cubicBezTo>
                <a:cubicBezTo>
                  <a:pt x="468630" y="617880"/>
                  <a:pt x="531495" y="840765"/>
                  <a:pt x="617220" y="915060"/>
                </a:cubicBezTo>
                <a:cubicBezTo>
                  <a:pt x="702945" y="989355"/>
                  <a:pt x="853440" y="993165"/>
                  <a:pt x="937260" y="960780"/>
                </a:cubicBezTo>
                <a:cubicBezTo>
                  <a:pt x="1021080" y="928395"/>
                  <a:pt x="1078230" y="810285"/>
                  <a:pt x="1120140" y="720750"/>
                </a:cubicBezTo>
                <a:cubicBezTo>
                  <a:pt x="1162050" y="631215"/>
                  <a:pt x="1165860" y="505485"/>
                  <a:pt x="1188720" y="423570"/>
                </a:cubicBezTo>
                <a:cubicBezTo>
                  <a:pt x="1211580" y="341655"/>
                  <a:pt x="1223010" y="280695"/>
                  <a:pt x="1257300" y="229260"/>
                </a:cubicBezTo>
                <a:cubicBezTo>
                  <a:pt x="1291590" y="177825"/>
                  <a:pt x="1344930" y="145440"/>
                  <a:pt x="1394460" y="114960"/>
                </a:cubicBezTo>
                <a:cubicBezTo>
                  <a:pt x="1443990" y="84480"/>
                  <a:pt x="1480185" y="65430"/>
                  <a:pt x="1554480" y="46380"/>
                </a:cubicBezTo>
                <a:cubicBezTo>
                  <a:pt x="1628775" y="27330"/>
                  <a:pt x="1676400" y="4470"/>
                  <a:pt x="1840230" y="660"/>
                </a:cubicBezTo>
                <a:cubicBezTo>
                  <a:pt x="2004060" y="-3150"/>
                  <a:pt x="2270760" y="10185"/>
                  <a:pt x="2537460" y="23520"/>
                </a:cubicBezTo>
              </a:path>
            </a:pathLst>
          </a:cu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C324FEF0-0CEA-45DD-AA6E-D7D7FC0096E9}"/>
              </a:ext>
            </a:extLst>
          </p:cNvPr>
          <p:cNvCxnSpPr/>
          <p:nvPr/>
        </p:nvCxnSpPr>
        <p:spPr>
          <a:xfrm flipH="1">
            <a:off x="6652260" y="4411980"/>
            <a:ext cx="100584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FDDBC5CB-307D-4946-9072-8E7B67351406}"/>
                  </a:ext>
                </a:extLst>
              </p:cNvPr>
              <p:cNvSpPr txBox="1"/>
              <p:nvPr/>
            </p:nvSpPr>
            <p:spPr>
              <a:xfrm>
                <a:off x="1403544" y="3790103"/>
                <a:ext cx="3094693" cy="9237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𝐵𝑙𝑢𝑡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𝑖𝑛𝑗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𝑖𝑛𝑗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FDDBC5CB-307D-4946-9072-8E7B67351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544" y="3790103"/>
                <a:ext cx="3094693" cy="9237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31B03A2-2290-459A-BEC3-1A473DF7E2EF}"/>
                  </a:ext>
                </a:extLst>
              </p:cNvPr>
              <p:cNvSpPr txBox="1"/>
              <p:nvPr/>
            </p:nvSpPr>
            <p:spPr>
              <a:xfrm>
                <a:off x="1369253" y="5399904"/>
                <a:ext cx="30946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de-DE" dirty="0">
                    <a:solidFill>
                      <a:srgbClr val="5B9BD5"/>
                    </a:solidFill>
                  </a:rPr>
                  <a:t>2</a:t>
                </a: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31B03A2-2290-459A-BEC3-1A473DF7E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253" y="5399904"/>
                <a:ext cx="3094693" cy="369332"/>
              </a:xfrm>
              <a:prstGeom prst="rect">
                <a:avLst/>
              </a:prstGeom>
              <a:blipFill>
                <a:blip r:embed="rId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FC6237F7-BA50-4112-A2CB-6BF33B31BA70}"/>
                  </a:ext>
                </a:extLst>
              </p:cNvPr>
              <p:cNvSpPr txBox="1"/>
              <p:nvPr/>
            </p:nvSpPr>
            <p:spPr>
              <a:xfrm>
                <a:off x="3036215" y="5319977"/>
                <a:ext cx="2221585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rgbClr val="5B9BD5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de-DE" dirty="0">
                  <a:solidFill>
                    <a:srgbClr val="5B9BD5"/>
                  </a:solidFill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FC6237F7-BA50-4112-A2CB-6BF33B31B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215" y="5319977"/>
                <a:ext cx="2221585" cy="483466"/>
              </a:xfrm>
              <a:prstGeom prst="rect">
                <a:avLst/>
              </a:prstGeom>
              <a:blipFill>
                <a:blip r:embed="rId7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0158C23B-F0DA-418B-ACA3-E6E0EDD0150D}"/>
              </a:ext>
            </a:extLst>
          </p:cNvPr>
          <p:cNvCxnSpPr>
            <a:cxnSpLocks/>
          </p:cNvCxnSpPr>
          <p:nvPr/>
        </p:nvCxnSpPr>
        <p:spPr>
          <a:xfrm>
            <a:off x="1529213" y="4537710"/>
            <a:ext cx="0" cy="679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FCB3EB70-7973-41E0-B8AA-1FD4328389A0}"/>
              </a:ext>
            </a:extLst>
          </p:cNvPr>
          <p:cNvCxnSpPr>
            <a:cxnSpLocks/>
          </p:cNvCxnSpPr>
          <p:nvPr/>
        </p:nvCxnSpPr>
        <p:spPr>
          <a:xfrm>
            <a:off x="3337560" y="4884420"/>
            <a:ext cx="0" cy="332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99622682-2F66-47F3-84DB-0152175BD072}"/>
              </a:ext>
            </a:extLst>
          </p:cNvPr>
          <p:cNvCxnSpPr>
            <a:cxnSpLocks/>
          </p:cNvCxnSpPr>
          <p:nvPr/>
        </p:nvCxnSpPr>
        <p:spPr>
          <a:xfrm>
            <a:off x="2646947" y="4871652"/>
            <a:ext cx="12621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30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>
            <a:extLst>
              <a:ext uri="{FF2B5EF4-FFF2-40B4-BE49-F238E27FC236}">
                <a16:creationId xmlns:a16="http://schemas.microsoft.com/office/drawing/2014/main" id="{D33F6366-F6CD-4D4F-8358-179F3DAD7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706" y="1072316"/>
            <a:ext cx="4834890" cy="558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Blutflussmessung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mittels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Kälteverdünnungsmethode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46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2" name="Rectangle 43"/>
          <p:cNvSpPr>
            <a:spLocks noChangeArrowheads="1"/>
          </p:cNvSpPr>
          <p:nvPr/>
        </p:nvSpPr>
        <p:spPr bwMode="auto">
          <a:xfrm>
            <a:off x="2646947" y="15034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08000" y="1513411"/>
            <a:ext cx="463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Wo sollte die Messung durchgeführt werden?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47FEBD-AF3E-420E-95F9-079D1298298F}"/>
              </a:ext>
            </a:extLst>
          </p:cNvPr>
          <p:cNvSpPr txBox="1"/>
          <p:nvPr/>
        </p:nvSpPr>
        <p:spPr>
          <a:xfrm>
            <a:off x="508000" y="2229690"/>
            <a:ext cx="4834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Injektion:	</a:t>
            </a:r>
            <a:r>
              <a:rPr lang="de-DE" dirty="0"/>
              <a:t>	rechtes Atrium</a:t>
            </a:r>
          </a:p>
          <a:p>
            <a:r>
              <a:rPr lang="de-DE" b="1" dirty="0"/>
              <a:t>Durchmischung: </a:t>
            </a:r>
            <a:r>
              <a:rPr lang="de-DE" dirty="0"/>
              <a:t>	rechter Ventrikel</a:t>
            </a:r>
          </a:p>
          <a:p>
            <a:r>
              <a:rPr lang="de-DE" b="1" dirty="0"/>
              <a:t>Messung: </a:t>
            </a:r>
            <a:r>
              <a:rPr lang="de-DE" dirty="0"/>
              <a:t>	Pulmonalarterie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23637E9-9706-477F-9A92-0B1C7A7B9CC3}"/>
              </a:ext>
            </a:extLst>
          </p:cNvPr>
          <p:cNvSpPr/>
          <p:nvPr/>
        </p:nvSpPr>
        <p:spPr>
          <a:xfrm>
            <a:off x="4248468" y="2293683"/>
            <a:ext cx="217170" cy="2171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B793741-460E-4AC8-AB01-96F966049F96}"/>
              </a:ext>
            </a:extLst>
          </p:cNvPr>
          <p:cNvSpPr/>
          <p:nvPr/>
        </p:nvSpPr>
        <p:spPr>
          <a:xfrm>
            <a:off x="4248468" y="2882321"/>
            <a:ext cx="217170" cy="2171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31D5E4C-A3F2-4EA2-956A-D65353C3FB63}"/>
              </a:ext>
            </a:extLst>
          </p:cNvPr>
          <p:cNvSpPr txBox="1"/>
          <p:nvPr/>
        </p:nvSpPr>
        <p:spPr>
          <a:xfrm>
            <a:off x="4225608" y="2249070"/>
            <a:ext cx="1356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BFD059C-2A3E-441F-B868-E25760E4D7CC}"/>
              </a:ext>
            </a:extLst>
          </p:cNvPr>
          <p:cNvSpPr txBox="1"/>
          <p:nvPr/>
        </p:nvSpPr>
        <p:spPr>
          <a:xfrm>
            <a:off x="4228785" y="2837012"/>
            <a:ext cx="1356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3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89A88C8-5DD6-4CF3-9888-3F87D7A93430}"/>
              </a:ext>
            </a:extLst>
          </p:cNvPr>
          <p:cNvSpPr/>
          <p:nvPr/>
        </p:nvSpPr>
        <p:spPr>
          <a:xfrm>
            <a:off x="5169587" y="2487786"/>
            <a:ext cx="2585404" cy="1376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A5E032A-5E94-45C0-BB80-5E874FC1A149}"/>
              </a:ext>
            </a:extLst>
          </p:cNvPr>
          <p:cNvSpPr/>
          <p:nvPr/>
        </p:nvSpPr>
        <p:spPr>
          <a:xfrm>
            <a:off x="7200900" y="3180254"/>
            <a:ext cx="80555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3FCAC852-28B7-4928-BF56-103F13B13356}"/>
              </a:ext>
            </a:extLst>
          </p:cNvPr>
          <p:cNvCxnSpPr>
            <a:cxnSpLocks/>
          </p:cNvCxnSpPr>
          <p:nvPr/>
        </p:nvCxnSpPr>
        <p:spPr>
          <a:xfrm>
            <a:off x="7257046" y="3123181"/>
            <a:ext cx="573592" cy="1472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A1D25D96-0EEF-4DE6-8984-076571EB582C}"/>
              </a:ext>
            </a:extLst>
          </p:cNvPr>
          <p:cNvSpPr/>
          <p:nvPr/>
        </p:nvSpPr>
        <p:spPr>
          <a:xfrm rot="628455">
            <a:off x="9600124" y="5688052"/>
            <a:ext cx="575284" cy="2092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169C8FE-A4F3-41E3-A147-1A6A2FB0601D}"/>
              </a:ext>
            </a:extLst>
          </p:cNvPr>
          <p:cNvSpPr/>
          <p:nvPr/>
        </p:nvSpPr>
        <p:spPr>
          <a:xfrm rot="1826673">
            <a:off x="9528893" y="5202021"/>
            <a:ext cx="220718" cy="4624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C9DF697-2642-4903-84F0-A47F3E832EB6}"/>
              </a:ext>
            </a:extLst>
          </p:cNvPr>
          <p:cNvSpPr/>
          <p:nvPr/>
        </p:nvSpPr>
        <p:spPr>
          <a:xfrm>
            <a:off x="8387937" y="5475733"/>
            <a:ext cx="217170" cy="2171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83D9018-A8AC-4B74-82EF-7E0B6C73AFAA}"/>
              </a:ext>
            </a:extLst>
          </p:cNvPr>
          <p:cNvSpPr txBox="1"/>
          <p:nvPr/>
        </p:nvSpPr>
        <p:spPr>
          <a:xfrm>
            <a:off x="8365077" y="5431120"/>
            <a:ext cx="1356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4C3A212-C3E0-45FA-820E-33B58084C078}"/>
              </a:ext>
            </a:extLst>
          </p:cNvPr>
          <p:cNvSpPr/>
          <p:nvPr/>
        </p:nvSpPr>
        <p:spPr>
          <a:xfrm>
            <a:off x="4248468" y="2580677"/>
            <a:ext cx="217170" cy="2171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286889B-491D-4507-A23A-3DECAF86CBAF}"/>
              </a:ext>
            </a:extLst>
          </p:cNvPr>
          <p:cNvSpPr txBox="1"/>
          <p:nvPr/>
        </p:nvSpPr>
        <p:spPr>
          <a:xfrm>
            <a:off x="4225608" y="2536064"/>
            <a:ext cx="1356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2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9749883-CBD0-493A-89EE-A16877CAB17F}"/>
              </a:ext>
            </a:extLst>
          </p:cNvPr>
          <p:cNvSpPr/>
          <p:nvPr/>
        </p:nvSpPr>
        <p:spPr>
          <a:xfrm>
            <a:off x="8605107" y="6007998"/>
            <a:ext cx="217170" cy="2171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F53E8DD-9490-419B-9D8C-6B36C06B95C4}"/>
              </a:ext>
            </a:extLst>
          </p:cNvPr>
          <p:cNvSpPr txBox="1"/>
          <p:nvPr/>
        </p:nvSpPr>
        <p:spPr>
          <a:xfrm>
            <a:off x="8580693" y="5965226"/>
            <a:ext cx="1356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2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6943FE1-4A00-4CE5-BB4D-2E62EA26F78C}"/>
              </a:ext>
            </a:extLst>
          </p:cNvPr>
          <p:cNvSpPr/>
          <p:nvPr/>
        </p:nvSpPr>
        <p:spPr>
          <a:xfrm>
            <a:off x="9730707" y="5458311"/>
            <a:ext cx="217170" cy="21717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E5AFA75-1155-4CAD-9DE6-00CE82CC0B4F}"/>
              </a:ext>
            </a:extLst>
          </p:cNvPr>
          <p:cNvSpPr txBox="1"/>
          <p:nvPr/>
        </p:nvSpPr>
        <p:spPr>
          <a:xfrm>
            <a:off x="9711024" y="5413002"/>
            <a:ext cx="1356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8712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  <p:bldP spid="8" grpId="0"/>
      <p:bldP spid="13" grpId="0"/>
      <p:bldP spid="21" grpId="0" animBg="1"/>
      <p:bldP spid="22" grpId="0"/>
      <p:bldP spid="23" grpId="0" animBg="1"/>
      <p:bldP spid="24" grpId="0"/>
      <p:bldP spid="28" grpId="0" animBg="1"/>
      <p:bldP spid="29" grpId="0"/>
      <p:bldP spid="30" grpId="0" animBg="1"/>
      <p:bldP spid="3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Elektromagnetische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Methode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zur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Blutflussmessung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47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5124" name="Picture 4" descr="Biomedical Sensor, Device and Measurement Systems | IntechOpen">
            <a:extLst>
              <a:ext uri="{FF2B5EF4-FFF2-40B4-BE49-F238E27FC236}">
                <a16:creationId xmlns:a16="http://schemas.microsoft.com/office/drawing/2014/main" id="{952E41BD-693F-4F23-86D0-81AD7C73D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6" b="8457"/>
          <a:stretch/>
        </p:blipFill>
        <p:spPr bwMode="auto">
          <a:xfrm>
            <a:off x="2909008" y="1411398"/>
            <a:ext cx="6373984" cy="43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5327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290A8FFA-D5F6-4001-BFEB-FB4BF55577DB}"/>
              </a:ext>
            </a:extLst>
          </p:cNvPr>
          <p:cNvSpPr/>
          <p:nvPr/>
        </p:nvSpPr>
        <p:spPr>
          <a:xfrm>
            <a:off x="5414009" y="5029200"/>
            <a:ext cx="1759677" cy="9333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Elektromagnetische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Methode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zur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Blutflussmessung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48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2" y="1244322"/>
            <a:ext cx="7920086" cy="347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5414009" y="5182228"/>
                <a:ext cx="1674507" cy="1170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75374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DE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</m:acc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den>
                      </m:f>
                    </m:oMath>
                  </m:oMathPara>
                </a14:m>
                <a:endParaRPr lang="de-DE" b="1" dirty="0"/>
              </a:p>
              <a:p>
                <a:endParaRPr lang="de-DE" b="1" dirty="0"/>
              </a:p>
              <a:p>
                <a:endParaRPr lang="de-DE" b="1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009" y="5182228"/>
                <a:ext cx="1674507" cy="11704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ACF72F6A-6D0F-4564-B48A-9FC005C2787C}"/>
                  </a:ext>
                </a:extLst>
              </p:cNvPr>
              <p:cNvSpPr txBox="1"/>
              <p:nvPr/>
            </p:nvSpPr>
            <p:spPr>
              <a:xfrm>
                <a:off x="2122927" y="4150745"/>
                <a:ext cx="129182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ACF72F6A-6D0F-4564-B48A-9FC005C27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927" y="4150745"/>
                <a:ext cx="1291829" cy="276999"/>
              </a:xfrm>
              <a:prstGeom prst="rect">
                <a:avLst/>
              </a:prstGeom>
              <a:blipFill>
                <a:blip r:embed="rId6"/>
                <a:stretch>
                  <a:fillRect l="-3774" r="-3774" b="-88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19217213-6983-45BE-B529-17CF507B678E}"/>
              </a:ext>
            </a:extLst>
          </p:cNvPr>
          <p:cNvSpPr txBox="1"/>
          <p:nvPr/>
        </p:nvSpPr>
        <p:spPr>
          <a:xfrm>
            <a:off x="8500914" y="3846612"/>
            <a:ext cx="3372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</a:t>
            </a:r>
            <a:r>
              <a:rPr lang="de-DE" dirty="0"/>
              <a:t>: Magnetische Flussdichte </a:t>
            </a:r>
          </a:p>
          <a:p>
            <a:r>
              <a:rPr lang="de-DE" b="1" dirty="0"/>
              <a:t>d: </a:t>
            </a:r>
            <a:r>
              <a:rPr lang="de-DE" dirty="0"/>
              <a:t>Abstand der Elektroden </a:t>
            </a:r>
          </a:p>
          <a:p>
            <a:r>
              <a:rPr lang="de-DE" b="1" dirty="0"/>
              <a:t>u</a:t>
            </a:r>
            <a:r>
              <a:rPr lang="de-DE" dirty="0"/>
              <a:t>: Geschwindigkeit im Blutgefäß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BFA3B712-1AD9-46F3-95D2-F3D257001C78}"/>
                  </a:ext>
                </a:extLst>
              </p:cNvPr>
              <p:cNvSpPr txBox="1"/>
              <p:nvPr/>
            </p:nvSpPr>
            <p:spPr>
              <a:xfrm>
                <a:off x="1935072" y="5231183"/>
                <a:ext cx="137024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BFA3B712-1AD9-46F3-95D2-F3D257001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072" y="5231183"/>
                <a:ext cx="1370247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F000BFA5-1C43-48AC-8CEE-F67F65A3BAA6}"/>
              </a:ext>
            </a:extLst>
          </p:cNvPr>
          <p:cNvSpPr/>
          <p:nvPr/>
        </p:nvSpPr>
        <p:spPr>
          <a:xfrm>
            <a:off x="3906551" y="5248912"/>
            <a:ext cx="849086" cy="51854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C7B9C4F-A429-4916-8935-77125BF95CEB}"/>
              </a:ext>
            </a:extLst>
          </p:cNvPr>
          <p:cNvSpPr/>
          <p:nvPr/>
        </p:nvSpPr>
        <p:spPr>
          <a:xfrm>
            <a:off x="5414009" y="4038600"/>
            <a:ext cx="1567543" cy="522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96D0A23E-B08C-444A-AC13-80544500F033}"/>
              </a:ext>
            </a:extLst>
          </p:cNvPr>
          <p:cNvCxnSpPr>
            <a:cxnSpLocks/>
          </p:cNvCxnSpPr>
          <p:nvPr/>
        </p:nvCxnSpPr>
        <p:spPr>
          <a:xfrm>
            <a:off x="2895600" y="4561108"/>
            <a:ext cx="250371" cy="62112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4004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Elektromagnetische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Methode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zur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Blutflussmessung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49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56591" y="1262742"/>
            <a:ext cx="948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Vorteil: 		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56591" y="2377848"/>
            <a:ext cx="1350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1. Nachteil</a:t>
            </a:r>
            <a:r>
              <a:rPr lang="de-DE" dirty="0"/>
              <a:t>:	</a:t>
            </a:r>
          </a:p>
        </p:txBody>
      </p:sp>
      <p:pic>
        <p:nvPicPr>
          <p:cNvPr id="6146" name="Picture 2" descr="Analyse der Einflussparameter auf die Strömung im Eintritt von  Niederdruck-Dampfturbinen - PDF Free Download">
            <a:extLst>
              <a:ext uri="{FF2B5EF4-FFF2-40B4-BE49-F238E27FC236}">
                <a16:creationId xmlns:a16="http://schemas.microsoft.com/office/drawing/2014/main" id="{8A6DEC52-A9AA-42B7-84BD-C4A065D55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" r="46201" b="70885"/>
          <a:stretch/>
        </p:blipFill>
        <p:spPr bwMode="auto">
          <a:xfrm>
            <a:off x="8163865" y="3417844"/>
            <a:ext cx="2975043" cy="232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iomedical Sensor, Device and Measurement Systems | IntechOpen">
            <a:extLst>
              <a:ext uri="{FF2B5EF4-FFF2-40B4-BE49-F238E27FC236}">
                <a16:creationId xmlns:a16="http://schemas.microsoft.com/office/drawing/2014/main" id="{F011D67D-20D2-4111-B0DF-D81BC1254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6" b="8457"/>
          <a:stretch/>
        </p:blipFill>
        <p:spPr bwMode="auto">
          <a:xfrm>
            <a:off x="3521525" y="3364403"/>
            <a:ext cx="4147465" cy="285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BB5FB11A-21B2-4636-8209-C68AA83D0944}"/>
              </a:ext>
            </a:extLst>
          </p:cNvPr>
          <p:cNvSpPr/>
          <p:nvPr/>
        </p:nvSpPr>
        <p:spPr>
          <a:xfrm>
            <a:off x="4006958" y="3171815"/>
            <a:ext cx="3351081" cy="3155658"/>
          </a:xfrm>
          <a:custGeom>
            <a:avLst/>
            <a:gdLst>
              <a:gd name="connsiteX0" fmla="*/ 0 w 3189514"/>
              <a:gd name="connsiteY0" fmla="*/ 2993571 h 2993571"/>
              <a:gd name="connsiteX1" fmla="*/ 478972 w 3189514"/>
              <a:gd name="connsiteY1" fmla="*/ 2928257 h 2993571"/>
              <a:gd name="connsiteX2" fmla="*/ 500743 w 3189514"/>
              <a:gd name="connsiteY2" fmla="*/ 2873829 h 2993571"/>
              <a:gd name="connsiteX3" fmla="*/ 3189514 w 3189514"/>
              <a:gd name="connsiteY3" fmla="*/ 32657 h 2993571"/>
              <a:gd name="connsiteX4" fmla="*/ 2677886 w 3189514"/>
              <a:gd name="connsiteY4" fmla="*/ 0 h 2993571"/>
              <a:gd name="connsiteX5" fmla="*/ 10886 w 3189514"/>
              <a:gd name="connsiteY5" fmla="*/ 2732314 h 2993571"/>
              <a:gd name="connsiteX6" fmla="*/ 0 w 3189514"/>
              <a:gd name="connsiteY6" fmla="*/ 2993571 h 2993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9514" h="2993571">
                <a:moveTo>
                  <a:pt x="0" y="2993571"/>
                </a:moveTo>
                <a:lnTo>
                  <a:pt x="478972" y="2928257"/>
                </a:lnTo>
                <a:lnTo>
                  <a:pt x="500743" y="2873829"/>
                </a:lnTo>
                <a:lnTo>
                  <a:pt x="3189514" y="32657"/>
                </a:lnTo>
                <a:lnTo>
                  <a:pt x="2677886" y="0"/>
                </a:lnTo>
                <a:lnTo>
                  <a:pt x="10886" y="2732314"/>
                </a:lnTo>
                <a:lnTo>
                  <a:pt x="0" y="2993571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AE57DA5-4874-4AFB-820B-8D091ABD7275}"/>
              </a:ext>
            </a:extLst>
          </p:cNvPr>
          <p:cNvCxnSpPr>
            <a:cxnSpLocks/>
          </p:cNvCxnSpPr>
          <p:nvPr/>
        </p:nvCxnSpPr>
        <p:spPr>
          <a:xfrm flipH="1">
            <a:off x="4331810" y="3469215"/>
            <a:ext cx="2177143" cy="229824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3ED928F3-A1BE-43C4-AB03-DC0658F6B065}"/>
              </a:ext>
            </a:extLst>
          </p:cNvPr>
          <p:cNvCxnSpPr>
            <a:cxnSpLocks/>
          </p:cNvCxnSpPr>
          <p:nvPr/>
        </p:nvCxnSpPr>
        <p:spPr>
          <a:xfrm flipH="1">
            <a:off x="4658382" y="3798501"/>
            <a:ext cx="2155372" cy="227375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hteck 20">
            <a:extLst>
              <a:ext uri="{FF2B5EF4-FFF2-40B4-BE49-F238E27FC236}">
                <a16:creationId xmlns:a16="http://schemas.microsoft.com/office/drawing/2014/main" id="{8B550B5D-5317-4ECD-80BA-6F6865478CC7}"/>
              </a:ext>
            </a:extLst>
          </p:cNvPr>
          <p:cNvSpPr/>
          <p:nvPr/>
        </p:nvSpPr>
        <p:spPr>
          <a:xfrm>
            <a:off x="4331810" y="5767460"/>
            <a:ext cx="326572" cy="304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04D2F32-20FA-4A88-8E03-D9428DFF1163}"/>
              </a:ext>
            </a:extLst>
          </p:cNvPr>
          <p:cNvCxnSpPr>
            <a:cxnSpLocks/>
          </p:cNvCxnSpPr>
          <p:nvPr/>
        </p:nvCxnSpPr>
        <p:spPr>
          <a:xfrm flipH="1">
            <a:off x="4647497" y="3494396"/>
            <a:ext cx="2166257" cy="228395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hteck 28">
            <a:extLst>
              <a:ext uri="{FF2B5EF4-FFF2-40B4-BE49-F238E27FC236}">
                <a16:creationId xmlns:a16="http://schemas.microsoft.com/office/drawing/2014/main" id="{075C2171-78E4-42B4-85F0-4F73499188A7}"/>
              </a:ext>
            </a:extLst>
          </p:cNvPr>
          <p:cNvSpPr/>
          <p:nvPr/>
        </p:nvSpPr>
        <p:spPr>
          <a:xfrm>
            <a:off x="5899353" y="4045341"/>
            <a:ext cx="348343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0CAE9604-2F30-44F3-BC55-71598DCFB5CC}"/>
              </a:ext>
            </a:extLst>
          </p:cNvPr>
          <p:cNvSpPr/>
          <p:nvPr/>
        </p:nvSpPr>
        <p:spPr>
          <a:xfrm>
            <a:off x="5904370" y="4385734"/>
            <a:ext cx="348343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BAA2F95F-E040-419B-860C-9EB42A88A204}"/>
              </a:ext>
            </a:extLst>
          </p:cNvPr>
          <p:cNvCxnSpPr>
            <a:cxnSpLocks/>
          </p:cNvCxnSpPr>
          <p:nvPr/>
        </p:nvCxnSpPr>
        <p:spPr>
          <a:xfrm flipH="1">
            <a:off x="4331809" y="3788308"/>
            <a:ext cx="2166257" cy="228395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60F45623-B513-4507-BD0C-397C2B9C5540}"/>
              </a:ext>
            </a:extLst>
          </p:cNvPr>
          <p:cNvCxnSpPr/>
          <p:nvPr/>
        </p:nvCxnSpPr>
        <p:spPr>
          <a:xfrm flipV="1">
            <a:off x="5957624" y="4439404"/>
            <a:ext cx="0" cy="25517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F51EDADF-8126-43E7-8961-B05DF1E76E60}"/>
              </a:ext>
            </a:extLst>
          </p:cNvPr>
          <p:cNvCxnSpPr/>
          <p:nvPr/>
        </p:nvCxnSpPr>
        <p:spPr>
          <a:xfrm flipH="1">
            <a:off x="4821347" y="5225737"/>
            <a:ext cx="65218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C6423E06-2D83-46D4-869C-2430BC9386D6}"/>
              </a:ext>
            </a:extLst>
          </p:cNvPr>
          <p:cNvCxnSpPr>
            <a:cxnSpLocks/>
            <a:stCxn id="29" idx="1"/>
          </p:cNvCxnSpPr>
          <p:nvPr/>
        </p:nvCxnSpPr>
        <p:spPr>
          <a:xfrm>
            <a:off x="5899353" y="4068201"/>
            <a:ext cx="0" cy="325484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F38EC8BA-0C2F-47BE-8CB9-81798D28D4DB}"/>
              </a:ext>
            </a:extLst>
          </p:cNvPr>
          <p:cNvCxnSpPr>
            <a:cxnSpLocks/>
          </p:cNvCxnSpPr>
          <p:nvPr/>
        </p:nvCxnSpPr>
        <p:spPr>
          <a:xfrm>
            <a:off x="6234632" y="4077479"/>
            <a:ext cx="0" cy="325484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79EF9C0C-53CC-4D0F-83AC-0FB33948BC1E}"/>
              </a:ext>
            </a:extLst>
          </p:cNvPr>
          <p:cNvCxnSpPr>
            <a:cxnSpLocks/>
          </p:cNvCxnSpPr>
          <p:nvPr/>
        </p:nvCxnSpPr>
        <p:spPr>
          <a:xfrm>
            <a:off x="6487182" y="3481458"/>
            <a:ext cx="0" cy="304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22E4A0D5-0123-48EA-8339-24B43F905E07}"/>
              </a:ext>
            </a:extLst>
          </p:cNvPr>
          <p:cNvCxnSpPr>
            <a:cxnSpLocks/>
          </p:cNvCxnSpPr>
          <p:nvPr/>
        </p:nvCxnSpPr>
        <p:spPr>
          <a:xfrm>
            <a:off x="6487182" y="3786258"/>
            <a:ext cx="32657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867E9999-BBB6-4D9D-AB92-46804D9608DF}"/>
              </a:ext>
            </a:extLst>
          </p:cNvPr>
          <p:cNvCxnSpPr/>
          <p:nvPr/>
        </p:nvCxnSpPr>
        <p:spPr>
          <a:xfrm>
            <a:off x="6508953" y="3469215"/>
            <a:ext cx="30480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D00417B7-20B4-4D6C-8CE5-1CCF3C65BD4B}"/>
              </a:ext>
            </a:extLst>
          </p:cNvPr>
          <p:cNvCxnSpPr>
            <a:cxnSpLocks/>
          </p:cNvCxnSpPr>
          <p:nvPr/>
        </p:nvCxnSpPr>
        <p:spPr>
          <a:xfrm flipV="1">
            <a:off x="6813754" y="3469215"/>
            <a:ext cx="0" cy="31704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Textfeld 56">
            <a:extLst>
              <a:ext uri="{FF2B5EF4-FFF2-40B4-BE49-F238E27FC236}">
                <a16:creationId xmlns:a16="http://schemas.microsoft.com/office/drawing/2014/main" id="{CAA0DD72-F117-4444-BBDA-372C39A9B096}"/>
              </a:ext>
            </a:extLst>
          </p:cNvPr>
          <p:cNvSpPr txBox="1"/>
          <p:nvPr/>
        </p:nvSpPr>
        <p:spPr>
          <a:xfrm>
            <a:off x="4265609" y="5702927"/>
            <a:ext cx="46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</a:t>
            </a:r>
          </a:p>
        </p:txBody>
      </p: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BE05A39E-C296-4C48-A663-B0D01940BB0F}"/>
              </a:ext>
            </a:extLst>
          </p:cNvPr>
          <p:cNvCxnSpPr>
            <a:cxnSpLocks/>
          </p:cNvCxnSpPr>
          <p:nvPr/>
        </p:nvCxnSpPr>
        <p:spPr>
          <a:xfrm flipV="1">
            <a:off x="4344530" y="5903702"/>
            <a:ext cx="234930" cy="238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hteck 59">
            <a:extLst>
              <a:ext uri="{FF2B5EF4-FFF2-40B4-BE49-F238E27FC236}">
                <a16:creationId xmlns:a16="http://schemas.microsoft.com/office/drawing/2014/main" id="{9252276C-0DC9-49B6-853D-07AC6BE8B146}"/>
              </a:ext>
            </a:extLst>
          </p:cNvPr>
          <p:cNvSpPr/>
          <p:nvPr/>
        </p:nvSpPr>
        <p:spPr>
          <a:xfrm>
            <a:off x="6880676" y="3469215"/>
            <a:ext cx="259650" cy="329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5BE5B2A1-C341-4E84-9CC5-77267CB46132}"/>
              </a:ext>
            </a:extLst>
          </p:cNvPr>
          <p:cNvSpPr/>
          <p:nvPr/>
        </p:nvSpPr>
        <p:spPr>
          <a:xfrm>
            <a:off x="5991457" y="4667328"/>
            <a:ext cx="217073" cy="317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9449A819-0133-4BE9-8C8F-AACFA0FFFF03}"/>
              </a:ext>
            </a:extLst>
          </p:cNvPr>
          <p:cNvCxnSpPr>
            <a:cxnSpLocks/>
          </p:cNvCxnSpPr>
          <p:nvPr/>
        </p:nvCxnSpPr>
        <p:spPr>
          <a:xfrm flipH="1" flipV="1">
            <a:off x="6033360" y="4439405"/>
            <a:ext cx="186055" cy="340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5" name="Gerade Verbindung mit Pfeil 1024">
            <a:extLst>
              <a:ext uri="{FF2B5EF4-FFF2-40B4-BE49-F238E27FC236}">
                <a16:creationId xmlns:a16="http://schemas.microsoft.com/office/drawing/2014/main" id="{A81F6051-1B4E-4F57-9A4A-55C578D5D726}"/>
              </a:ext>
            </a:extLst>
          </p:cNvPr>
          <p:cNvCxnSpPr>
            <a:cxnSpLocks/>
            <a:stCxn id="60" idx="3"/>
          </p:cNvCxnSpPr>
          <p:nvPr/>
        </p:nvCxnSpPr>
        <p:spPr>
          <a:xfrm flipH="1">
            <a:off x="6668727" y="3633858"/>
            <a:ext cx="471599" cy="62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Biomedical Sensor, Device and Measurement Systems | IntechOpen">
            <a:extLst>
              <a:ext uri="{FF2B5EF4-FFF2-40B4-BE49-F238E27FC236}">
                <a16:creationId xmlns:a16="http://schemas.microsoft.com/office/drawing/2014/main" id="{F94A2A9C-C72B-47E5-AD96-7CF86BB91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6" b="8457"/>
          <a:stretch/>
        </p:blipFill>
        <p:spPr bwMode="auto">
          <a:xfrm>
            <a:off x="2500590" y="5278132"/>
            <a:ext cx="1566540" cy="107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40B6AC0-9E5D-4E57-9012-F23B594954F0}"/>
              </a:ext>
            </a:extLst>
          </p:cNvPr>
          <p:cNvSpPr txBox="1"/>
          <p:nvPr/>
        </p:nvSpPr>
        <p:spPr>
          <a:xfrm>
            <a:off x="2379318" y="1264084"/>
            <a:ext cx="8024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misst </a:t>
            </a:r>
            <a:r>
              <a:rPr lang="de-DE" b="1" dirty="0" err="1"/>
              <a:t>Momentanwerte</a:t>
            </a:r>
            <a:r>
              <a:rPr lang="de-DE" dirty="0"/>
              <a:t> des Blutflusses, nicht nur Durchschnittswerte </a:t>
            </a:r>
          </a:p>
          <a:p>
            <a:r>
              <a:rPr lang="de-DE" dirty="0"/>
              <a:t>wie die Dilutionsmethoden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3FFF9C9-FABF-47CA-96F5-CF3EC5691C7D}"/>
              </a:ext>
            </a:extLst>
          </p:cNvPr>
          <p:cNvSpPr txBox="1"/>
          <p:nvPr/>
        </p:nvSpPr>
        <p:spPr>
          <a:xfrm>
            <a:off x="2390469" y="2368731"/>
            <a:ext cx="8281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Genauer Durchflusswert nur gemessen, wenn Blutgefäß quadratisch, Elektroden über die ganze Seite gehen, Magnetfeld homogen</a:t>
            </a:r>
          </a:p>
        </p:txBody>
      </p:sp>
    </p:spTree>
    <p:extLst>
      <p:ext uri="{BB962C8B-B14F-4D97-AF65-F5344CB8AC3E}">
        <p14:creationId xmlns:p14="http://schemas.microsoft.com/office/powerpoint/2010/main" val="188267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0" grpId="0" animBg="1"/>
      <p:bldP spid="57" grpId="0"/>
      <p:bldP spid="60" grpId="0" animBg="1"/>
      <p:bldP spid="61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Dreifingermethode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5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2616" r="41466" b="4598"/>
          <a:stretch/>
        </p:blipFill>
        <p:spPr bwMode="auto">
          <a:xfrm>
            <a:off x="332840" y="1789670"/>
            <a:ext cx="4366055" cy="327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rage 17: Die Topographie und Verästelung der Hohlhandbögen Flashcards |  Quizlet">
            <a:extLst>
              <a:ext uri="{FF2B5EF4-FFF2-40B4-BE49-F238E27FC236}">
                <a16:creationId xmlns:a16="http://schemas.microsoft.com/office/drawing/2014/main" id="{114BC07F-CF62-4931-820F-3067A457B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627" y="1249570"/>
            <a:ext cx="28765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437E3A6-2284-416E-B423-D1E6573A3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5" t="33002" r="10923" b="54535"/>
          <a:stretch/>
        </p:blipFill>
        <p:spPr bwMode="auto">
          <a:xfrm>
            <a:off x="5257800" y="1573053"/>
            <a:ext cx="2373923" cy="44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DCE0C85-8136-49B9-8C36-73F748C063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5" t="44951" r="10923" b="47336"/>
          <a:stretch/>
        </p:blipFill>
        <p:spPr bwMode="auto">
          <a:xfrm>
            <a:off x="5257799" y="2702769"/>
            <a:ext cx="2373923" cy="27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355E20E-639B-4310-B62E-B3CCB503C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5" t="51007" r="10923" b="36530"/>
          <a:stretch/>
        </p:blipFill>
        <p:spPr bwMode="auto">
          <a:xfrm>
            <a:off x="5223799" y="3526925"/>
            <a:ext cx="2373923" cy="440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49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Elektromagnetische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Methode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zur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Blutflussmessung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50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36712" y="1273782"/>
            <a:ext cx="1006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2. Nachteil</a:t>
            </a:r>
            <a:r>
              <a:rPr lang="de-DE" dirty="0"/>
              <a:t>: 	Durch unterschiedliche Gefäßwanddicke wird d nicht genau gemessen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36713" y="1561327"/>
            <a:ext cx="10813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3. Nachteil</a:t>
            </a:r>
            <a:r>
              <a:rPr lang="de-DE" dirty="0"/>
              <a:t>: 	Metallgegenstände in der Nähe können die Messung beeinflussen</a:t>
            </a:r>
          </a:p>
          <a:p>
            <a:r>
              <a:rPr lang="de-DE" b="1" dirty="0"/>
              <a:t>4. Nachteil: 	</a:t>
            </a:r>
            <a:r>
              <a:rPr lang="de-DE" dirty="0"/>
              <a:t>Arterie wird durch den Bügel in der Systole etwas gepresst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36712" y="2626025"/>
            <a:ext cx="8672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Anwendung: 	</a:t>
            </a:r>
            <a:r>
              <a:rPr lang="de-DE" dirty="0"/>
              <a:t>Fluss in einem Bereich, Organ oder Bypass</a:t>
            </a:r>
          </a:p>
          <a:p>
            <a:r>
              <a:rPr lang="de-DE" dirty="0"/>
              <a:t>		Nach der Bypassoperation wird getestet </a:t>
            </a:r>
          </a:p>
          <a:p>
            <a:r>
              <a:rPr lang="de-DE" dirty="0"/>
              <a:t>			1. Keine Blutung nach außen </a:t>
            </a:r>
          </a:p>
          <a:p>
            <a:r>
              <a:rPr lang="de-DE" dirty="0"/>
              <a:t>			2. Puls nach Bypass? </a:t>
            </a:r>
          </a:p>
          <a:p>
            <a:r>
              <a:rPr lang="de-DE" dirty="0"/>
              <a:t>			3. Fluss messen, um Blockade auszuschließen</a:t>
            </a:r>
          </a:p>
          <a:p>
            <a:endParaRPr lang="de-DE" dirty="0"/>
          </a:p>
        </p:txBody>
      </p:sp>
      <p:pic>
        <p:nvPicPr>
          <p:cNvPr id="7170" name="Picture 2" descr="Durchblutungsstörungen der Beine - Endovaskuläre Therapie">
            <a:extLst>
              <a:ext uri="{FF2B5EF4-FFF2-40B4-BE49-F238E27FC236}">
                <a16:creationId xmlns:a16="http://schemas.microsoft.com/office/drawing/2014/main" id="{7F8B6311-68F5-4D4A-8EB7-9D988CF95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7" b="8031"/>
          <a:stretch/>
        </p:blipFill>
        <p:spPr bwMode="auto">
          <a:xfrm>
            <a:off x="2249778" y="4222155"/>
            <a:ext cx="3008022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82CF2EB-7C29-44A4-BB31-B14D53869952}"/>
              </a:ext>
            </a:extLst>
          </p:cNvPr>
          <p:cNvSpPr txBox="1"/>
          <p:nvPr/>
        </p:nvSpPr>
        <p:spPr>
          <a:xfrm>
            <a:off x="2405743" y="6356350"/>
            <a:ext cx="2852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Beispiel Bypass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8E132EE-1F50-4AB1-8B1D-E88B2056A2B3}"/>
              </a:ext>
            </a:extLst>
          </p:cNvPr>
          <p:cNvSpPr/>
          <p:nvPr/>
        </p:nvSpPr>
        <p:spPr>
          <a:xfrm>
            <a:off x="6222778" y="4753269"/>
            <a:ext cx="3018444" cy="21435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83CE3564-B490-471A-B531-039D85175F92}"/>
              </a:ext>
            </a:extLst>
          </p:cNvPr>
          <p:cNvSpPr/>
          <p:nvPr/>
        </p:nvSpPr>
        <p:spPr>
          <a:xfrm>
            <a:off x="7112385" y="4972389"/>
            <a:ext cx="2133600" cy="494972"/>
          </a:xfrm>
          <a:custGeom>
            <a:avLst/>
            <a:gdLst>
              <a:gd name="connsiteX0" fmla="*/ 0 w 2694432"/>
              <a:gd name="connsiteY0" fmla="*/ 0 h 489874"/>
              <a:gd name="connsiteX1" fmla="*/ 633984 w 2694432"/>
              <a:gd name="connsiteY1" fmla="*/ 390144 h 489874"/>
              <a:gd name="connsiteX2" fmla="*/ 1938528 w 2694432"/>
              <a:gd name="connsiteY2" fmla="*/ 463296 h 489874"/>
              <a:gd name="connsiteX3" fmla="*/ 2694432 w 2694432"/>
              <a:gd name="connsiteY3" fmla="*/ 12192 h 489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4432" h="489874">
                <a:moveTo>
                  <a:pt x="0" y="0"/>
                </a:moveTo>
                <a:cubicBezTo>
                  <a:pt x="155448" y="156464"/>
                  <a:pt x="310896" y="312928"/>
                  <a:pt x="633984" y="390144"/>
                </a:cubicBezTo>
                <a:cubicBezTo>
                  <a:pt x="957072" y="467360"/>
                  <a:pt x="1595120" y="526288"/>
                  <a:pt x="1938528" y="463296"/>
                </a:cubicBezTo>
                <a:cubicBezTo>
                  <a:pt x="2281936" y="400304"/>
                  <a:pt x="2531872" y="50800"/>
                  <a:pt x="2694432" y="12192"/>
                </a:cubicBezTo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8D4C1ACD-E637-427F-939E-7DC62DB5A1CB}"/>
              </a:ext>
            </a:extLst>
          </p:cNvPr>
          <p:cNvSpPr/>
          <p:nvPr/>
        </p:nvSpPr>
        <p:spPr>
          <a:xfrm>
            <a:off x="6925717" y="4967961"/>
            <a:ext cx="2509452" cy="687630"/>
          </a:xfrm>
          <a:custGeom>
            <a:avLst/>
            <a:gdLst>
              <a:gd name="connsiteX0" fmla="*/ 0 w 2694432"/>
              <a:gd name="connsiteY0" fmla="*/ 0 h 489874"/>
              <a:gd name="connsiteX1" fmla="*/ 633984 w 2694432"/>
              <a:gd name="connsiteY1" fmla="*/ 390144 h 489874"/>
              <a:gd name="connsiteX2" fmla="*/ 1938528 w 2694432"/>
              <a:gd name="connsiteY2" fmla="*/ 463296 h 489874"/>
              <a:gd name="connsiteX3" fmla="*/ 2694432 w 2694432"/>
              <a:gd name="connsiteY3" fmla="*/ 12192 h 489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4432" h="489874">
                <a:moveTo>
                  <a:pt x="0" y="0"/>
                </a:moveTo>
                <a:cubicBezTo>
                  <a:pt x="155448" y="156464"/>
                  <a:pt x="310896" y="312928"/>
                  <a:pt x="633984" y="390144"/>
                </a:cubicBezTo>
                <a:cubicBezTo>
                  <a:pt x="957072" y="467360"/>
                  <a:pt x="1595120" y="526288"/>
                  <a:pt x="1938528" y="463296"/>
                </a:cubicBezTo>
                <a:cubicBezTo>
                  <a:pt x="2281936" y="400304"/>
                  <a:pt x="2531872" y="50800"/>
                  <a:pt x="2694432" y="12192"/>
                </a:cubicBezTo>
              </a:path>
            </a:pathLst>
          </a:cu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1443737E-8B76-41D8-9531-357AEC12FD37}"/>
              </a:ext>
            </a:extLst>
          </p:cNvPr>
          <p:cNvSpPr/>
          <p:nvPr/>
        </p:nvSpPr>
        <p:spPr>
          <a:xfrm>
            <a:off x="7480650" y="4759451"/>
            <a:ext cx="1008345" cy="100296"/>
          </a:xfrm>
          <a:custGeom>
            <a:avLst/>
            <a:gdLst>
              <a:gd name="connsiteX0" fmla="*/ 0 w 1008345"/>
              <a:gd name="connsiteY0" fmla="*/ 0 h 100296"/>
              <a:gd name="connsiteX1" fmla="*/ 81419 w 1008345"/>
              <a:gd name="connsiteY1" fmla="*/ 31315 h 100296"/>
              <a:gd name="connsiteX2" fmla="*/ 250521 w 1008345"/>
              <a:gd name="connsiteY2" fmla="*/ 81419 h 100296"/>
              <a:gd name="connsiteX3" fmla="*/ 438411 w 1008345"/>
              <a:gd name="connsiteY3" fmla="*/ 100208 h 100296"/>
              <a:gd name="connsiteX4" fmla="*/ 645091 w 1008345"/>
              <a:gd name="connsiteY4" fmla="*/ 75156 h 100296"/>
              <a:gd name="connsiteX5" fmla="*/ 701458 w 1008345"/>
              <a:gd name="connsiteY5" fmla="*/ 50104 h 100296"/>
              <a:gd name="connsiteX6" fmla="*/ 851770 w 1008345"/>
              <a:gd name="connsiteY6" fmla="*/ 31315 h 100296"/>
              <a:gd name="connsiteX7" fmla="*/ 958241 w 1008345"/>
              <a:gd name="connsiteY7" fmla="*/ 6263 h 100296"/>
              <a:gd name="connsiteX8" fmla="*/ 1008345 w 1008345"/>
              <a:gd name="connsiteY8" fmla="*/ 6263 h 100296"/>
              <a:gd name="connsiteX9" fmla="*/ 0 w 1008345"/>
              <a:gd name="connsiteY9" fmla="*/ 0 h 1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345" h="100296">
                <a:moveTo>
                  <a:pt x="0" y="0"/>
                </a:moveTo>
                <a:cubicBezTo>
                  <a:pt x="19832" y="8872"/>
                  <a:pt x="39665" y="17745"/>
                  <a:pt x="81419" y="31315"/>
                </a:cubicBezTo>
                <a:cubicBezTo>
                  <a:pt x="123173" y="44885"/>
                  <a:pt x="191022" y="69937"/>
                  <a:pt x="250521" y="81419"/>
                </a:cubicBezTo>
                <a:cubicBezTo>
                  <a:pt x="310020" y="92901"/>
                  <a:pt x="372649" y="101252"/>
                  <a:pt x="438411" y="100208"/>
                </a:cubicBezTo>
                <a:cubicBezTo>
                  <a:pt x="504173" y="99164"/>
                  <a:pt x="601250" y="83507"/>
                  <a:pt x="645091" y="75156"/>
                </a:cubicBezTo>
                <a:cubicBezTo>
                  <a:pt x="688932" y="66805"/>
                  <a:pt x="667012" y="57411"/>
                  <a:pt x="701458" y="50104"/>
                </a:cubicBezTo>
                <a:cubicBezTo>
                  <a:pt x="735904" y="42797"/>
                  <a:pt x="808973" y="38622"/>
                  <a:pt x="851770" y="31315"/>
                </a:cubicBezTo>
                <a:cubicBezTo>
                  <a:pt x="894567" y="24008"/>
                  <a:pt x="932145" y="10438"/>
                  <a:pt x="958241" y="6263"/>
                </a:cubicBezTo>
                <a:cubicBezTo>
                  <a:pt x="984337" y="2088"/>
                  <a:pt x="1008345" y="6263"/>
                  <a:pt x="1008345" y="626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CE17701F-A857-4B9E-A179-D24B01A190CF}"/>
              </a:ext>
            </a:extLst>
          </p:cNvPr>
          <p:cNvSpPr/>
          <p:nvPr/>
        </p:nvSpPr>
        <p:spPr>
          <a:xfrm flipV="1">
            <a:off x="7602255" y="4853394"/>
            <a:ext cx="1008345" cy="118995"/>
          </a:xfrm>
          <a:custGeom>
            <a:avLst/>
            <a:gdLst>
              <a:gd name="connsiteX0" fmla="*/ 0 w 1008345"/>
              <a:gd name="connsiteY0" fmla="*/ 0 h 100296"/>
              <a:gd name="connsiteX1" fmla="*/ 81419 w 1008345"/>
              <a:gd name="connsiteY1" fmla="*/ 31315 h 100296"/>
              <a:gd name="connsiteX2" fmla="*/ 250521 w 1008345"/>
              <a:gd name="connsiteY2" fmla="*/ 81419 h 100296"/>
              <a:gd name="connsiteX3" fmla="*/ 438411 w 1008345"/>
              <a:gd name="connsiteY3" fmla="*/ 100208 h 100296"/>
              <a:gd name="connsiteX4" fmla="*/ 645091 w 1008345"/>
              <a:gd name="connsiteY4" fmla="*/ 75156 h 100296"/>
              <a:gd name="connsiteX5" fmla="*/ 701458 w 1008345"/>
              <a:gd name="connsiteY5" fmla="*/ 50104 h 100296"/>
              <a:gd name="connsiteX6" fmla="*/ 851770 w 1008345"/>
              <a:gd name="connsiteY6" fmla="*/ 31315 h 100296"/>
              <a:gd name="connsiteX7" fmla="*/ 958241 w 1008345"/>
              <a:gd name="connsiteY7" fmla="*/ 6263 h 100296"/>
              <a:gd name="connsiteX8" fmla="*/ 1008345 w 1008345"/>
              <a:gd name="connsiteY8" fmla="*/ 6263 h 100296"/>
              <a:gd name="connsiteX9" fmla="*/ 0 w 1008345"/>
              <a:gd name="connsiteY9" fmla="*/ 0 h 1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345" h="100296">
                <a:moveTo>
                  <a:pt x="0" y="0"/>
                </a:moveTo>
                <a:cubicBezTo>
                  <a:pt x="19832" y="8872"/>
                  <a:pt x="39665" y="17745"/>
                  <a:pt x="81419" y="31315"/>
                </a:cubicBezTo>
                <a:cubicBezTo>
                  <a:pt x="123173" y="44885"/>
                  <a:pt x="191022" y="69937"/>
                  <a:pt x="250521" y="81419"/>
                </a:cubicBezTo>
                <a:cubicBezTo>
                  <a:pt x="310020" y="92901"/>
                  <a:pt x="372649" y="101252"/>
                  <a:pt x="438411" y="100208"/>
                </a:cubicBezTo>
                <a:cubicBezTo>
                  <a:pt x="504173" y="99164"/>
                  <a:pt x="601250" y="83507"/>
                  <a:pt x="645091" y="75156"/>
                </a:cubicBezTo>
                <a:cubicBezTo>
                  <a:pt x="688932" y="66805"/>
                  <a:pt x="667012" y="57411"/>
                  <a:pt x="701458" y="50104"/>
                </a:cubicBezTo>
                <a:cubicBezTo>
                  <a:pt x="735904" y="42797"/>
                  <a:pt x="808973" y="38622"/>
                  <a:pt x="851770" y="31315"/>
                </a:cubicBezTo>
                <a:cubicBezTo>
                  <a:pt x="894567" y="24008"/>
                  <a:pt x="932145" y="10438"/>
                  <a:pt x="958241" y="6263"/>
                </a:cubicBezTo>
                <a:cubicBezTo>
                  <a:pt x="984337" y="2088"/>
                  <a:pt x="1008345" y="6263"/>
                  <a:pt x="1008345" y="626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48384CD-362A-44E2-8942-6D9BD404015D}"/>
              </a:ext>
            </a:extLst>
          </p:cNvPr>
          <p:cNvSpPr/>
          <p:nvPr/>
        </p:nvSpPr>
        <p:spPr>
          <a:xfrm>
            <a:off x="9645539" y="4763876"/>
            <a:ext cx="517236" cy="21435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3AFBED2-259E-4A76-B995-6B522B969A47}"/>
              </a:ext>
            </a:extLst>
          </p:cNvPr>
          <p:cNvSpPr/>
          <p:nvPr/>
        </p:nvSpPr>
        <p:spPr>
          <a:xfrm>
            <a:off x="6925717" y="4920529"/>
            <a:ext cx="175584" cy="6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EFEB0D8-4854-4FD1-BC97-FECEE3E7AC40}"/>
              </a:ext>
            </a:extLst>
          </p:cNvPr>
          <p:cNvSpPr/>
          <p:nvPr/>
        </p:nvSpPr>
        <p:spPr>
          <a:xfrm>
            <a:off x="6936463" y="4939051"/>
            <a:ext cx="185738" cy="66675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EF3E834-657B-43B6-BE11-E6B14937CD5B}"/>
              </a:ext>
            </a:extLst>
          </p:cNvPr>
          <p:cNvSpPr/>
          <p:nvPr/>
        </p:nvSpPr>
        <p:spPr>
          <a:xfrm>
            <a:off x="9220275" y="4762186"/>
            <a:ext cx="45982" cy="183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ACDECFE-355A-40E2-A02B-4B165C27FB78}"/>
              </a:ext>
            </a:extLst>
          </p:cNvPr>
          <p:cNvSpPr/>
          <p:nvPr/>
        </p:nvSpPr>
        <p:spPr>
          <a:xfrm>
            <a:off x="9233419" y="4930024"/>
            <a:ext cx="211332" cy="75702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D26D501-AAD7-4D9A-884B-A7B77F054609}"/>
              </a:ext>
            </a:extLst>
          </p:cNvPr>
          <p:cNvSpPr/>
          <p:nvPr/>
        </p:nvSpPr>
        <p:spPr>
          <a:xfrm>
            <a:off x="9620129" y="4770579"/>
            <a:ext cx="45982" cy="201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E0EF10D7-45AF-4F45-913A-F8C539EE988C}"/>
              </a:ext>
            </a:extLst>
          </p:cNvPr>
          <p:cNvSpPr/>
          <p:nvPr/>
        </p:nvSpPr>
        <p:spPr>
          <a:xfrm>
            <a:off x="9241222" y="4753609"/>
            <a:ext cx="402907" cy="195292"/>
          </a:xfrm>
          <a:custGeom>
            <a:avLst/>
            <a:gdLst>
              <a:gd name="connsiteX0" fmla="*/ 0 w 447675"/>
              <a:gd name="connsiteY0" fmla="*/ 0 h 200903"/>
              <a:gd name="connsiteX1" fmla="*/ 109538 w 447675"/>
              <a:gd name="connsiteY1" fmla="*/ 38100 h 200903"/>
              <a:gd name="connsiteX2" fmla="*/ 157163 w 447675"/>
              <a:gd name="connsiteY2" fmla="*/ 61913 h 200903"/>
              <a:gd name="connsiteX3" fmla="*/ 180975 w 447675"/>
              <a:gd name="connsiteY3" fmla="*/ 128588 h 200903"/>
              <a:gd name="connsiteX4" fmla="*/ 204788 w 447675"/>
              <a:gd name="connsiteY4" fmla="*/ 152400 h 200903"/>
              <a:gd name="connsiteX5" fmla="*/ 233363 w 447675"/>
              <a:gd name="connsiteY5" fmla="*/ 185738 h 200903"/>
              <a:gd name="connsiteX6" fmla="*/ 247650 w 447675"/>
              <a:gd name="connsiteY6" fmla="*/ 200025 h 200903"/>
              <a:gd name="connsiteX7" fmla="*/ 314325 w 447675"/>
              <a:gd name="connsiteY7" fmla="*/ 161925 h 200903"/>
              <a:gd name="connsiteX8" fmla="*/ 357188 w 447675"/>
              <a:gd name="connsiteY8" fmla="*/ 114300 h 200903"/>
              <a:gd name="connsiteX9" fmla="*/ 409575 w 447675"/>
              <a:gd name="connsiteY9" fmla="*/ 47625 h 200903"/>
              <a:gd name="connsiteX10" fmla="*/ 447675 w 447675"/>
              <a:gd name="connsiteY10" fmla="*/ 14288 h 20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7675" h="200903">
                <a:moveTo>
                  <a:pt x="0" y="0"/>
                </a:moveTo>
                <a:cubicBezTo>
                  <a:pt x="41672" y="13890"/>
                  <a:pt x="83344" y="27781"/>
                  <a:pt x="109538" y="38100"/>
                </a:cubicBezTo>
                <a:cubicBezTo>
                  <a:pt x="135732" y="48419"/>
                  <a:pt x="145257" y="46832"/>
                  <a:pt x="157163" y="61913"/>
                </a:cubicBezTo>
                <a:cubicBezTo>
                  <a:pt x="169069" y="76994"/>
                  <a:pt x="173038" y="113507"/>
                  <a:pt x="180975" y="128588"/>
                </a:cubicBezTo>
                <a:cubicBezTo>
                  <a:pt x="188912" y="143669"/>
                  <a:pt x="196057" y="142875"/>
                  <a:pt x="204788" y="152400"/>
                </a:cubicBezTo>
                <a:cubicBezTo>
                  <a:pt x="213519" y="161925"/>
                  <a:pt x="226219" y="177801"/>
                  <a:pt x="233363" y="185738"/>
                </a:cubicBezTo>
                <a:cubicBezTo>
                  <a:pt x="240507" y="193675"/>
                  <a:pt x="234156" y="203994"/>
                  <a:pt x="247650" y="200025"/>
                </a:cubicBezTo>
                <a:cubicBezTo>
                  <a:pt x="261144" y="196056"/>
                  <a:pt x="296069" y="176213"/>
                  <a:pt x="314325" y="161925"/>
                </a:cubicBezTo>
                <a:cubicBezTo>
                  <a:pt x="332581" y="147637"/>
                  <a:pt x="341313" y="133350"/>
                  <a:pt x="357188" y="114300"/>
                </a:cubicBezTo>
                <a:cubicBezTo>
                  <a:pt x="373063" y="95250"/>
                  <a:pt x="394494" y="64294"/>
                  <a:pt x="409575" y="47625"/>
                </a:cubicBezTo>
                <a:cubicBezTo>
                  <a:pt x="424656" y="30956"/>
                  <a:pt x="436165" y="22622"/>
                  <a:pt x="447675" y="14288"/>
                </a:cubicBezTo>
              </a:path>
            </a:pathLst>
          </a:cu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0A000C03-B91D-49F4-A15A-E66B1A230F6D}"/>
              </a:ext>
            </a:extLst>
          </p:cNvPr>
          <p:cNvCxnSpPr>
            <a:cxnSpLocks/>
          </p:cNvCxnSpPr>
          <p:nvPr/>
        </p:nvCxnSpPr>
        <p:spPr>
          <a:xfrm>
            <a:off x="9448595" y="4977151"/>
            <a:ext cx="470749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5053645C-9610-4C24-BE3E-0D769BB9F697}"/>
              </a:ext>
            </a:extLst>
          </p:cNvPr>
          <p:cNvCxnSpPr>
            <a:cxnSpLocks/>
          </p:cNvCxnSpPr>
          <p:nvPr/>
        </p:nvCxnSpPr>
        <p:spPr>
          <a:xfrm>
            <a:off x="6946060" y="4912891"/>
            <a:ext cx="46618" cy="642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6E49C135-8D80-4F21-92D8-D90BC1346CAC}"/>
              </a:ext>
            </a:extLst>
          </p:cNvPr>
          <p:cNvCxnSpPr>
            <a:cxnSpLocks/>
          </p:cNvCxnSpPr>
          <p:nvPr/>
        </p:nvCxnSpPr>
        <p:spPr>
          <a:xfrm flipV="1">
            <a:off x="7029332" y="4888083"/>
            <a:ext cx="0" cy="795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4A0B9A88-03C6-428D-B156-799271F94A80}"/>
              </a:ext>
            </a:extLst>
          </p:cNvPr>
          <p:cNvCxnSpPr>
            <a:cxnSpLocks/>
          </p:cNvCxnSpPr>
          <p:nvPr/>
        </p:nvCxnSpPr>
        <p:spPr>
          <a:xfrm flipH="1">
            <a:off x="7067410" y="4890403"/>
            <a:ext cx="48517" cy="727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C4CEE63A-8E6B-4A9A-AEDE-17A07626084A}"/>
              </a:ext>
            </a:extLst>
          </p:cNvPr>
          <p:cNvCxnSpPr>
            <a:cxnSpLocks/>
          </p:cNvCxnSpPr>
          <p:nvPr/>
        </p:nvCxnSpPr>
        <p:spPr>
          <a:xfrm>
            <a:off x="6864451" y="4927522"/>
            <a:ext cx="88368" cy="441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DBD17C53-8B91-48DE-8880-6FAB6E624941}"/>
              </a:ext>
            </a:extLst>
          </p:cNvPr>
          <p:cNvCxnSpPr>
            <a:cxnSpLocks/>
          </p:cNvCxnSpPr>
          <p:nvPr/>
        </p:nvCxnSpPr>
        <p:spPr>
          <a:xfrm flipV="1">
            <a:off x="7093356" y="4937580"/>
            <a:ext cx="84450" cy="255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912DE19A-383D-4FAC-BC9C-508451CF8EAE}"/>
              </a:ext>
            </a:extLst>
          </p:cNvPr>
          <p:cNvCxnSpPr>
            <a:cxnSpLocks/>
          </p:cNvCxnSpPr>
          <p:nvPr/>
        </p:nvCxnSpPr>
        <p:spPr>
          <a:xfrm flipH="1">
            <a:off x="9403632" y="4896019"/>
            <a:ext cx="76979" cy="757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AA37AAA0-A3AF-4D86-A427-3E28D62D5978}"/>
              </a:ext>
            </a:extLst>
          </p:cNvPr>
          <p:cNvCxnSpPr>
            <a:cxnSpLocks/>
          </p:cNvCxnSpPr>
          <p:nvPr/>
        </p:nvCxnSpPr>
        <p:spPr>
          <a:xfrm flipH="1">
            <a:off x="9368084" y="4859747"/>
            <a:ext cx="72866" cy="95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74EE324E-30EA-491F-8786-479EC5012D07}"/>
              </a:ext>
            </a:extLst>
          </p:cNvPr>
          <p:cNvCxnSpPr>
            <a:cxnSpLocks/>
          </p:cNvCxnSpPr>
          <p:nvPr/>
        </p:nvCxnSpPr>
        <p:spPr>
          <a:xfrm flipH="1" flipV="1">
            <a:off x="9203728" y="4935946"/>
            <a:ext cx="67010" cy="318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62C4033D-0E66-4E10-88FD-A463BE465780}"/>
              </a:ext>
            </a:extLst>
          </p:cNvPr>
          <p:cNvCxnSpPr>
            <a:cxnSpLocks/>
          </p:cNvCxnSpPr>
          <p:nvPr/>
        </p:nvCxnSpPr>
        <p:spPr>
          <a:xfrm>
            <a:off x="9257039" y="4911310"/>
            <a:ext cx="52637" cy="538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71" name="Pfeil: nach rechts 7170">
            <a:extLst>
              <a:ext uri="{FF2B5EF4-FFF2-40B4-BE49-F238E27FC236}">
                <a16:creationId xmlns:a16="http://schemas.microsoft.com/office/drawing/2014/main" id="{C43A095B-74D7-4B06-9393-BB66C1E04AEE}"/>
              </a:ext>
            </a:extLst>
          </p:cNvPr>
          <p:cNvSpPr/>
          <p:nvPr/>
        </p:nvSpPr>
        <p:spPr>
          <a:xfrm>
            <a:off x="6316987" y="4809599"/>
            <a:ext cx="351684" cy="11093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72" name="Pfeil: nach rechts 7171">
            <a:extLst>
              <a:ext uri="{FF2B5EF4-FFF2-40B4-BE49-F238E27FC236}">
                <a16:creationId xmlns:a16="http://schemas.microsoft.com/office/drawing/2014/main" id="{3C0F326F-4536-40BD-98B8-BC09F4BE8A50}"/>
              </a:ext>
            </a:extLst>
          </p:cNvPr>
          <p:cNvSpPr/>
          <p:nvPr/>
        </p:nvSpPr>
        <p:spPr>
          <a:xfrm rot="2908290">
            <a:off x="7086757" y="5142711"/>
            <a:ext cx="232834" cy="10583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Pfeil: nach rechts 72">
            <a:extLst>
              <a:ext uri="{FF2B5EF4-FFF2-40B4-BE49-F238E27FC236}">
                <a16:creationId xmlns:a16="http://schemas.microsoft.com/office/drawing/2014/main" id="{697161FB-0D9E-48D6-B695-C9ABBE7CEF76}"/>
              </a:ext>
            </a:extLst>
          </p:cNvPr>
          <p:cNvSpPr/>
          <p:nvPr/>
        </p:nvSpPr>
        <p:spPr>
          <a:xfrm>
            <a:off x="9727550" y="4815835"/>
            <a:ext cx="351684" cy="11093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75" name="Textfeld 7174">
            <a:extLst>
              <a:ext uri="{FF2B5EF4-FFF2-40B4-BE49-F238E27FC236}">
                <a16:creationId xmlns:a16="http://schemas.microsoft.com/office/drawing/2014/main" id="{27EDCEDB-B624-40E4-9B2F-0BDC2D2D4A74}"/>
              </a:ext>
            </a:extLst>
          </p:cNvPr>
          <p:cNvSpPr txBox="1"/>
          <p:nvPr/>
        </p:nvSpPr>
        <p:spPr>
          <a:xfrm>
            <a:off x="9731725" y="4687234"/>
            <a:ext cx="711200" cy="367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X</a:t>
            </a:r>
          </a:p>
        </p:txBody>
      </p:sp>
      <p:sp>
        <p:nvSpPr>
          <p:cNvPr id="7196" name="Textfeld 7195">
            <a:extLst>
              <a:ext uri="{FF2B5EF4-FFF2-40B4-BE49-F238E27FC236}">
                <a16:creationId xmlns:a16="http://schemas.microsoft.com/office/drawing/2014/main" id="{0079A574-52A3-48A0-B9DF-9EFC0B1D8B2B}"/>
              </a:ext>
            </a:extLst>
          </p:cNvPr>
          <p:cNvSpPr txBox="1"/>
          <p:nvPr/>
        </p:nvSpPr>
        <p:spPr>
          <a:xfrm>
            <a:off x="6899920" y="4235187"/>
            <a:ext cx="274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Stenose/ Verschluss</a:t>
            </a:r>
          </a:p>
        </p:txBody>
      </p:sp>
      <p:sp>
        <p:nvSpPr>
          <p:cNvPr id="7197" name="Textfeld 7196">
            <a:extLst>
              <a:ext uri="{FF2B5EF4-FFF2-40B4-BE49-F238E27FC236}">
                <a16:creationId xmlns:a16="http://schemas.microsoft.com/office/drawing/2014/main" id="{A27217DF-65A4-40AC-95E7-B23F8EC08E03}"/>
              </a:ext>
            </a:extLst>
          </p:cNvPr>
          <p:cNvSpPr txBox="1"/>
          <p:nvPr/>
        </p:nvSpPr>
        <p:spPr>
          <a:xfrm>
            <a:off x="9448702" y="4249131"/>
            <a:ext cx="1353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Blockade</a:t>
            </a:r>
          </a:p>
        </p:txBody>
      </p:sp>
      <p:sp>
        <p:nvSpPr>
          <p:cNvPr id="7198" name="Textfeld 7197">
            <a:extLst>
              <a:ext uri="{FF2B5EF4-FFF2-40B4-BE49-F238E27FC236}">
                <a16:creationId xmlns:a16="http://schemas.microsoft.com/office/drawing/2014/main" id="{92EC0901-2FEA-48F7-9FC5-F1449B970A91}"/>
              </a:ext>
            </a:extLst>
          </p:cNvPr>
          <p:cNvSpPr txBox="1"/>
          <p:nvPr/>
        </p:nvSpPr>
        <p:spPr>
          <a:xfrm>
            <a:off x="7562525" y="5759749"/>
            <a:ext cx="107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Bypass</a:t>
            </a:r>
          </a:p>
        </p:txBody>
      </p:sp>
      <p:cxnSp>
        <p:nvCxnSpPr>
          <p:cNvPr id="7200" name="Gerader Verbinder 7199">
            <a:extLst>
              <a:ext uri="{FF2B5EF4-FFF2-40B4-BE49-F238E27FC236}">
                <a16:creationId xmlns:a16="http://schemas.microsoft.com/office/drawing/2014/main" id="{DEC415DF-F59B-4048-8CB8-5A6A8EBADD9F}"/>
              </a:ext>
            </a:extLst>
          </p:cNvPr>
          <p:cNvCxnSpPr>
            <a:cxnSpLocks/>
          </p:cNvCxnSpPr>
          <p:nvPr/>
        </p:nvCxnSpPr>
        <p:spPr>
          <a:xfrm>
            <a:off x="7562525" y="4469863"/>
            <a:ext cx="282969" cy="3340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Gerader Verbinder 98">
            <a:extLst>
              <a:ext uri="{FF2B5EF4-FFF2-40B4-BE49-F238E27FC236}">
                <a16:creationId xmlns:a16="http://schemas.microsoft.com/office/drawing/2014/main" id="{29D24D34-EE17-4975-8154-612DA3784E86}"/>
              </a:ext>
            </a:extLst>
          </p:cNvPr>
          <p:cNvCxnSpPr>
            <a:cxnSpLocks/>
          </p:cNvCxnSpPr>
          <p:nvPr/>
        </p:nvCxnSpPr>
        <p:spPr>
          <a:xfrm flipH="1">
            <a:off x="9480611" y="4473465"/>
            <a:ext cx="179056" cy="3676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Gerader Verbinder 100">
            <a:extLst>
              <a:ext uri="{FF2B5EF4-FFF2-40B4-BE49-F238E27FC236}">
                <a16:creationId xmlns:a16="http://schemas.microsoft.com/office/drawing/2014/main" id="{7B35375F-4368-4E8B-A4C7-5092AFC98C48}"/>
              </a:ext>
            </a:extLst>
          </p:cNvPr>
          <p:cNvCxnSpPr>
            <a:cxnSpLocks/>
          </p:cNvCxnSpPr>
          <p:nvPr/>
        </p:nvCxnSpPr>
        <p:spPr>
          <a:xfrm flipH="1">
            <a:off x="7944091" y="5525517"/>
            <a:ext cx="235094" cy="2892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Textfeld 104">
            <a:extLst>
              <a:ext uri="{FF2B5EF4-FFF2-40B4-BE49-F238E27FC236}">
                <a16:creationId xmlns:a16="http://schemas.microsoft.com/office/drawing/2014/main" id="{A0938979-A723-41ED-8B5B-07F7F406C660}"/>
              </a:ext>
            </a:extLst>
          </p:cNvPr>
          <p:cNvSpPr txBox="1"/>
          <p:nvPr/>
        </p:nvSpPr>
        <p:spPr>
          <a:xfrm>
            <a:off x="6222778" y="6353369"/>
            <a:ext cx="2852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Blockade Bypass</a:t>
            </a:r>
          </a:p>
        </p:txBody>
      </p:sp>
      <p:sp>
        <p:nvSpPr>
          <p:cNvPr id="7212" name="Textfeld 7211">
            <a:extLst>
              <a:ext uri="{FF2B5EF4-FFF2-40B4-BE49-F238E27FC236}">
                <a16:creationId xmlns:a16="http://schemas.microsoft.com/office/drawing/2014/main" id="{49E63BE3-4290-4470-8E22-E5EC9E65FC5A}"/>
              </a:ext>
            </a:extLst>
          </p:cNvPr>
          <p:cNvSpPr txBox="1"/>
          <p:nvPr/>
        </p:nvSpPr>
        <p:spPr>
          <a:xfrm>
            <a:off x="9309676" y="5421610"/>
            <a:ext cx="20737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Flussmessung</a:t>
            </a:r>
          </a:p>
        </p:txBody>
      </p:sp>
      <p:cxnSp>
        <p:nvCxnSpPr>
          <p:cNvPr id="114" name="Gerader Verbinder 113">
            <a:extLst>
              <a:ext uri="{FF2B5EF4-FFF2-40B4-BE49-F238E27FC236}">
                <a16:creationId xmlns:a16="http://schemas.microsoft.com/office/drawing/2014/main" id="{2D19B9AC-02A3-47F6-A117-14325F884FB4}"/>
              </a:ext>
            </a:extLst>
          </p:cNvPr>
          <p:cNvCxnSpPr>
            <a:cxnSpLocks/>
          </p:cNvCxnSpPr>
          <p:nvPr/>
        </p:nvCxnSpPr>
        <p:spPr>
          <a:xfrm flipH="1">
            <a:off x="9727550" y="4920529"/>
            <a:ext cx="366667" cy="5367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14" name="Textfeld 7213">
            <a:extLst>
              <a:ext uri="{FF2B5EF4-FFF2-40B4-BE49-F238E27FC236}">
                <a16:creationId xmlns:a16="http://schemas.microsoft.com/office/drawing/2014/main" id="{878685CA-EE10-4856-BB6D-44BB8B61FE31}"/>
              </a:ext>
            </a:extLst>
          </p:cNvPr>
          <p:cNvSpPr txBox="1"/>
          <p:nvPr/>
        </p:nvSpPr>
        <p:spPr>
          <a:xfrm>
            <a:off x="6224579" y="5213813"/>
            <a:ext cx="911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Gefäß</a:t>
            </a:r>
          </a:p>
        </p:txBody>
      </p:sp>
      <p:cxnSp>
        <p:nvCxnSpPr>
          <p:cNvPr id="117" name="Gerader Verbinder 116">
            <a:extLst>
              <a:ext uri="{FF2B5EF4-FFF2-40B4-BE49-F238E27FC236}">
                <a16:creationId xmlns:a16="http://schemas.microsoft.com/office/drawing/2014/main" id="{00A5EC97-23F3-4B2D-BA0D-5F957D9335A5}"/>
              </a:ext>
            </a:extLst>
          </p:cNvPr>
          <p:cNvCxnSpPr>
            <a:cxnSpLocks/>
          </p:cNvCxnSpPr>
          <p:nvPr/>
        </p:nvCxnSpPr>
        <p:spPr>
          <a:xfrm flipH="1">
            <a:off x="6516819" y="4920529"/>
            <a:ext cx="214055" cy="3095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8945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-29717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Angiografische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Methode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zur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Blutflussmessung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(Kap.3.3)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51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A844713-0A2A-4637-A3A0-48EE5E2C5E60}"/>
              </a:ext>
            </a:extLst>
          </p:cNvPr>
          <p:cNvSpPr txBox="1"/>
          <p:nvPr/>
        </p:nvSpPr>
        <p:spPr>
          <a:xfrm>
            <a:off x="2646946" y="5894685"/>
            <a:ext cx="6924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i="0" dirty="0">
                <a:solidFill>
                  <a:srgbClr val="441526"/>
                </a:solidFill>
                <a:effectLst/>
                <a:latin typeface="Mallory"/>
              </a:rPr>
              <a:t>A: Aufgrund eines Schlaganfalls verschlossene mittlere Hirnarterie </a:t>
            </a:r>
          </a:p>
          <a:p>
            <a:r>
              <a:rPr lang="de-DE" b="0" i="0" dirty="0">
                <a:solidFill>
                  <a:srgbClr val="441526"/>
                </a:solidFill>
                <a:effectLst/>
                <a:latin typeface="Mallory"/>
              </a:rPr>
              <a:t>B: Nach Wiedereröffnung mit einem Katheter ist das Gehirn wieder           durchblutet</a:t>
            </a:r>
            <a:endParaRPr lang="de-DE" dirty="0"/>
          </a:p>
        </p:txBody>
      </p:sp>
      <p:pic>
        <p:nvPicPr>
          <p:cNvPr id="8196" name="Picture 4" descr="Angiografie | Helios Amper-Klinikum Dachau">
            <a:extLst>
              <a:ext uri="{FF2B5EF4-FFF2-40B4-BE49-F238E27FC236}">
                <a16:creationId xmlns:a16="http://schemas.microsoft.com/office/drawing/2014/main" id="{3ACFC467-717E-4FFB-8C9E-CA548AE34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47" y="1123950"/>
            <a:ext cx="6924675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9621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-29717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Angiografische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Methode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zur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Blutflussmessung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4324" y="6348613"/>
            <a:ext cx="3042917" cy="388434"/>
          </a:xfrm>
        </p:spPr>
        <p:txBody>
          <a:bodyPr/>
          <a:lstStyle/>
          <a:p>
            <a:fld id="{C6E05448-C963-4910-96F2-13A1B15C893E}" type="slidenum">
              <a:rPr lang="en-GB" smtClean="0"/>
              <a:t>52</a:t>
            </a:fld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26D3736-23AF-40A1-A765-BAE8F42CE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57"/>
          <a:stretch/>
        </p:blipFill>
        <p:spPr bwMode="auto">
          <a:xfrm>
            <a:off x="5747982" y="1960666"/>
            <a:ext cx="5619259" cy="29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EF53B08-DCDA-41A7-B2E2-E13108E69C68}"/>
              </a:ext>
            </a:extLst>
          </p:cNvPr>
          <p:cNvSpPr txBox="1"/>
          <p:nvPr/>
        </p:nvSpPr>
        <p:spPr>
          <a:xfrm>
            <a:off x="5675610" y="5035857"/>
            <a:ext cx="4940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effectLst/>
              </a:rPr>
              <a:t>1: Verengtes Herzkranzgefäß </a:t>
            </a:r>
            <a:endParaRPr lang="de-DE" dirty="0"/>
          </a:p>
          <a:p>
            <a:r>
              <a:rPr lang="de-DE" b="0" i="0" dirty="0">
                <a:effectLst/>
              </a:rPr>
              <a:t>2: Aufdehnen des Ballons </a:t>
            </a:r>
            <a:endParaRPr lang="de-DE" dirty="0"/>
          </a:p>
          <a:p>
            <a:r>
              <a:rPr lang="de-DE" dirty="0"/>
              <a:t>3: </a:t>
            </a:r>
            <a:r>
              <a:rPr lang="de-DE" b="0" i="0" dirty="0">
                <a:effectLst/>
              </a:rPr>
              <a:t>vergrößerter Gefäßdurchmesser </a:t>
            </a:r>
            <a:endParaRPr lang="de-DE" dirty="0"/>
          </a:p>
        </p:txBody>
      </p:sp>
      <p:pic>
        <p:nvPicPr>
          <p:cNvPr id="9222" name="Picture 6" descr="Operationen und Eingriffe - Behandlung des Lungenhochdrucks">
            <a:extLst>
              <a:ext uri="{FF2B5EF4-FFF2-40B4-BE49-F238E27FC236}">
                <a16:creationId xmlns:a16="http://schemas.microsoft.com/office/drawing/2014/main" id="{615BCDE9-CFD8-4867-8706-E36F0029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" y="1811239"/>
            <a:ext cx="5282690" cy="317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B32763C-BCA5-491C-AF6E-1BA8AA799F8B}"/>
              </a:ext>
            </a:extLst>
          </p:cNvPr>
          <p:cNvSpPr txBox="1"/>
          <p:nvPr/>
        </p:nvSpPr>
        <p:spPr>
          <a:xfrm>
            <a:off x="863078" y="5035857"/>
            <a:ext cx="370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Ballondilatation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A6F0D4F-20F9-439F-8F9F-D562EEB6180F}"/>
              </a:ext>
            </a:extLst>
          </p:cNvPr>
          <p:cNvSpPr txBox="1"/>
          <p:nvPr/>
        </p:nvSpPr>
        <p:spPr>
          <a:xfrm>
            <a:off x="746545" y="2734266"/>
            <a:ext cx="2133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Ballonkatheter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A6B03488-A68D-4A4D-9077-CF008206942A}"/>
              </a:ext>
            </a:extLst>
          </p:cNvPr>
          <p:cNvCxnSpPr>
            <a:cxnSpLocks/>
          </p:cNvCxnSpPr>
          <p:nvPr/>
        </p:nvCxnSpPr>
        <p:spPr>
          <a:xfrm flipV="1">
            <a:off x="1497010" y="2329760"/>
            <a:ext cx="384044" cy="383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0CB5AC6D-D96F-4CD1-9FE9-55038E159735}"/>
              </a:ext>
            </a:extLst>
          </p:cNvPr>
          <p:cNvCxnSpPr>
            <a:cxnSpLocks/>
          </p:cNvCxnSpPr>
          <p:nvPr/>
        </p:nvCxnSpPr>
        <p:spPr>
          <a:xfrm>
            <a:off x="1497010" y="3011265"/>
            <a:ext cx="384044" cy="386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4467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>
            <a:extLst>
              <a:ext uri="{FF2B5EF4-FFF2-40B4-BE49-F238E27FC236}">
                <a16:creationId xmlns:a16="http://schemas.microsoft.com/office/drawing/2014/main" id="{33AE01FD-91B0-41A7-AC09-85E8696BB9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33" t="2452" r="17876" b="72655"/>
          <a:stretch/>
        </p:blipFill>
        <p:spPr>
          <a:xfrm>
            <a:off x="808187" y="1972364"/>
            <a:ext cx="5801227" cy="167074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-29717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Bestimmung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Kapillarflusses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Kap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3.5)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53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306"/>
          <p:cNvSpPr>
            <a:spLocks noChangeArrowheads="1"/>
          </p:cNvSpPr>
          <p:nvPr/>
        </p:nvSpPr>
        <p:spPr bwMode="auto">
          <a:xfrm>
            <a:off x="2948829" y="1272986"/>
            <a:ext cx="17719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7BAC8BFC-DFF1-4482-8BB5-186EFAAC29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9" t="26560" r="55830" b="16796"/>
          <a:stretch/>
        </p:blipFill>
        <p:spPr>
          <a:xfrm>
            <a:off x="6321001" y="1983525"/>
            <a:ext cx="4579198" cy="40470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B767871F-C83A-4848-90EE-E3D2769BC61D}"/>
                  </a:ext>
                </a:extLst>
              </p:cNvPr>
              <p:cNvSpPr txBox="1"/>
              <p:nvPr/>
            </p:nvSpPr>
            <p:spPr>
              <a:xfrm>
                <a:off x="1594370" y="4228416"/>
                <a:ext cx="1466234" cy="555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B767871F-C83A-4848-90EE-E3D2769BC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370" y="4228416"/>
                <a:ext cx="1466234" cy="555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9CA14963-1F48-4AE0-AD3E-588410DCA698}"/>
                  </a:ext>
                </a:extLst>
              </p:cNvPr>
              <p:cNvSpPr txBox="1"/>
              <p:nvPr/>
            </p:nvSpPr>
            <p:spPr>
              <a:xfrm>
                <a:off x="3294392" y="3101048"/>
                <a:ext cx="27020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9CA14963-1F48-4AE0-AD3E-588410DCA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392" y="3101048"/>
                <a:ext cx="270202" cy="276999"/>
              </a:xfrm>
              <a:prstGeom prst="rect">
                <a:avLst/>
              </a:prstGeom>
              <a:blipFill>
                <a:blip r:embed="rId6"/>
                <a:stretch>
                  <a:fillRect l="-20000" r="-17778" b="-88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feld 38">
            <a:extLst>
              <a:ext uri="{FF2B5EF4-FFF2-40B4-BE49-F238E27FC236}">
                <a16:creationId xmlns:a16="http://schemas.microsoft.com/office/drawing/2014/main" id="{7C48F36D-E824-4108-9357-1CFAF3FCEBA5}"/>
              </a:ext>
            </a:extLst>
          </p:cNvPr>
          <p:cNvSpPr txBox="1"/>
          <p:nvPr/>
        </p:nvSpPr>
        <p:spPr>
          <a:xfrm>
            <a:off x="7088319" y="1188455"/>
            <a:ext cx="165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idealer Fall</a:t>
            </a:r>
          </a:p>
        </p:txBody>
      </p:sp>
    </p:spTree>
    <p:extLst>
      <p:ext uri="{BB962C8B-B14F-4D97-AF65-F5344CB8AC3E}">
        <p14:creationId xmlns:p14="http://schemas.microsoft.com/office/powerpoint/2010/main" val="19371254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-29717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Bestimmung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Kapillarflusses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54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306"/>
          <p:cNvSpPr>
            <a:spLocks noChangeArrowheads="1"/>
          </p:cNvSpPr>
          <p:nvPr/>
        </p:nvSpPr>
        <p:spPr bwMode="auto">
          <a:xfrm>
            <a:off x="2948829" y="1272986"/>
            <a:ext cx="17719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1A1BF49F-6590-484B-AEEE-98E3FD2FA0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37" t="26560" r="3521" b="16796"/>
          <a:stretch/>
        </p:blipFill>
        <p:spPr>
          <a:xfrm>
            <a:off x="6664161" y="1971689"/>
            <a:ext cx="4574935" cy="4047059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F193454-1322-4D45-AA03-553D040CFE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33" t="2452" r="17876" b="72655"/>
          <a:stretch/>
        </p:blipFill>
        <p:spPr>
          <a:xfrm>
            <a:off x="808187" y="1972364"/>
            <a:ext cx="5801227" cy="16707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875FECF6-7AEB-48A9-8AF1-8EC0F3F74F13}"/>
                  </a:ext>
                </a:extLst>
              </p:cNvPr>
              <p:cNvSpPr txBox="1"/>
              <p:nvPr/>
            </p:nvSpPr>
            <p:spPr>
              <a:xfrm>
                <a:off x="3289108" y="3097571"/>
                <a:ext cx="27020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875FECF6-7AEB-48A9-8AF1-8EC0F3F74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108" y="3097571"/>
                <a:ext cx="270202" cy="276999"/>
              </a:xfrm>
              <a:prstGeom prst="rect">
                <a:avLst/>
              </a:prstGeom>
              <a:blipFill>
                <a:blip r:embed="rId5"/>
                <a:stretch>
                  <a:fillRect l="-22727" r="-20455" b="-65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C99B85E7-AFFF-479D-8E6B-4E29CE8663F9}"/>
                  </a:ext>
                </a:extLst>
              </p:cNvPr>
              <p:cNvSpPr txBox="1"/>
              <p:nvPr/>
            </p:nvSpPr>
            <p:spPr>
              <a:xfrm>
                <a:off x="3310880" y="4222911"/>
                <a:ext cx="2540054" cy="62292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)∙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C99B85E7-AFFF-479D-8E6B-4E29CE866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880" y="4222911"/>
                <a:ext cx="2540054" cy="6229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4" name="Textfeld 323">
            <a:extLst>
              <a:ext uri="{FF2B5EF4-FFF2-40B4-BE49-F238E27FC236}">
                <a16:creationId xmlns:a16="http://schemas.microsoft.com/office/drawing/2014/main" id="{2E8A2DC5-A708-47F0-A1EF-77A96818B696}"/>
              </a:ext>
            </a:extLst>
          </p:cNvPr>
          <p:cNvSpPr txBox="1"/>
          <p:nvPr/>
        </p:nvSpPr>
        <p:spPr>
          <a:xfrm>
            <a:off x="1496169" y="5215682"/>
            <a:ext cx="10335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</a:t>
            </a:r>
            <a:r>
              <a:rPr lang="de-DE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Maß für die Ähnlichkeit der beiden Signale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7473576A-2F99-4371-A323-DCAA906BEBC5}"/>
                  </a:ext>
                </a:extLst>
              </p:cNvPr>
              <p:cNvSpPr txBox="1"/>
              <p:nvPr/>
            </p:nvSpPr>
            <p:spPr>
              <a:xfrm>
                <a:off x="1594370" y="4228416"/>
                <a:ext cx="1466234" cy="555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7473576A-2F99-4371-A323-DCAA906BE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370" y="4228416"/>
                <a:ext cx="1466234" cy="5557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feld 40">
            <a:extLst>
              <a:ext uri="{FF2B5EF4-FFF2-40B4-BE49-F238E27FC236}">
                <a16:creationId xmlns:a16="http://schemas.microsoft.com/office/drawing/2014/main" id="{F145AA4B-2156-4BD4-A9E6-7E7AB571801C}"/>
              </a:ext>
            </a:extLst>
          </p:cNvPr>
          <p:cNvSpPr txBox="1"/>
          <p:nvPr/>
        </p:nvSpPr>
        <p:spPr>
          <a:xfrm>
            <a:off x="7088319" y="1188455"/>
            <a:ext cx="165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realer Fall</a:t>
            </a:r>
          </a:p>
        </p:txBody>
      </p:sp>
    </p:spTree>
    <p:extLst>
      <p:ext uri="{BB962C8B-B14F-4D97-AF65-F5344CB8AC3E}">
        <p14:creationId xmlns:p14="http://schemas.microsoft.com/office/powerpoint/2010/main" val="9194711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-29717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Strömung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durch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Kapillaren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55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306"/>
          <p:cNvSpPr>
            <a:spLocks noChangeArrowheads="1"/>
          </p:cNvSpPr>
          <p:nvPr/>
        </p:nvSpPr>
        <p:spPr bwMode="auto">
          <a:xfrm>
            <a:off x="2948829" y="1272986"/>
            <a:ext cx="17719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6" name="bloodstream capillaries">
            <a:hlinkClick r:id="" action="ppaction://media"/>
            <a:extLst>
              <a:ext uri="{FF2B5EF4-FFF2-40B4-BE49-F238E27FC236}">
                <a16:creationId xmlns:a16="http://schemas.microsoft.com/office/drawing/2014/main" id="{0FEA270E-CC2B-4FE4-BA9D-7D1B5E796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1621670" y="1342121"/>
            <a:ext cx="8740741" cy="49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1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-29717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Strömung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durch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Kapillaren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56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043" name="Rectangle 44"/>
          <p:cNvSpPr>
            <a:spLocks noChangeArrowheads="1"/>
          </p:cNvSpPr>
          <p:nvPr/>
        </p:nvSpPr>
        <p:spPr bwMode="auto">
          <a:xfrm>
            <a:off x="2646947" y="1960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" name="Rectangle 306"/>
          <p:cNvSpPr>
            <a:spLocks noChangeArrowheads="1"/>
          </p:cNvSpPr>
          <p:nvPr/>
        </p:nvSpPr>
        <p:spPr bwMode="auto">
          <a:xfrm>
            <a:off x="2948829" y="1272986"/>
            <a:ext cx="17719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7" name="kapillaren">
            <a:hlinkClick r:id="" action="ppaction://media"/>
            <a:extLst>
              <a:ext uri="{FF2B5EF4-FFF2-40B4-BE49-F238E27FC236}">
                <a16:creationId xmlns:a16="http://schemas.microsoft.com/office/drawing/2014/main" id="{738BA344-6872-4D44-B4C2-2B63722033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7390" y="1342121"/>
            <a:ext cx="8237219" cy="46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6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10. VL 2.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Teil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57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1EC2FF3-3904-4CD7-973A-06B2A4FEC8DC}"/>
              </a:ext>
            </a:extLst>
          </p:cNvPr>
          <p:cNvGraphicFramePr/>
          <p:nvPr/>
        </p:nvGraphicFramePr>
        <p:xfrm>
          <a:off x="810411" y="1081771"/>
          <a:ext cx="91111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391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D83F4F-1159-4D4E-9A73-1E75C6777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249531-A574-4E3F-AABB-0BC0D9AE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E96C9C-654A-4D37-84F0-B4B9996A1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541381-2ABF-4AB1-B3E5-34233C076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0B7CD-0E97-4C12-A6AA-432646E1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0CEBDB0-6C2F-4F2F-BD90-E9E52D5B8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641DEA-F37A-4D37-AC31-A55CB42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FAB8E5-A6AF-4531-89AD-D4AFE4C35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nach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von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Basch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1876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6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1" t="1242" r="11393" b="1943"/>
          <a:stretch/>
        </p:blipFill>
        <p:spPr bwMode="auto">
          <a:xfrm>
            <a:off x="1221706" y="1414848"/>
            <a:ext cx="4195120" cy="40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World Health Day 2013 – A Short History of Sphygmomanometers and Blood  Pressure Measurement – Museum of Health Care Blog">
            <a:extLst>
              <a:ext uri="{FF2B5EF4-FFF2-40B4-BE49-F238E27FC236}">
                <a16:creationId xmlns:a16="http://schemas.microsoft.com/office/drawing/2014/main" id="{DBACDC7B-0DE9-4D6D-AE59-44A13489B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57386"/>
            <a:ext cx="38100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F7DDDF0-CF50-4017-A061-2BE8486AC1C4}"/>
              </a:ext>
            </a:extLst>
          </p:cNvPr>
          <p:cNvSpPr txBox="1"/>
          <p:nvPr/>
        </p:nvSpPr>
        <p:spPr>
          <a:xfrm>
            <a:off x="6299371" y="4951372"/>
            <a:ext cx="3143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https://museumofhealthcare.wordpress.com/2013/04/07/world-health-day-2013-a-short-history-of-sphygmomanometers-and-blood-pressure-measurement/</a:t>
            </a:r>
          </a:p>
        </p:txBody>
      </p:sp>
    </p:spTree>
    <p:extLst>
      <p:ext uri="{BB962C8B-B14F-4D97-AF65-F5344CB8AC3E}">
        <p14:creationId xmlns:p14="http://schemas.microsoft.com/office/powerpoint/2010/main" val="3821913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de-DE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Plethysmographie</a:t>
            </a:r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1876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7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2253" name="Rectangle 357"/>
          <p:cNvSpPr>
            <a:spLocks noChangeArrowheads="1"/>
          </p:cNvSpPr>
          <p:nvPr/>
        </p:nvSpPr>
        <p:spPr bwMode="auto">
          <a:xfrm>
            <a:off x="1003851" y="1531809"/>
            <a:ext cx="16415595" cy="52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368" name="Rectangle 364"/>
          <p:cNvSpPr>
            <a:spLocks noChangeArrowheads="1"/>
          </p:cNvSpPr>
          <p:nvPr/>
        </p:nvSpPr>
        <p:spPr bwMode="auto">
          <a:xfrm>
            <a:off x="1003851" y="4446459"/>
            <a:ext cx="164155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1266" name="Picture 2" descr="Plethysmography | Article about Plethysmography by The Free Dictionary">
            <a:extLst>
              <a:ext uri="{FF2B5EF4-FFF2-40B4-BE49-F238E27FC236}">
                <a16:creationId xmlns:a16="http://schemas.microsoft.com/office/drawing/2014/main" id="{37FEC368-376E-4355-88D6-56D894987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52" y="2209876"/>
            <a:ext cx="5438648" cy="269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Textfeld 126">
            <a:extLst>
              <a:ext uri="{FF2B5EF4-FFF2-40B4-BE49-F238E27FC236}">
                <a16:creationId xmlns:a16="http://schemas.microsoft.com/office/drawing/2014/main" id="{957EF3C0-92BB-4D23-8222-18353BD57C44}"/>
              </a:ext>
            </a:extLst>
          </p:cNvPr>
          <p:cNvSpPr txBox="1"/>
          <p:nvPr/>
        </p:nvSpPr>
        <p:spPr>
          <a:xfrm>
            <a:off x="744523" y="5087764"/>
            <a:ext cx="38023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https://encyclopedia2.thefreedictionary.com/Plethysmography</a:t>
            </a:r>
          </a:p>
        </p:txBody>
      </p:sp>
      <p:sp>
        <p:nvSpPr>
          <p:cNvPr id="5" name="Rectangle 115"/>
          <p:cNvSpPr>
            <a:spLocks noChangeArrowheads="1"/>
          </p:cNvSpPr>
          <p:nvPr/>
        </p:nvSpPr>
        <p:spPr bwMode="auto">
          <a:xfrm>
            <a:off x="6230471" y="22186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pSp>
        <p:nvGrpSpPr>
          <p:cNvPr id="6" name="Group 1"/>
          <p:cNvGrpSpPr>
            <a:grpSpLocks noChangeAspect="1"/>
          </p:cNvGrpSpPr>
          <p:nvPr/>
        </p:nvGrpSpPr>
        <p:grpSpPr bwMode="auto">
          <a:xfrm>
            <a:off x="6230471" y="2218634"/>
            <a:ext cx="5757863" cy="2457450"/>
            <a:chOff x="0" y="0"/>
            <a:chExt cx="9068" cy="3870"/>
          </a:xfrm>
        </p:grpSpPr>
        <p:sp>
          <p:nvSpPr>
            <p:cNvPr id="7" name="AutoShape 114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9068" cy="3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Freeform 113"/>
            <p:cNvSpPr>
              <a:spLocks/>
            </p:cNvSpPr>
            <p:nvPr/>
          </p:nvSpPr>
          <p:spPr bwMode="auto">
            <a:xfrm>
              <a:off x="2075" y="2101"/>
              <a:ext cx="2168" cy="1327"/>
            </a:xfrm>
            <a:custGeom>
              <a:avLst/>
              <a:gdLst>
                <a:gd name="T0" fmla="*/ 8 w 2168"/>
                <a:gd name="T1" fmla="*/ 0 h 1327"/>
                <a:gd name="T2" fmla="*/ 2159 w 2168"/>
                <a:gd name="T3" fmla="*/ 0 h 1327"/>
                <a:gd name="T4" fmla="*/ 2164 w 2168"/>
                <a:gd name="T5" fmla="*/ 0 h 1327"/>
                <a:gd name="T6" fmla="*/ 2168 w 2168"/>
                <a:gd name="T7" fmla="*/ 8 h 1327"/>
                <a:gd name="T8" fmla="*/ 2168 w 2168"/>
                <a:gd name="T9" fmla="*/ 1318 h 1327"/>
                <a:gd name="T10" fmla="*/ 2164 w 2168"/>
                <a:gd name="T11" fmla="*/ 1322 h 1327"/>
                <a:gd name="T12" fmla="*/ 2159 w 2168"/>
                <a:gd name="T13" fmla="*/ 1327 h 1327"/>
                <a:gd name="T14" fmla="*/ 8 w 2168"/>
                <a:gd name="T15" fmla="*/ 1327 h 1327"/>
                <a:gd name="T16" fmla="*/ 4 w 2168"/>
                <a:gd name="T17" fmla="*/ 1322 h 1327"/>
                <a:gd name="T18" fmla="*/ 0 w 2168"/>
                <a:gd name="T19" fmla="*/ 1318 h 1327"/>
                <a:gd name="T20" fmla="*/ 0 w 2168"/>
                <a:gd name="T21" fmla="*/ 8 h 1327"/>
                <a:gd name="T22" fmla="*/ 4 w 2168"/>
                <a:gd name="T23" fmla="*/ 0 h 1327"/>
                <a:gd name="T24" fmla="*/ 8 w 2168"/>
                <a:gd name="T25" fmla="*/ 0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68" h="1327">
                  <a:moveTo>
                    <a:pt x="8" y="0"/>
                  </a:moveTo>
                  <a:lnTo>
                    <a:pt x="2159" y="0"/>
                  </a:lnTo>
                  <a:lnTo>
                    <a:pt x="2164" y="0"/>
                  </a:lnTo>
                  <a:lnTo>
                    <a:pt x="2168" y="8"/>
                  </a:lnTo>
                  <a:lnTo>
                    <a:pt x="2168" y="1318"/>
                  </a:lnTo>
                  <a:lnTo>
                    <a:pt x="2164" y="1322"/>
                  </a:lnTo>
                  <a:lnTo>
                    <a:pt x="2159" y="1327"/>
                  </a:lnTo>
                  <a:lnTo>
                    <a:pt x="8" y="1327"/>
                  </a:lnTo>
                  <a:lnTo>
                    <a:pt x="4" y="1322"/>
                  </a:lnTo>
                  <a:lnTo>
                    <a:pt x="0" y="1318"/>
                  </a:lnTo>
                  <a:lnTo>
                    <a:pt x="0" y="8"/>
                  </a:lnTo>
                  <a:lnTo>
                    <a:pt x="4" y="0"/>
                  </a:lnTo>
                  <a:lnTo>
                    <a:pt x="8" y="0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Freeform 112"/>
            <p:cNvSpPr>
              <a:spLocks/>
            </p:cNvSpPr>
            <p:nvPr/>
          </p:nvSpPr>
          <p:spPr bwMode="auto">
            <a:xfrm>
              <a:off x="3197" y="2726"/>
              <a:ext cx="1356" cy="527"/>
            </a:xfrm>
            <a:custGeom>
              <a:avLst/>
              <a:gdLst>
                <a:gd name="T0" fmla="*/ 931 w 1356"/>
                <a:gd name="T1" fmla="*/ 204 h 527"/>
                <a:gd name="T2" fmla="*/ 748 w 1356"/>
                <a:gd name="T3" fmla="*/ 200 h 527"/>
                <a:gd name="T4" fmla="*/ 642 w 1356"/>
                <a:gd name="T5" fmla="*/ 106 h 527"/>
                <a:gd name="T6" fmla="*/ 536 w 1356"/>
                <a:gd name="T7" fmla="*/ 26 h 527"/>
                <a:gd name="T8" fmla="*/ 468 w 1356"/>
                <a:gd name="T9" fmla="*/ 0 h 527"/>
                <a:gd name="T10" fmla="*/ 412 w 1356"/>
                <a:gd name="T11" fmla="*/ 26 h 527"/>
                <a:gd name="T12" fmla="*/ 451 w 1356"/>
                <a:gd name="T13" fmla="*/ 68 h 527"/>
                <a:gd name="T14" fmla="*/ 510 w 1356"/>
                <a:gd name="T15" fmla="*/ 119 h 527"/>
                <a:gd name="T16" fmla="*/ 493 w 1356"/>
                <a:gd name="T17" fmla="*/ 140 h 527"/>
                <a:gd name="T18" fmla="*/ 391 w 1356"/>
                <a:gd name="T19" fmla="*/ 106 h 527"/>
                <a:gd name="T20" fmla="*/ 272 w 1356"/>
                <a:gd name="T21" fmla="*/ 98 h 527"/>
                <a:gd name="T22" fmla="*/ 102 w 1356"/>
                <a:gd name="T23" fmla="*/ 111 h 527"/>
                <a:gd name="T24" fmla="*/ 72 w 1356"/>
                <a:gd name="T25" fmla="*/ 157 h 527"/>
                <a:gd name="T26" fmla="*/ 166 w 1356"/>
                <a:gd name="T27" fmla="*/ 179 h 527"/>
                <a:gd name="T28" fmla="*/ 344 w 1356"/>
                <a:gd name="T29" fmla="*/ 191 h 527"/>
                <a:gd name="T30" fmla="*/ 259 w 1356"/>
                <a:gd name="T31" fmla="*/ 191 h 527"/>
                <a:gd name="T32" fmla="*/ 13 w 1356"/>
                <a:gd name="T33" fmla="*/ 200 h 527"/>
                <a:gd name="T34" fmla="*/ 21 w 1356"/>
                <a:gd name="T35" fmla="*/ 251 h 527"/>
                <a:gd name="T36" fmla="*/ 102 w 1356"/>
                <a:gd name="T37" fmla="*/ 264 h 527"/>
                <a:gd name="T38" fmla="*/ 145 w 1356"/>
                <a:gd name="T39" fmla="*/ 272 h 527"/>
                <a:gd name="T40" fmla="*/ 213 w 1356"/>
                <a:gd name="T41" fmla="*/ 276 h 527"/>
                <a:gd name="T42" fmla="*/ 251 w 1356"/>
                <a:gd name="T43" fmla="*/ 276 h 527"/>
                <a:gd name="T44" fmla="*/ 323 w 1356"/>
                <a:gd name="T45" fmla="*/ 285 h 527"/>
                <a:gd name="T46" fmla="*/ 259 w 1356"/>
                <a:gd name="T47" fmla="*/ 293 h 527"/>
                <a:gd name="T48" fmla="*/ 157 w 1356"/>
                <a:gd name="T49" fmla="*/ 293 h 527"/>
                <a:gd name="T50" fmla="*/ 72 w 1356"/>
                <a:gd name="T51" fmla="*/ 310 h 527"/>
                <a:gd name="T52" fmla="*/ 13 w 1356"/>
                <a:gd name="T53" fmla="*/ 344 h 527"/>
                <a:gd name="T54" fmla="*/ 81 w 1356"/>
                <a:gd name="T55" fmla="*/ 383 h 527"/>
                <a:gd name="T56" fmla="*/ 179 w 1356"/>
                <a:gd name="T57" fmla="*/ 374 h 527"/>
                <a:gd name="T58" fmla="*/ 276 w 1356"/>
                <a:gd name="T59" fmla="*/ 383 h 527"/>
                <a:gd name="T60" fmla="*/ 336 w 1356"/>
                <a:gd name="T61" fmla="*/ 404 h 527"/>
                <a:gd name="T62" fmla="*/ 251 w 1356"/>
                <a:gd name="T63" fmla="*/ 413 h 527"/>
                <a:gd name="T64" fmla="*/ 123 w 1356"/>
                <a:gd name="T65" fmla="*/ 455 h 527"/>
                <a:gd name="T66" fmla="*/ 170 w 1356"/>
                <a:gd name="T67" fmla="*/ 485 h 527"/>
                <a:gd name="T68" fmla="*/ 264 w 1356"/>
                <a:gd name="T69" fmla="*/ 472 h 527"/>
                <a:gd name="T70" fmla="*/ 340 w 1356"/>
                <a:gd name="T71" fmla="*/ 481 h 527"/>
                <a:gd name="T72" fmla="*/ 425 w 1356"/>
                <a:gd name="T73" fmla="*/ 515 h 527"/>
                <a:gd name="T74" fmla="*/ 570 w 1356"/>
                <a:gd name="T75" fmla="*/ 523 h 527"/>
                <a:gd name="T76" fmla="*/ 697 w 1356"/>
                <a:gd name="T77" fmla="*/ 451 h 527"/>
                <a:gd name="T78" fmla="*/ 803 w 1356"/>
                <a:gd name="T79" fmla="*/ 434 h 527"/>
                <a:gd name="T80" fmla="*/ 952 w 1356"/>
                <a:gd name="T81" fmla="*/ 438 h 527"/>
                <a:gd name="T82" fmla="*/ 1195 w 1356"/>
                <a:gd name="T83" fmla="*/ 400 h 527"/>
                <a:gd name="T84" fmla="*/ 1254 w 1356"/>
                <a:gd name="T85" fmla="*/ 136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6" h="527">
                  <a:moveTo>
                    <a:pt x="1254" y="136"/>
                  </a:moveTo>
                  <a:lnTo>
                    <a:pt x="931" y="204"/>
                  </a:lnTo>
                  <a:lnTo>
                    <a:pt x="833" y="208"/>
                  </a:lnTo>
                  <a:lnTo>
                    <a:pt x="748" y="200"/>
                  </a:lnTo>
                  <a:lnTo>
                    <a:pt x="689" y="157"/>
                  </a:lnTo>
                  <a:lnTo>
                    <a:pt x="642" y="106"/>
                  </a:lnTo>
                  <a:lnTo>
                    <a:pt x="578" y="51"/>
                  </a:lnTo>
                  <a:lnTo>
                    <a:pt x="536" y="26"/>
                  </a:lnTo>
                  <a:lnTo>
                    <a:pt x="506" y="9"/>
                  </a:lnTo>
                  <a:lnTo>
                    <a:pt x="468" y="0"/>
                  </a:lnTo>
                  <a:lnTo>
                    <a:pt x="425" y="4"/>
                  </a:lnTo>
                  <a:lnTo>
                    <a:pt x="412" y="26"/>
                  </a:lnTo>
                  <a:lnTo>
                    <a:pt x="421" y="51"/>
                  </a:lnTo>
                  <a:lnTo>
                    <a:pt x="451" y="68"/>
                  </a:lnTo>
                  <a:lnTo>
                    <a:pt x="489" y="98"/>
                  </a:lnTo>
                  <a:lnTo>
                    <a:pt x="510" y="119"/>
                  </a:lnTo>
                  <a:lnTo>
                    <a:pt x="514" y="140"/>
                  </a:lnTo>
                  <a:lnTo>
                    <a:pt x="493" y="140"/>
                  </a:lnTo>
                  <a:lnTo>
                    <a:pt x="451" y="132"/>
                  </a:lnTo>
                  <a:lnTo>
                    <a:pt x="391" y="106"/>
                  </a:lnTo>
                  <a:lnTo>
                    <a:pt x="323" y="98"/>
                  </a:lnTo>
                  <a:lnTo>
                    <a:pt x="272" y="98"/>
                  </a:lnTo>
                  <a:lnTo>
                    <a:pt x="208" y="98"/>
                  </a:lnTo>
                  <a:lnTo>
                    <a:pt x="102" y="111"/>
                  </a:lnTo>
                  <a:lnTo>
                    <a:pt x="72" y="132"/>
                  </a:lnTo>
                  <a:lnTo>
                    <a:pt x="72" y="157"/>
                  </a:lnTo>
                  <a:lnTo>
                    <a:pt x="111" y="183"/>
                  </a:lnTo>
                  <a:lnTo>
                    <a:pt x="166" y="179"/>
                  </a:lnTo>
                  <a:lnTo>
                    <a:pt x="272" y="174"/>
                  </a:lnTo>
                  <a:lnTo>
                    <a:pt x="344" y="191"/>
                  </a:lnTo>
                  <a:lnTo>
                    <a:pt x="374" y="213"/>
                  </a:lnTo>
                  <a:lnTo>
                    <a:pt x="259" y="191"/>
                  </a:lnTo>
                  <a:lnTo>
                    <a:pt x="64" y="183"/>
                  </a:lnTo>
                  <a:lnTo>
                    <a:pt x="13" y="200"/>
                  </a:lnTo>
                  <a:lnTo>
                    <a:pt x="0" y="221"/>
                  </a:lnTo>
                  <a:lnTo>
                    <a:pt x="21" y="251"/>
                  </a:lnTo>
                  <a:lnTo>
                    <a:pt x="64" y="255"/>
                  </a:lnTo>
                  <a:lnTo>
                    <a:pt x="102" y="264"/>
                  </a:lnTo>
                  <a:lnTo>
                    <a:pt x="119" y="268"/>
                  </a:lnTo>
                  <a:lnTo>
                    <a:pt x="145" y="272"/>
                  </a:lnTo>
                  <a:lnTo>
                    <a:pt x="183" y="276"/>
                  </a:lnTo>
                  <a:lnTo>
                    <a:pt x="213" y="276"/>
                  </a:lnTo>
                  <a:lnTo>
                    <a:pt x="234" y="276"/>
                  </a:lnTo>
                  <a:lnTo>
                    <a:pt x="251" y="276"/>
                  </a:lnTo>
                  <a:lnTo>
                    <a:pt x="302" y="281"/>
                  </a:lnTo>
                  <a:lnTo>
                    <a:pt x="323" y="285"/>
                  </a:lnTo>
                  <a:lnTo>
                    <a:pt x="361" y="298"/>
                  </a:lnTo>
                  <a:lnTo>
                    <a:pt x="259" y="293"/>
                  </a:lnTo>
                  <a:lnTo>
                    <a:pt x="208" y="302"/>
                  </a:lnTo>
                  <a:lnTo>
                    <a:pt x="157" y="293"/>
                  </a:lnTo>
                  <a:lnTo>
                    <a:pt x="111" y="298"/>
                  </a:lnTo>
                  <a:lnTo>
                    <a:pt x="72" y="310"/>
                  </a:lnTo>
                  <a:lnTo>
                    <a:pt x="34" y="323"/>
                  </a:lnTo>
                  <a:lnTo>
                    <a:pt x="13" y="344"/>
                  </a:lnTo>
                  <a:lnTo>
                    <a:pt x="25" y="374"/>
                  </a:lnTo>
                  <a:lnTo>
                    <a:pt x="81" y="383"/>
                  </a:lnTo>
                  <a:lnTo>
                    <a:pt x="123" y="379"/>
                  </a:lnTo>
                  <a:lnTo>
                    <a:pt x="179" y="374"/>
                  </a:lnTo>
                  <a:lnTo>
                    <a:pt x="225" y="379"/>
                  </a:lnTo>
                  <a:lnTo>
                    <a:pt x="276" y="383"/>
                  </a:lnTo>
                  <a:lnTo>
                    <a:pt x="319" y="383"/>
                  </a:lnTo>
                  <a:lnTo>
                    <a:pt x="336" y="404"/>
                  </a:lnTo>
                  <a:lnTo>
                    <a:pt x="289" y="400"/>
                  </a:lnTo>
                  <a:lnTo>
                    <a:pt x="251" y="413"/>
                  </a:lnTo>
                  <a:lnTo>
                    <a:pt x="187" y="430"/>
                  </a:lnTo>
                  <a:lnTo>
                    <a:pt x="123" y="455"/>
                  </a:lnTo>
                  <a:lnTo>
                    <a:pt x="128" y="485"/>
                  </a:lnTo>
                  <a:lnTo>
                    <a:pt x="170" y="485"/>
                  </a:lnTo>
                  <a:lnTo>
                    <a:pt x="221" y="481"/>
                  </a:lnTo>
                  <a:lnTo>
                    <a:pt x="264" y="472"/>
                  </a:lnTo>
                  <a:lnTo>
                    <a:pt x="306" y="468"/>
                  </a:lnTo>
                  <a:lnTo>
                    <a:pt x="340" y="481"/>
                  </a:lnTo>
                  <a:lnTo>
                    <a:pt x="383" y="502"/>
                  </a:lnTo>
                  <a:lnTo>
                    <a:pt x="425" y="515"/>
                  </a:lnTo>
                  <a:lnTo>
                    <a:pt x="497" y="527"/>
                  </a:lnTo>
                  <a:lnTo>
                    <a:pt x="570" y="523"/>
                  </a:lnTo>
                  <a:lnTo>
                    <a:pt x="633" y="493"/>
                  </a:lnTo>
                  <a:lnTo>
                    <a:pt x="697" y="451"/>
                  </a:lnTo>
                  <a:lnTo>
                    <a:pt x="748" y="442"/>
                  </a:lnTo>
                  <a:lnTo>
                    <a:pt x="803" y="434"/>
                  </a:lnTo>
                  <a:lnTo>
                    <a:pt x="884" y="438"/>
                  </a:lnTo>
                  <a:lnTo>
                    <a:pt x="952" y="438"/>
                  </a:lnTo>
                  <a:lnTo>
                    <a:pt x="1071" y="430"/>
                  </a:lnTo>
                  <a:lnTo>
                    <a:pt x="1195" y="400"/>
                  </a:lnTo>
                  <a:lnTo>
                    <a:pt x="1356" y="374"/>
                  </a:lnTo>
                  <a:lnTo>
                    <a:pt x="1254" y="1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Freeform 111"/>
            <p:cNvSpPr>
              <a:spLocks/>
            </p:cNvSpPr>
            <p:nvPr/>
          </p:nvSpPr>
          <p:spPr bwMode="auto">
            <a:xfrm>
              <a:off x="3197" y="2726"/>
              <a:ext cx="1356" cy="527"/>
            </a:xfrm>
            <a:custGeom>
              <a:avLst/>
              <a:gdLst>
                <a:gd name="T0" fmla="*/ 931 w 1356"/>
                <a:gd name="T1" fmla="*/ 204 h 527"/>
                <a:gd name="T2" fmla="*/ 748 w 1356"/>
                <a:gd name="T3" fmla="*/ 200 h 527"/>
                <a:gd name="T4" fmla="*/ 642 w 1356"/>
                <a:gd name="T5" fmla="*/ 106 h 527"/>
                <a:gd name="T6" fmla="*/ 536 w 1356"/>
                <a:gd name="T7" fmla="*/ 26 h 527"/>
                <a:gd name="T8" fmla="*/ 468 w 1356"/>
                <a:gd name="T9" fmla="*/ 0 h 527"/>
                <a:gd name="T10" fmla="*/ 412 w 1356"/>
                <a:gd name="T11" fmla="*/ 26 h 527"/>
                <a:gd name="T12" fmla="*/ 451 w 1356"/>
                <a:gd name="T13" fmla="*/ 68 h 527"/>
                <a:gd name="T14" fmla="*/ 510 w 1356"/>
                <a:gd name="T15" fmla="*/ 119 h 527"/>
                <a:gd name="T16" fmla="*/ 493 w 1356"/>
                <a:gd name="T17" fmla="*/ 140 h 527"/>
                <a:gd name="T18" fmla="*/ 391 w 1356"/>
                <a:gd name="T19" fmla="*/ 106 h 527"/>
                <a:gd name="T20" fmla="*/ 272 w 1356"/>
                <a:gd name="T21" fmla="*/ 98 h 527"/>
                <a:gd name="T22" fmla="*/ 102 w 1356"/>
                <a:gd name="T23" fmla="*/ 111 h 527"/>
                <a:gd name="T24" fmla="*/ 72 w 1356"/>
                <a:gd name="T25" fmla="*/ 157 h 527"/>
                <a:gd name="T26" fmla="*/ 166 w 1356"/>
                <a:gd name="T27" fmla="*/ 179 h 527"/>
                <a:gd name="T28" fmla="*/ 344 w 1356"/>
                <a:gd name="T29" fmla="*/ 191 h 527"/>
                <a:gd name="T30" fmla="*/ 259 w 1356"/>
                <a:gd name="T31" fmla="*/ 191 h 527"/>
                <a:gd name="T32" fmla="*/ 13 w 1356"/>
                <a:gd name="T33" fmla="*/ 200 h 527"/>
                <a:gd name="T34" fmla="*/ 21 w 1356"/>
                <a:gd name="T35" fmla="*/ 251 h 527"/>
                <a:gd name="T36" fmla="*/ 102 w 1356"/>
                <a:gd name="T37" fmla="*/ 264 h 527"/>
                <a:gd name="T38" fmla="*/ 145 w 1356"/>
                <a:gd name="T39" fmla="*/ 272 h 527"/>
                <a:gd name="T40" fmla="*/ 213 w 1356"/>
                <a:gd name="T41" fmla="*/ 276 h 527"/>
                <a:gd name="T42" fmla="*/ 251 w 1356"/>
                <a:gd name="T43" fmla="*/ 276 h 527"/>
                <a:gd name="T44" fmla="*/ 323 w 1356"/>
                <a:gd name="T45" fmla="*/ 285 h 527"/>
                <a:gd name="T46" fmla="*/ 259 w 1356"/>
                <a:gd name="T47" fmla="*/ 293 h 527"/>
                <a:gd name="T48" fmla="*/ 157 w 1356"/>
                <a:gd name="T49" fmla="*/ 293 h 527"/>
                <a:gd name="T50" fmla="*/ 72 w 1356"/>
                <a:gd name="T51" fmla="*/ 310 h 527"/>
                <a:gd name="T52" fmla="*/ 13 w 1356"/>
                <a:gd name="T53" fmla="*/ 344 h 527"/>
                <a:gd name="T54" fmla="*/ 81 w 1356"/>
                <a:gd name="T55" fmla="*/ 383 h 527"/>
                <a:gd name="T56" fmla="*/ 179 w 1356"/>
                <a:gd name="T57" fmla="*/ 374 h 527"/>
                <a:gd name="T58" fmla="*/ 276 w 1356"/>
                <a:gd name="T59" fmla="*/ 383 h 527"/>
                <a:gd name="T60" fmla="*/ 336 w 1356"/>
                <a:gd name="T61" fmla="*/ 404 h 527"/>
                <a:gd name="T62" fmla="*/ 251 w 1356"/>
                <a:gd name="T63" fmla="*/ 413 h 527"/>
                <a:gd name="T64" fmla="*/ 123 w 1356"/>
                <a:gd name="T65" fmla="*/ 455 h 527"/>
                <a:gd name="T66" fmla="*/ 170 w 1356"/>
                <a:gd name="T67" fmla="*/ 485 h 527"/>
                <a:gd name="T68" fmla="*/ 264 w 1356"/>
                <a:gd name="T69" fmla="*/ 472 h 527"/>
                <a:gd name="T70" fmla="*/ 340 w 1356"/>
                <a:gd name="T71" fmla="*/ 481 h 527"/>
                <a:gd name="T72" fmla="*/ 425 w 1356"/>
                <a:gd name="T73" fmla="*/ 515 h 527"/>
                <a:gd name="T74" fmla="*/ 570 w 1356"/>
                <a:gd name="T75" fmla="*/ 523 h 527"/>
                <a:gd name="T76" fmla="*/ 697 w 1356"/>
                <a:gd name="T77" fmla="*/ 451 h 527"/>
                <a:gd name="T78" fmla="*/ 803 w 1356"/>
                <a:gd name="T79" fmla="*/ 434 h 527"/>
                <a:gd name="T80" fmla="*/ 952 w 1356"/>
                <a:gd name="T81" fmla="*/ 438 h 527"/>
                <a:gd name="T82" fmla="*/ 1195 w 1356"/>
                <a:gd name="T83" fmla="*/ 400 h 527"/>
                <a:gd name="T84" fmla="*/ 1254 w 1356"/>
                <a:gd name="T85" fmla="*/ 136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6" h="527">
                  <a:moveTo>
                    <a:pt x="1254" y="136"/>
                  </a:moveTo>
                  <a:lnTo>
                    <a:pt x="931" y="204"/>
                  </a:lnTo>
                  <a:lnTo>
                    <a:pt x="833" y="208"/>
                  </a:lnTo>
                  <a:lnTo>
                    <a:pt x="748" y="200"/>
                  </a:lnTo>
                  <a:lnTo>
                    <a:pt x="689" y="157"/>
                  </a:lnTo>
                  <a:lnTo>
                    <a:pt x="642" y="106"/>
                  </a:lnTo>
                  <a:lnTo>
                    <a:pt x="578" y="51"/>
                  </a:lnTo>
                  <a:lnTo>
                    <a:pt x="536" y="26"/>
                  </a:lnTo>
                  <a:lnTo>
                    <a:pt x="506" y="9"/>
                  </a:lnTo>
                  <a:lnTo>
                    <a:pt x="468" y="0"/>
                  </a:lnTo>
                  <a:lnTo>
                    <a:pt x="425" y="4"/>
                  </a:lnTo>
                  <a:lnTo>
                    <a:pt x="412" y="26"/>
                  </a:lnTo>
                  <a:lnTo>
                    <a:pt x="421" y="51"/>
                  </a:lnTo>
                  <a:lnTo>
                    <a:pt x="451" y="68"/>
                  </a:lnTo>
                  <a:lnTo>
                    <a:pt x="489" y="98"/>
                  </a:lnTo>
                  <a:lnTo>
                    <a:pt x="510" y="119"/>
                  </a:lnTo>
                  <a:lnTo>
                    <a:pt x="514" y="140"/>
                  </a:lnTo>
                  <a:lnTo>
                    <a:pt x="493" y="140"/>
                  </a:lnTo>
                  <a:lnTo>
                    <a:pt x="451" y="132"/>
                  </a:lnTo>
                  <a:lnTo>
                    <a:pt x="391" y="106"/>
                  </a:lnTo>
                  <a:lnTo>
                    <a:pt x="323" y="98"/>
                  </a:lnTo>
                  <a:lnTo>
                    <a:pt x="272" y="98"/>
                  </a:lnTo>
                  <a:lnTo>
                    <a:pt x="208" y="98"/>
                  </a:lnTo>
                  <a:lnTo>
                    <a:pt x="102" y="111"/>
                  </a:lnTo>
                  <a:lnTo>
                    <a:pt x="72" y="132"/>
                  </a:lnTo>
                  <a:lnTo>
                    <a:pt x="72" y="157"/>
                  </a:lnTo>
                  <a:lnTo>
                    <a:pt x="111" y="183"/>
                  </a:lnTo>
                  <a:lnTo>
                    <a:pt x="166" y="179"/>
                  </a:lnTo>
                  <a:lnTo>
                    <a:pt x="272" y="174"/>
                  </a:lnTo>
                  <a:lnTo>
                    <a:pt x="344" y="191"/>
                  </a:lnTo>
                  <a:lnTo>
                    <a:pt x="374" y="213"/>
                  </a:lnTo>
                  <a:lnTo>
                    <a:pt x="259" y="191"/>
                  </a:lnTo>
                  <a:lnTo>
                    <a:pt x="64" y="183"/>
                  </a:lnTo>
                  <a:lnTo>
                    <a:pt x="13" y="200"/>
                  </a:lnTo>
                  <a:lnTo>
                    <a:pt x="0" y="221"/>
                  </a:lnTo>
                  <a:lnTo>
                    <a:pt x="21" y="251"/>
                  </a:lnTo>
                  <a:lnTo>
                    <a:pt x="64" y="255"/>
                  </a:lnTo>
                  <a:lnTo>
                    <a:pt x="102" y="264"/>
                  </a:lnTo>
                  <a:lnTo>
                    <a:pt x="119" y="268"/>
                  </a:lnTo>
                  <a:lnTo>
                    <a:pt x="145" y="272"/>
                  </a:lnTo>
                  <a:lnTo>
                    <a:pt x="183" y="276"/>
                  </a:lnTo>
                  <a:lnTo>
                    <a:pt x="213" y="276"/>
                  </a:lnTo>
                  <a:lnTo>
                    <a:pt x="234" y="276"/>
                  </a:lnTo>
                  <a:lnTo>
                    <a:pt x="251" y="276"/>
                  </a:lnTo>
                  <a:lnTo>
                    <a:pt x="302" y="281"/>
                  </a:lnTo>
                  <a:lnTo>
                    <a:pt x="323" y="285"/>
                  </a:lnTo>
                  <a:lnTo>
                    <a:pt x="361" y="298"/>
                  </a:lnTo>
                  <a:lnTo>
                    <a:pt x="259" y="293"/>
                  </a:lnTo>
                  <a:lnTo>
                    <a:pt x="208" y="302"/>
                  </a:lnTo>
                  <a:lnTo>
                    <a:pt x="157" y="293"/>
                  </a:lnTo>
                  <a:lnTo>
                    <a:pt x="111" y="298"/>
                  </a:lnTo>
                  <a:lnTo>
                    <a:pt x="72" y="310"/>
                  </a:lnTo>
                  <a:lnTo>
                    <a:pt x="34" y="323"/>
                  </a:lnTo>
                  <a:lnTo>
                    <a:pt x="13" y="344"/>
                  </a:lnTo>
                  <a:lnTo>
                    <a:pt x="25" y="374"/>
                  </a:lnTo>
                  <a:lnTo>
                    <a:pt x="81" y="383"/>
                  </a:lnTo>
                  <a:lnTo>
                    <a:pt x="123" y="379"/>
                  </a:lnTo>
                  <a:lnTo>
                    <a:pt x="179" y="374"/>
                  </a:lnTo>
                  <a:lnTo>
                    <a:pt x="225" y="379"/>
                  </a:lnTo>
                  <a:lnTo>
                    <a:pt x="276" y="383"/>
                  </a:lnTo>
                  <a:lnTo>
                    <a:pt x="319" y="383"/>
                  </a:lnTo>
                  <a:lnTo>
                    <a:pt x="336" y="404"/>
                  </a:lnTo>
                  <a:lnTo>
                    <a:pt x="289" y="400"/>
                  </a:lnTo>
                  <a:lnTo>
                    <a:pt x="251" y="413"/>
                  </a:lnTo>
                  <a:lnTo>
                    <a:pt x="187" y="430"/>
                  </a:lnTo>
                  <a:lnTo>
                    <a:pt x="123" y="455"/>
                  </a:lnTo>
                  <a:lnTo>
                    <a:pt x="128" y="485"/>
                  </a:lnTo>
                  <a:lnTo>
                    <a:pt x="170" y="485"/>
                  </a:lnTo>
                  <a:lnTo>
                    <a:pt x="221" y="481"/>
                  </a:lnTo>
                  <a:lnTo>
                    <a:pt x="264" y="472"/>
                  </a:lnTo>
                  <a:lnTo>
                    <a:pt x="306" y="468"/>
                  </a:lnTo>
                  <a:lnTo>
                    <a:pt x="340" y="481"/>
                  </a:lnTo>
                  <a:lnTo>
                    <a:pt x="383" y="502"/>
                  </a:lnTo>
                  <a:lnTo>
                    <a:pt x="425" y="515"/>
                  </a:lnTo>
                  <a:lnTo>
                    <a:pt x="497" y="527"/>
                  </a:lnTo>
                  <a:lnTo>
                    <a:pt x="570" y="523"/>
                  </a:lnTo>
                  <a:lnTo>
                    <a:pt x="633" y="493"/>
                  </a:lnTo>
                  <a:lnTo>
                    <a:pt x="697" y="451"/>
                  </a:lnTo>
                  <a:lnTo>
                    <a:pt x="748" y="442"/>
                  </a:lnTo>
                  <a:lnTo>
                    <a:pt x="803" y="434"/>
                  </a:lnTo>
                  <a:lnTo>
                    <a:pt x="884" y="438"/>
                  </a:lnTo>
                  <a:lnTo>
                    <a:pt x="952" y="438"/>
                  </a:lnTo>
                  <a:lnTo>
                    <a:pt x="1071" y="430"/>
                  </a:lnTo>
                  <a:lnTo>
                    <a:pt x="1195" y="400"/>
                  </a:lnTo>
                  <a:lnTo>
                    <a:pt x="1356" y="374"/>
                  </a:lnTo>
                  <a:lnTo>
                    <a:pt x="1254" y="136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Freeform 110"/>
            <p:cNvSpPr>
              <a:spLocks/>
            </p:cNvSpPr>
            <p:nvPr/>
          </p:nvSpPr>
          <p:spPr bwMode="auto">
            <a:xfrm>
              <a:off x="4205" y="2854"/>
              <a:ext cx="59" cy="59"/>
            </a:xfrm>
            <a:custGeom>
              <a:avLst/>
              <a:gdLst>
                <a:gd name="T0" fmla="*/ 29 w 59"/>
                <a:gd name="T1" fmla="*/ 0 h 59"/>
                <a:gd name="T2" fmla="*/ 42 w 59"/>
                <a:gd name="T3" fmla="*/ 4 h 59"/>
                <a:gd name="T4" fmla="*/ 51 w 59"/>
                <a:gd name="T5" fmla="*/ 8 h 59"/>
                <a:gd name="T6" fmla="*/ 59 w 59"/>
                <a:gd name="T7" fmla="*/ 17 h 59"/>
                <a:gd name="T8" fmla="*/ 59 w 59"/>
                <a:gd name="T9" fmla="*/ 29 h 59"/>
                <a:gd name="T10" fmla="*/ 59 w 59"/>
                <a:gd name="T11" fmla="*/ 42 h 59"/>
                <a:gd name="T12" fmla="*/ 51 w 59"/>
                <a:gd name="T13" fmla="*/ 51 h 59"/>
                <a:gd name="T14" fmla="*/ 42 w 59"/>
                <a:gd name="T15" fmla="*/ 55 h 59"/>
                <a:gd name="T16" fmla="*/ 29 w 59"/>
                <a:gd name="T17" fmla="*/ 59 h 59"/>
                <a:gd name="T18" fmla="*/ 17 w 59"/>
                <a:gd name="T19" fmla="*/ 55 h 59"/>
                <a:gd name="T20" fmla="*/ 8 w 59"/>
                <a:gd name="T21" fmla="*/ 51 h 59"/>
                <a:gd name="T22" fmla="*/ 0 w 59"/>
                <a:gd name="T23" fmla="*/ 42 h 59"/>
                <a:gd name="T24" fmla="*/ 0 w 59"/>
                <a:gd name="T25" fmla="*/ 29 h 59"/>
                <a:gd name="T26" fmla="*/ 0 w 59"/>
                <a:gd name="T27" fmla="*/ 17 h 59"/>
                <a:gd name="T28" fmla="*/ 8 w 59"/>
                <a:gd name="T29" fmla="*/ 8 h 59"/>
                <a:gd name="T30" fmla="*/ 17 w 59"/>
                <a:gd name="T31" fmla="*/ 4 h 59"/>
                <a:gd name="T32" fmla="*/ 29 w 59"/>
                <a:gd name="T3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lnTo>
                    <a:pt x="42" y="4"/>
                  </a:lnTo>
                  <a:lnTo>
                    <a:pt x="51" y="8"/>
                  </a:lnTo>
                  <a:lnTo>
                    <a:pt x="59" y="17"/>
                  </a:lnTo>
                  <a:lnTo>
                    <a:pt x="59" y="29"/>
                  </a:lnTo>
                  <a:lnTo>
                    <a:pt x="59" y="42"/>
                  </a:lnTo>
                  <a:lnTo>
                    <a:pt x="51" y="51"/>
                  </a:lnTo>
                  <a:lnTo>
                    <a:pt x="42" y="55"/>
                  </a:lnTo>
                  <a:lnTo>
                    <a:pt x="29" y="59"/>
                  </a:lnTo>
                  <a:lnTo>
                    <a:pt x="17" y="55"/>
                  </a:lnTo>
                  <a:lnTo>
                    <a:pt x="8" y="51"/>
                  </a:lnTo>
                  <a:lnTo>
                    <a:pt x="0" y="42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8" y="8"/>
                  </a:lnTo>
                  <a:lnTo>
                    <a:pt x="17" y="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eform 109"/>
            <p:cNvSpPr>
              <a:spLocks/>
            </p:cNvSpPr>
            <p:nvPr/>
          </p:nvSpPr>
          <p:spPr bwMode="auto">
            <a:xfrm>
              <a:off x="4205" y="2854"/>
              <a:ext cx="59" cy="59"/>
            </a:xfrm>
            <a:custGeom>
              <a:avLst/>
              <a:gdLst>
                <a:gd name="T0" fmla="*/ 29 w 59"/>
                <a:gd name="T1" fmla="*/ 0 h 59"/>
                <a:gd name="T2" fmla="*/ 42 w 59"/>
                <a:gd name="T3" fmla="*/ 4 h 59"/>
                <a:gd name="T4" fmla="*/ 51 w 59"/>
                <a:gd name="T5" fmla="*/ 8 h 59"/>
                <a:gd name="T6" fmla="*/ 59 w 59"/>
                <a:gd name="T7" fmla="*/ 17 h 59"/>
                <a:gd name="T8" fmla="*/ 59 w 59"/>
                <a:gd name="T9" fmla="*/ 29 h 59"/>
                <a:gd name="T10" fmla="*/ 59 w 59"/>
                <a:gd name="T11" fmla="*/ 42 h 59"/>
                <a:gd name="T12" fmla="*/ 51 w 59"/>
                <a:gd name="T13" fmla="*/ 51 h 59"/>
                <a:gd name="T14" fmla="*/ 42 w 59"/>
                <a:gd name="T15" fmla="*/ 55 h 59"/>
                <a:gd name="T16" fmla="*/ 29 w 59"/>
                <a:gd name="T17" fmla="*/ 59 h 59"/>
                <a:gd name="T18" fmla="*/ 17 w 59"/>
                <a:gd name="T19" fmla="*/ 55 h 59"/>
                <a:gd name="T20" fmla="*/ 8 w 59"/>
                <a:gd name="T21" fmla="*/ 51 h 59"/>
                <a:gd name="T22" fmla="*/ 0 w 59"/>
                <a:gd name="T23" fmla="*/ 42 h 59"/>
                <a:gd name="T24" fmla="*/ 0 w 59"/>
                <a:gd name="T25" fmla="*/ 29 h 59"/>
                <a:gd name="T26" fmla="*/ 0 w 59"/>
                <a:gd name="T27" fmla="*/ 17 h 59"/>
                <a:gd name="T28" fmla="*/ 8 w 59"/>
                <a:gd name="T29" fmla="*/ 8 h 59"/>
                <a:gd name="T30" fmla="*/ 17 w 59"/>
                <a:gd name="T31" fmla="*/ 4 h 59"/>
                <a:gd name="T32" fmla="*/ 29 w 59"/>
                <a:gd name="T3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lnTo>
                    <a:pt x="42" y="4"/>
                  </a:lnTo>
                  <a:lnTo>
                    <a:pt x="51" y="8"/>
                  </a:lnTo>
                  <a:lnTo>
                    <a:pt x="59" y="17"/>
                  </a:lnTo>
                  <a:lnTo>
                    <a:pt x="59" y="29"/>
                  </a:lnTo>
                  <a:lnTo>
                    <a:pt x="59" y="42"/>
                  </a:lnTo>
                  <a:lnTo>
                    <a:pt x="51" y="51"/>
                  </a:lnTo>
                  <a:lnTo>
                    <a:pt x="42" y="55"/>
                  </a:lnTo>
                  <a:lnTo>
                    <a:pt x="29" y="59"/>
                  </a:lnTo>
                  <a:lnTo>
                    <a:pt x="17" y="55"/>
                  </a:lnTo>
                  <a:lnTo>
                    <a:pt x="8" y="51"/>
                  </a:lnTo>
                  <a:lnTo>
                    <a:pt x="0" y="42"/>
                  </a:lnTo>
                  <a:lnTo>
                    <a:pt x="0" y="29"/>
                  </a:lnTo>
                  <a:lnTo>
                    <a:pt x="0" y="17"/>
                  </a:lnTo>
                  <a:lnTo>
                    <a:pt x="8" y="8"/>
                  </a:lnTo>
                  <a:lnTo>
                    <a:pt x="17" y="4"/>
                  </a:lnTo>
                  <a:lnTo>
                    <a:pt x="29" y="0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Freeform 108"/>
            <p:cNvSpPr>
              <a:spLocks/>
            </p:cNvSpPr>
            <p:nvPr/>
          </p:nvSpPr>
          <p:spPr bwMode="auto">
            <a:xfrm>
              <a:off x="4196" y="3109"/>
              <a:ext cx="60" cy="55"/>
            </a:xfrm>
            <a:custGeom>
              <a:avLst/>
              <a:gdLst>
                <a:gd name="T0" fmla="*/ 30 w 60"/>
                <a:gd name="T1" fmla="*/ 0 h 55"/>
                <a:gd name="T2" fmla="*/ 43 w 60"/>
                <a:gd name="T3" fmla="*/ 0 h 55"/>
                <a:gd name="T4" fmla="*/ 51 w 60"/>
                <a:gd name="T5" fmla="*/ 8 h 55"/>
                <a:gd name="T6" fmla="*/ 60 w 60"/>
                <a:gd name="T7" fmla="*/ 17 h 55"/>
                <a:gd name="T8" fmla="*/ 60 w 60"/>
                <a:gd name="T9" fmla="*/ 30 h 55"/>
                <a:gd name="T10" fmla="*/ 60 w 60"/>
                <a:gd name="T11" fmla="*/ 38 h 55"/>
                <a:gd name="T12" fmla="*/ 51 w 60"/>
                <a:gd name="T13" fmla="*/ 47 h 55"/>
                <a:gd name="T14" fmla="*/ 43 w 60"/>
                <a:gd name="T15" fmla="*/ 55 h 55"/>
                <a:gd name="T16" fmla="*/ 30 w 60"/>
                <a:gd name="T17" fmla="*/ 55 h 55"/>
                <a:gd name="T18" fmla="*/ 17 w 60"/>
                <a:gd name="T19" fmla="*/ 55 h 55"/>
                <a:gd name="T20" fmla="*/ 9 w 60"/>
                <a:gd name="T21" fmla="*/ 47 h 55"/>
                <a:gd name="T22" fmla="*/ 0 w 60"/>
                <a:gd name="T23" fmla="*/ 38 h 55"/>
                <a:gd name="T24" fmla="*/ 0 w 60"/>
                <a:gd name="T25" fmla="*/ 30 h 55"/>
                <a:gd name="T26" fmla="*/ 0 w 60"/>
                <a:gd name="T27" fmla="*/ 17 h 55"/>
                <a:gd name="T28" fmla="*/ 9 w 60"/>
                <a:gd name="T29" fmla="*/ 8 h 55"/>
                <a:gd name="T30" fmla="*/ 17 w 60"/>
                <a:gd name="T31" fmla="*/ 0 h 55"/>
                <a:gd name="T32" fmla="*/ 30 w 60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55">
                  <a:moveTo>
                    <a:pt x="30" y="0"/>
                  </a:moveTo>
                  <a:lnTo>
                    <a:pt x="43" y="0"/>
                  </a:lnTo>
                  <a:lnTo>
                    <a:pt x="51" y="8"/>
                  </a:lnTo>
                  <a:lnTo>
                    <a:pt x="60" y="17"/>
                  </a:lnTo>
                  <a:lnTo>
                    <a:pt x="60" y="30"/>
                  </a:lnTo>
                  <a:lnTo>
                    <a:pt x="60" y="38"/>
                  </a:lnTo>
                  <a:lnTo>
                    <a:pt x="51" y="47"/>
                  </a:lnTo>
                  <a:lnTo>
                    <a:pt x="43" y="55"/>
                  </a:lnTo>
                  <a:lnTo>
                    <a:pt x="30" y="55"/>
                  </a:lnTo>
                  <a:lnTo>
                    <a:pt x="17" y="55"/>
                  </a:lnTo>
                  <a:lnTo>
                    <a:pt x="9" y="47"/>
                  </a:lnTo>
                  <a:lnTo>
                    <a:pt x="0" y="38"/>
                  </a:lnTo>
                  <a:lnTo>
                    <a:pt x="0" y="30"/>
                  </a:lnTo>
                  <a:lnTo>
                    <a:pt x="0" y="17"/>
                  </a:lnTo>
                  <a:lnTo>
                    <a:pt x="9" y="8"/>
                  </a:lnTo>
                  <a:lnTo>
                    <a:pt x="17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107"/>
            <p:cNvSpPr>
              <a:spLocks/>
            </p:cNvSpPr>
            <p:nvPr/>
          </p:nvSpPr>
          <p:spPr bwMode="auto">
            <a:xfrm>
              <a:off x="4196" y="3109"/>
              <a:ext cx="60" cy="55"/>
            </a:xfrm>
            <a:custGeom>
              <a:avLst/>
              <a:gdLst>
                <a:gd name="T0" fmla="*/ 30 w 60"/>
                <a:gd name="T1" fmla="*/ 0 h 55"/>
                <a:gd name="T2" fmla="*/ 43 w 60"/>
                <a:gd name="T3" fmla="*/ 0 h 55"/>
                <a:gd name="T4" fmla="*/ 51 w 60"/>
                <a:gd name="T5" fmla="*/ 8 h 55"/>
                <a:gd name="T6" fmla="*/ 60 w 60"/>
                <a:gd name="T7" fmla="*/ 17 h 55"/>
                <a:gd name="T8" fmla="*/ 60 w 60"/>
                <a:gd name="T9" fmla="*/ 30 h 55"/>
                <a:gd name="T10" fmla="*/ 60 w 60"/>
                <a:gd name="T11" fmla="*/ 38 h 55"/>
                <a:gd name="T12" fmla="*/ 51 w 60"/>
                <a:gd name="T13" fmla="*/ 47 h 55"/>
                <a:gd name="T14" fmla="*/ 43 w 60"/>
                <a:gd name="T15" fmla="*/ 55 h 55"/>
                <a:gd name="T16" fmla="*/ 30 w 60"/>
                <a:gd name="T17" fmla="*/ 55 h 55"/>
                <a:gd name="T18" fmla="*/ 17 w 60"/>
                <a:gd name="T19" fmla="*/ 55 h 55"/>
                <a:gd name="T20" fmla="*/ 9 w 60"/>
                <a:gd name="T21" fmla="*/ 47 h 55"/>
                <a:gd name="T22" fmla="*/ 0 w 60"/>
                <a:gd name="T23" fmla="*/ 38 h 55"/>
                <a:gd name="T24" fmla="*/ 0 w 60"/>
                <a:gd name="T25" fmla="*/ 30 h 55"/>
                <a:gd name="T26" fmla="*/ 0 w 60"/>
                <a:gd name="T27" fmla="*/ 17 h 55"/>
                <a:gd name="T28" fmla="*/ 9 w 60"/>
                <a:gd name="T29" fmla="*/ 8 h 55"/>
                <a:gd name="T30" fmla="*/ 17 w 60"/>
                <a:gd name="T31" fmla="*/ 0 h 55"/>
                <a:gd name="T32" fmla="*/ 30 w 60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55">
                  <a:moveTo>
                    <a:pt x="30" y="0"/>
                  </a:moveTo>
                  <a:lnTo>
                    <a:pt x="43" y="0"/>
                  </a:lnTo>
                  <a:lnTo>
                    <a:pt x="51" y="8"/>
                  </a:lnTo>
                  <a:lnTo>
                    <a:pt x="60" y="17"/>
                  </a:lnTo>
                  <a:lnTo>
                    <a:pt x="60" y="30"/>
                  </a:lnTo>
                  <a:lnTo>
                    <a:pt x="60" y="38"/>
                  </a:lnTo>
                  <a:lnTo>
                    <a:pt x="51" y="47"/>
                  </a:lnTo>
                  <a:lnTo>
                    <a:pt x="43" y="55"/>
                  </a:lnTo>
                  <a:lnTo>
                    <a:pt x="30" y="55"/>
                  </a:lnTo>
                  <a:lnTo>
                    <a:pt x="17" y="55"/>
                  </a:lnTo>
                  <a:lnTo>
                    <a:pt x="9" y="47"/>
                  </a:lnTo>
                  <a:lnTo>
                    <a:pt x="0" y="38"/>
                  </a:lnTo>
                  <a:lnTo>
                    <a:pt x="0" y="30"/>
                  </a:lnTo>
                  <a:lnTo>
                    <a:pt x="0" y="17"/>
                  </a:lnTo>
                  <a:lnTo>
                    <a:pt x="9" y="8"/>
                  </a:lnTo>
                  <a:lnTo>
                    <a:pt x="17" y="0"/>
                  </a:lnTo>
                  <a:lnTo>
                    <a:pt x="30" y="0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106"/>
            <p:cNvSpPr>
              <a:spLocks/>
            </p:cNvSpPr>
            <p:nvPr/>
          </p:nvSpPr>
          <p:spPr bwMode="auto">
            <a:xfrm>
              <a:off x="1169" y="2046"/>
              <a:ext cx="179" cy="191"/>
            </a:xfrm>
            <a:custGeom>
              <a:avLst/>
              <a:gdLst>
                <a:gd name="T0" fmla="*/ 179 w 179"/>
                <a:gd name="T1" fmla="*/ 191 h 191"/>
                <a:gd name="T2" fmla="*/ 140 w 179"/>
                <a:gd name="T3" fmla="*/ 182 h 191"/>
                <a:gd name="T4" fmla="*/ 111 w 179"/>
                <a:gd name="T5" fmla="*/ 174 h 191"/>
                <a:gd name="T6" fmla="*/ 77 w 179"/>
                <a:gd name="T7" fmla="*/ 153 h 191"/>
                <a:gd name="T8" fmla="*/ 51 w 179"/>
                <a:gd name="T9" fmla="*/ 131 h 191"/>
                <a:gd name="T10" fmla="*/ 30 w 179"/>
                <a:gd name="T11" fmla="*/ 102 h 191"/>
                <a:gd name="T12" fmla="*/ 13 w 179"/>
                <a:gd name="T13" fmla="*/ 72 h 191"/>
                <a:gd name="T14" fmla="*/ 4 w 179"/>
                <a:gd name="T15" fmla="*/ 34 h 191"/>
                <a:gd name="T16" fmla="*/ 0 w 179"/>
                <a:gd name="T17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91">
                  <a:moveTo>
                    <a:pt x="179" y="191"/>
                  </a:moveTo>
                  <a:lnTo>
                    <a:pt x="140" y="182"/>
                  </a:lnTo>
                  <a:lnTo>
                    <a:pt x="111" y="174"/>
                  </a:lnTo>
                  <a:lnTo>
                    <a:pt x="77" y="153"/>
                  </a:lnTo>
                  <a:lnTo>
                    <a:pt x="51" y="131"/>
                  </a:lnTo>
                  <a:lnTo>
                    <a:pt x="30" y="102"/>
                  </a:lnTo>
                  <a:lnTo>
                    <a:pt x="13" y="72"/>
                  </a:lnTo>
                  <a:lnTo>
                    <a:pt x="4" y="34"/>
                  </a:lnTo>
                  <a:lnTo>
                    <a:pt x="0" y="0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Line 105"/>
            <p:cNvSpPr>
              <a:spLocks noChangeShapeType="1"/>
            </p:cNvSpPr>
            <p:nvPr/>
          </p:nvSpPr>
          <p:spPr bwMode="auto">
            <a:xfrm>
              <a:off x="1169" y="1522"/>
              <a:ext cx="1" cy="528"/>
            </a:xfrm>
            <a:prstGeom prst="line">
              <a:avLst/>
            </a:pr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Line 104"/>
            <p:cNvSpPr>
              <a:spLocks noChangeShapeType="1"/>
            </p:cNvSpPr>
            <p:nvPr/>
          </p:nvSpPr>
          <p:spPr bwMode="auto">
            <a:xfrm>
              <a:off x="1360" y="2241"/>
              <a:ext cx="723" cy="1"/>
            </a:xfrm>
            <a:prstGeom prst="line">
              <a:avLst/>
            </a:pr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Line 103"/>
            <p:cNvSpPr>
              <a:spLocks noChangeShapeType="1"/>
            </p:cNvSpPr>
            <p:nvPr/>
          </p:nvSpPr>
          <p:spPr bwMode="auto">
            <a:xfrm>
              <a:off x="1258" y="1522"/>
              <a:ext cx="1" cy="528"/>
            </a:xfrm>
            <a:prstGeom prst="line">
              <a:avLst/>
            </a:pr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Line 102"/>
            <p:cNvSpPr>
              <a:spLocks noChangeShapeType="1"/>
            </p:cNvSpPr>
            <p:nvPr/>
          </p:nvSpPr>
          <p:spPr bwMode="auto">
            <a:xfrm>
              <a:off x="1360" y="2152"/>
              <a:ext cx="723" cy="1"/>
            </a:xfrm>
            <a:prstGeom prst="line">
              <a:avLst/>
            </a:pr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01"/>
            <p:cNvSpPr>
              <a:spLocks/>
            </p:cNvSpPr>
            <p:nvPr/>
          </p:nvSpPr>
          <p:spPr bwMode="auto">
            <a:xfrm>
              <a:off x="1254" y="2020"/>
              <a:ext cx="98" cy="136"/>
            </a:xfrm>
            <a:custGeom>
              <a:avLst/>
              <a:gdLst>
                <a:gd name="T0" fmla="*/ 98 w 98"/>
                <a:gd name="T1" fmla="*/ 136 h 136"/>
                <a:gd name="T2" fmla="*/ 77 w 98"/>
                <a:gd name="T3" fmla="*/ 128 h 136"/>
                <a:gd name="T4" fmla="*/ 60 w 98"/>
                <a:gd name="T5" fmla="*/ 115 h 136"/>
                <a:gd name="T6" fmla="*/ 43 w 98"/>
                <a:gd name="T7" fmla="*/ 102 h 136"/>
                <a:gd name="T8" fmla="*/ 30 w 98"/>
                <a:gd name="T9" fmla="*/ 85 h 136"/>
                <a:gd name="T10" fmla="*/ 17 w 98"/>
                <a:gd name="T11" fmla="*/ 64 h 136"/>
                <a:gd name="T12" fmla="*/ 9 w 98"/>
                <a:gd name="T13" fmla="*/ 43 h 136"/>
                <a:gd name="T14" fmla="*/ 4 w 98"/>
                <a:gd name="T15" fmla="*/ 21 h 136"/>
                <a:gd name="T16" fmla="*/ 0 w 98"/>
                <a:gd name="T17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36">
                  <a:moveTo>
                    <a:pt x="98" y="136"/>
                  </a:moveTo>
                  <a:lnTo>
                    <a:pt x="77" y="128"/>
                  </a:lnTo>
                  <a:lnTo>
                    <a:pt x="60" y="115"/>
                  </a:lnTo>
                  <a:lnTo>
                    <a:pt x="43" y="102"/>
                  </a:lnTo>
                  <a:lnTo>
                    <a:pt x="30" y="85"/>
                  </a:lnTo>
                  <a:lnTo>
                    <a:pt x="17" y="64"/>
                  </a:lnTo>
                  <a:lnTo>
                    <a:pt x="9" y="43"/>
                  </a:lnTo>
                  <a:lnTo>
                    <a:pt x="4" y="21"/>
                  </a:lnTo>
                  <a:lnTo>
                    <a:pt x="0" y="0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Line 100"/>
            <p:cNvSpPr>
              <a:spLocks noChangeShapeType="1"/>
            </p:cNvSpPr>
            <p:nvPr/>
          </p:nvSpPr>
          <p:spPr bwMode="auto">
            <a:xfrm>
              <a:off x="1169" y="1522"/>
              <a:ext cx="89" cy="1"/>
            </a:xfrm>
            <a:prstGeom prst="line">
              <a:avLst/>
            </a:pr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Line 99"/>
            <p:cNvSpPr>
              <a:spLocks noChangeShapeType="1"/>
            </p:cNvSpPr>
            <p:nvPr/>
          </p:nvSpPr>
          <p:spPr bwMode="auto">
            <a:xfrm flipV="1">
              <a:off x="2083" y="2152"/>
              <a:ext cx="1" cy="89"/>
            </a:xfrm>
            <a:prstGeom prst="line">
              <a:avLst/>
            </a:pr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98"/>
            <p:cNvSpPr>
              <a:spLocks/>
            </p:cNvSpPr>
            <p:nvPr/>
          </p:nvSpPr>
          <p:spPr bwMode="auto">
            <a:xfrm>
              <a:off x="2007" y="2160"/>
              <a:ext cx="110" cy="77"/>
            </a:xfrm>
            <a:custGeom>
              <a:avLst/>
              <a:gdLst>
                <a:gd name="T0" fmla="*/ 0 w 110"/>
                <a:gd name="T1" fmla="*/ 0 h 77"/>
                <a:gd name="T2" fmla="*/ 110 w 110"/>
                <a:gd name="T3" fmla="*/ 0 h 77"/>
                <a:gd name="T4" fmla="*/ 110 w 110"/>
                <a:gd name="T5" fmla="*/ 0 h 77"/>
                <a:gd name="T6" fmla="*/ 110 w 110"/>
                <a:gd name="T7" fmla="*/ 0 h 77"/>
                <a:gd name="T8" fmla="*/ 110 w 110"/>
                <a:gd name="T9" fmla="*/ 77 h 77"/>
                <a:gd name="T10" fmla="*/ 110 w 110"/>
                <a:gd name="T11" fmla="*/ 77 h 77"/>
                <a:gd name="T12" fmla="*/ 110 w 110"/>
                <a:gd name="T13" fmla="*/ 77 h 77"/>
                <a:gd name="T14" fmla="*/ 0 w 110"/>
                <a:gd name="T15" fmla="*/ 77 h 77"/>
                <a:gd name="T16" fmla="*/ 0 w 110"/>
                <a:gd name="T17" fmla="*/ 77 h 77"/>
                <a:gd name="T18" fmla="*/ 0 w 110"/>
                <a:gd name="T19" fmla="*/ 77 h 77"/>
                <a:gd name="T20" fmla="*/ 0 w 110"/>
                <a:gd name="T21" fmla="*/ 0 h 77"/>
                <a:gd name="T22" fmla="*/ 0 w 110"/>
                <a:gd name="T23" fmla="*/ 0 h 77"/>
                <a:gd name="T24" fmla="*/ 0 w 110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77">
                  <a:moveTo>
                    <a:pt x="0" y="0"/>
                  </a:moveTo>
                  <a:lnTo>
                    <a:pt x="110" y="0"/>
                  </a:lnTo>
                  <a:lnTo>
                    <a:pt x="110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97"/>
            <p:cNvSpPr>
              <a:spLocks/>
            </p:cNvSpPr>
            <p:nvPr/>
          </p:nvSpPr>
          <p:spPr bwMode="auto">
            <a:xfrm>
              <a:off x="2007" y="2160"/>
              <a:ext cx="110" cy="77"/>
            </a:xfrm>
            <a:custGeom>
              <a:avLst/>
              <a:gdLst>
                <a:gd name="T0" fmla="*/ 0 w 110"/>
                <a:gd name="T1" fmla="*/ 0 h 77"/>
                <a:gd name="T2" fmla="*/ 110 w 110"/>
                <a:gd name="T3" fmla="*/ 0 h 77"/>
                <a:gd name="T4" fmla="*/ 110 w 110"/>
                <a:gd name="T5" fmla="*/ 0 h 77"/>
                <a:gd name="T6" fmla="*/ 110 w 110"/>
                <a:gd name="T7" fmla="*/ 0 h 77"/>
                <a:gd name="T8" fmla="*/ 110 w 110"/>
                <a:gd name="T9" fmla="*/ 77 h 77"/>
                <a:gd name="T10" fmla="*/ 110 w 110"/>
                <a:gd name="T11" fmla="*/ 77 h 77"/>
                <a:gd name="T12" fmla="*/ 110 w 110"/>
                <a:gd name="T13" fmla="*/ 77 h 77"/>
                <a:gd name="T14" fmla="*/ 0 w 110"/>
                <a:gd name="T15" fmla="*/ 77 h 77"/>
                <a:gd name="T16" fmla="*/ 0 w 110"/>
                <a:gd name="T17" fmla="*/ 77 h 77"/>
                <a:gd name="T18" fmla="*/ 0 w 110"/>
                <a:gd name="T19" fmla="*/ 77 h 77"/>
                <a:gd name="T20" fmla="*/ 0 w 110"/>
                <a:gd name="T21" fmla="*/ 0 h 77"/>
                <a:gd name="T22" fmla="*/ 0 w 110"/>
                <a:gd name="T23" fmla="*/ 0 h 77"/>
                <a:gd name="T24" fmla="*/ 0 w 110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77">
                  <a:moveTo>
                    <a:pt x="0" y="0"/>
                  </a:moveTo>
                  <a:lnTo>
                    <a:pt x="110" y="0"/>
                  </a:lnTo>
                  <a:lnTo>
                    <a:pt x="110" y="77"/>
                  </a:lnTo>
                  <a:lnTo>
                    <a:pt x="0" y="77"/>
                  </a:lnTo>
                  <a:lnTo>
                    <a:pt x="0" y="0"/>
                  </a:lnTo>
                </a:path>
              </a:pathLst>
            </a:custGeom>
            <a:noFill/>
            <a:ln w="254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96"/>
            <p:cNvSpPr>
              <a:spLocks/>
            </p:cNvSpPr>
            <p:nvPr/>
          </p:nvSpPr>
          <p:spPr bwMode="auto">
            <a:xfrm>
              <a:off x="833" y="1259"/>
              <a:ext cx="787" cy="298"/>
            </a:xfrm>
            <a:custGeom>
              <a:avLst/>
              <a:gdLst>
                <a:gd name="T0" fmla="*/ 0 w 787"/>
                <a:gd name="T1" fmla="*/ 0 h 298"/>
                <a:gd name="T2" fmla="*/ 787 w 787"/>
                <a:gd name="T3" fmla="*/ 0 h 298"/>
                <a:gd name="T4" fmla="*/ 787 w 787"/>
                <a:gd name="T5" fmla="*/ 0 h 298"/>
                <a:gd name="T6" fmla="*/ 787 w 787"/>
                <a:gd name="T7" fmla="*/ 4 h 298"/>
                <a:gd name="T8" fmla="*/ 787 w 787"/>
                <a:gd name="T9" fmla="*/ 298 h 298"/>
                <a:gd name="T10" fmla="*/ 787 w 787"/>
                <a:gd name="T11" fmla="*/ 298 h 298"/>
                <a:gd name="T12" fmla="*/ 787 w 787"/>
                <a:gd name="T13" fmla="*/ 298 h 298"/>
                <a:gd name="T14" fmla="*/ 0 w 787"/>
                <a:gd name="T15" fmla="*/ 298 h 298"/>
                <a:gd name="T16" fmla="*/ 0 w 787"/>
                <a:gd name="T17" fmla="*/ 298 h 298"/>
                <a:gd name="T18" fmla="*/ 0 w 787"/>
                <a:gd name="T19" fmla="*/ 298 h 298"/>
                <a:gd name="T20" fmla="*/ 0 w 787"/>
                <a:gd name="T21" fmla="*/ 4 h 298"/>
                <a:gd name="T22" fmla="*/ 0 w 787"/>
                <a:gd name="T23" fmla="*/ 0 h 298"/>
                <a:gd name="T24" fmla="*/ 0 w 787"/>
                <a:gd name="T2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7" h="298">
                  <a:moveTo>
                    <a:pt x="0" y="0"/>
                  </a:moveTo>
                  <a:lnTo>
                    <a:pt x="787" y="0"/>
                  </a:lnTo>
                  <a:lnTo>
                    <a:pt x="787" y="4"/>
                  </a:lnTo>
                  <a:lnTo>
                    <a:pt x="787" y="298"/>
                  </a:lnTo>
                  <a:lnTo>
                    <a:pt x="0" y="29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Freeform 95"/>
            <p:cNvSpPr>
              <a:spLocks/>
            </p:cNvSpPr>
            <p:nvPr/>
          </p:nvSpPr>
          <p:spPr bwMode="auto">
            <a:xfrm>
              <a:off x="833" y="1259"/>
              <a:ext cx="787" cy="298"/>
            </a:xfrm>
            <a:custGeom>
              <a:avLst/>
              <a:gdLst>
                <a:gd name="T0" fmla="*/ 0 w 787"/>
                <a:gd name="T1" fmla="*/ 0 h 298"/>
                <a:gd name="T2" fmla="*/ 787 w 787"/>
                <a:gd name="T3" fmla="*/ 0 h 298"/>
                <a:gd name="T4" fmla="*/ 787 w 787"/>
                <a:gd name="T5" fmla="*/ 0 h 298"/>
                <a:gd name="T6" fmla="*/ 787 w 787"/>
                <a:gd name="T7" fmla="*/ 4 h 298"/>
                <a:gd name="T8" fmla="*/ 787 w 787"/>
                <a:gd name="T9" fmla="*/ 298 h 298"/>
                <a:gd name="T10" fmla="*/ 787 w 787"/>
                <a:gd name="T11" fmla="*/ 298 h 298"/>
                <a:gd name="T12" fmla="*/ 787 w 787"/>
                <a:gd name="T13" fmla="*/ 298 h 298"/>
                <a:gd name="T14" fmla="*/ 0 w 787"/>
                <a:gd name="T15" fmla="*/ 298 h 298"/>
                <a:gd name="T16" fmla="*/ 0 w 787"/>
                <a:gd name="T17" fmla="*/ 298 h 298"/>
                <a:gd name="T18" fmla="*/ 0 w 787"/>
                <a:gd name="T19" fmla="*/ 298 h 298"/>
                <a:gd name="T20" fmla="*/ 0 w 787"/>
                <a:gd name="T21" fmla="*/ 4 h 298"/>
                <a:gd name="T22" fmla="*/ 0 w 787"/>
                <a:gd name="T23" fmla="*/ 0 h 298"/>
                <a:gd name="T24" fmla="*/ 0 w 787"/>
                <a:gd name="T25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7" h="298">
                  <a:moveTo>
                    <a:pt x="0" y="0"/>
                  </a:moveTo>
                  <a:lnTo>
                    <a:pt x="787" y="0"/>
                  </a:lnTo>
                  <a:lnTo>
                    <a:pt x="787" y="4"/>
                  </a:lnTo>
                  <a:lnTo>
                    <a:pt x="787" y="298"/>
                  </a:lnTo>
                  <a:lnTo>
                    <a:pt x="0" y="298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94"/>
            <p:cNvSpPr>
              <a:spLocks/>
            </p:cNvSpPr>
            <p:nvPr/>
          </p:nvSpPr>
          <p:spPr bwMode="auto">
            <a:xfrm>
              <a:off x="1173" y="1510"/>
              <a:ext cx="81" cy="119"/>
            </a:xfrm>
            <a:custGeom>
              <a:avLst/>
              <a:gdLst>
                <a:gd name="T0" fmla="*/ 0 w 81"/>
                <a:gd name="T1" fmla="*/ 0 h 119"/>
                <a:gd name="T2" fmla="*/ 81 w 81"/>
                <a:gd name="T3" fmla="*/ 0 h 119"/>
                <a:gd name="T4" fmla="*/ 81 w 81"/>
                <a:gd name="T5" fmla="*/ 0 h 119"/>
                <a:gd name="T6" fmla="*/ 81 w 81"/>
                <a:gd name="T7" fmla="*/ 0 h 119"/>
                <a:gd name="T8" fmla="*/ 81 w 81"/>
                <a:gd name="T9" fmla="*/ 119 h 119"/>
                <a:gd name="T10" fmla="*/ 81 w 81"/>
                <a:gd name="T11" fmla="*/ 119 h 119"/>
                <a:gd name="T12" fmla="*/ 81 w 81"/>
                <a:gd name="T13" fmla="*/ 119 h 119"/>
                <a:gd name="T14" fmla="*/ 0 w 81"/>
                <a:gd name="T15" fmla="*/ 119 h 119"/>
                <a:gd name="T16" fmla="*/ 0 w 81"/>
                <a:gd name="T17" fmla="*/ 119 h 119"/>
                <a:gd name="T18" fmla="*/ 0 w 81"/>
                <a:gd name="T19" fmla="*/ 119 h 119"/>
                <a:gd name="T20" fmla="*/ 0 w 81"/>
                <a:gd name="T21" fmla="*/ 0 h 119"/>
                <a:gd name="T22" fmla="*/ 0 w 81"/>
                <a:gd name="T23" fmla="*/ 0 h 119"/>
                <a:gd name="T24" fmla="*/ 0 w 81"/>
                <a:gd name="T2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" h="119">
                  <a:moveTo>
                    <a:pt x="0" y="0"/>
                  </a:moveTo>
                  <a:lnTo>
                    <a:pt x="81" y="0"/>
                  </a:lnTo>
                  <a:lnTo>
                    <a:pt x="81" y="119"/>
                  </a:lnTo>
                  <a:lnTo>
                    <a:pt x="0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93"/>
            <p:cNvSpPr>
              <a:spLocks/>
            </p:cNvSpPr>
            <p:nvPr/>
          </p:nvSpPr>
          <p:spPr bwMode="auto">
            <a:xfrm>
              <a:off x="1173" y="1510"/>
              <a:ext cx="81" cy="119"/>
            </a:xfrm>
            <a:custGeom>
              <a:avLst/>
              <a:gdLst>
                <a:gd name="T0" fmla="*/ 0 w 81"/>
                <a:gd name="T1" fmla="*/ 0 h 119"/>
                <a:gd name="T2" fmla="*/ 81 w 81"/>
                <a:gd name="T3" fmla="*/ 0 h 119"/>
                <a:gd name="T4" fmla="*/ 81 w 81"/>
                <a:gd name="T5" fmla="*/ 0 h 119"/>
                <a:gd name="T6" fmla="*/ 81 w 81"/>
                <a:gd name="T7" fmla="*/ 0 h 119"/>
                <a:gd name="T8" fmla="*/ 81 w 81"/>
                <a:gd name="T9" fmla="*/ 119 h 119"/>
                <a:gd name="T10" fmla="*/ 81 w 81"/>
                <a:gd name="T11" fmla="*/ 119 h 119"/>
                <a:gd name="T12" fmla="*/ 81 w 81"/>
                <a:gd name="T13" fmla="*/ 119 h 119"/>
                <a:gd name="T14" fmla="*/ 0 w 81"/>
                <a:gd name="T15" fmla="*/ 119 h 119"/>
                <a:gd name="T16" fmla="*/ 0 w 81"/>
                <a:gd name="T17" fmla="*/ 119 h 119"/>
                <a:gd name="T18" fmla="*/ 0 w 81"/>
                <a:gd name="T19" fmla="*/ 119 h 119"/>
                <a:gd name="T20" fmla="*/ 0 w 81"/>
                <a:gd name="T21" fmla="*/ 0 h 119"/>
                <a:gd name="T22" fmla="*/ 0 w 81"/>
                <a:gd name="T23" fmla="*/ 0 h 119"/>
                <a:gd name="T24" fmla="*/ 0 w 81"/>
                <a:gd name="T2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" h="119">
                  <a:moveTo>
                    <a:pt x="0" y="0"/>
                  </a:moveTo>
                  <a:lnTo>
                    <a:pt x="81" y="0"/>
                  </a:lnTo>
                  <a:lnTo>
                    <a:pt x="81" y="119"/>
                  </a:lnTo>
                  <a:lnTo>
                    <a:pt x="0" y="119"/>
                  </a:lnTo>
                  <a:lnTo>
                    <a:pt x="0" y="0"/>
                  </a:lnTo>
                </a:path>
              </a:pathLst>
            </a:custGeom>
            <a:noFill/>
            <a:ln w="254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Line 92"/>
            <p:cNvSpPr>
              <a:spLocks noChangeShapeType="1"/>
            </p:cNvSpPr>
            <p:nvPr/>
          </p:nvSpPr>
          <p:spPr bwMode="auto">
            <a:xfrm flipV="1">
              <a:off x="829" y="1089"/>
              <a:ext cx="1" cy="170"/>
            </a:xfrm>
            <a:prstGeom prst="line">
              <a:avLst/>
            </a:pr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Line 91"/>
            <p:cNvSpPr>
              <a:spLocks noChangeShapeType="1"/>
            </p:cNvSpPr>
            <p:nvPr/>
          </p:nvSpPr>
          <p:spPr bwMode="auto">
            <a:xfrm flipV="1">
              <a:off x="1620" y="1084"/>
              <a:ext cx="1" cy="171"/>
            </a:xfrm>
            <a:prstGeom prst="line">
              <a:avLst/>
            </a:pr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90"/>
            <p:cNvSpPr>
              <a:spLocks/>
            </p:cNvSpPr>
            <p:nvPr/>
          </p:nvSpPr>
          <p:spPr bwMode="auto">
            <a:xfrm>
              <a:off x="1135" y="1152"/>
              <a:ext cx="132" cy="124"/>
            </a:xfrm>
            <a:custGeom>
              <a:avLst/>
              <a:gdLst>
                <a:gd name="T0" fmla="*/ 68 w 132"/>
                <a:gd name="T1" fmla="*/ 124 h 124"/>
                <a:gd name="T2" fmla="*/ 98 w 132"/>
                <a:gd name="T3" fmla="*/ 60 h 124"/>
                <a:gd name="T4" fmla="*/ 132 w 132"/>
                <a:gd name="T5" fmla="*/ 0 h 124"/>
                <a:gd name="T6" fmla="*/ 68 w 132"/>
                <a:gd name="T7" fmla="*/ 0 h 124"/>
                <a:gd name="T8" fmla="*/ 0 w 132"/>
                <a:gd name="T9" fmla="*/ 0 h 124"/>
                <a:gd name="T10" fmla="*/ 34 w 132"/>
                <a:gd name="T11" fmla="*/ 60 h 124"/>
                <a:gd name="T12" fmla="*/ 68 w 132"/>
                <a:gd name="T1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24">
                  <a:moveTo>
                    <a:pt x="68" y="124"/>
                  </a:moveTo>
                  <a:lnTo>
                    <a:pt x="98" y="60"/>
                  </a:lnTo>
                  <a:lnTo>
                    <a:pt x="132" y="0"/>
                  </a:lnTo>
                  <a:lnTo>
                    <a:pt x="68" y="0"/>
                  </a:lnTo>
                  <a:lnTo>
                    <a:pt x="0" y="0"/>
                  </a:lnTo>
                  <a:lnTo>
                    <a:pt x="34" y="60"/>
                  </a:lnTo>
                  <a:lnTo>
                    <a:pt x="68" y="124"/>
                  </a:lnTo>
                  <a:close/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40" name="Freeform 89"/>
            <p:cNvSpPr>
              <a:spLocks/>
            </p:cNvSpPr>
            <p:nvPr/>
          </p:nvSpPr>
          <p:spPr bwMode="auto">
            <a:xfrm>
              <a:off x="1033" y="1114"/>
              <a:ext cx="64" cy="81"/>
            </a:xfrm>
            <a:custGeom>
              <a:avLst/>
              <a:gdLst>
                <a:gd name="T0" fmla="*/ 0 w 64"/>
                <a:gd name="T1" fmla="*/ 0 h 81"/>
                <a:gd name="T2" fmla="*/ 17 w 64"/>
                <a:gd name="T3" fmla="*/ 0 h 81"/>
                <a:gd name="T4" fmla="*/ 64 w 64"/>
                <a:gd name="T5" fmla="*/ 73 h 81"/>
                <a:gd name="T6" fmla="*/ 47 w 64"/>
                <a:gd name="T7" fmla="*/ 81 h 81"/>
                <a:gd name="T8" fmla="*/ 0 w 64"/>
                <a:gd name="T9" fmla="*/ 13 h 81"/>
                <a:gd name="T10" fmla="*/ 17 w 64"/>
                <a:gd name="T11" fmla="*/ 13 h 81"/>
                <a:gd name="T12" fmla="*/ 0 w 64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81">
                  <a:moveTo>
                    <a:pt x="0" y="0"/>
                  </a:moveTo>
                  <a:lnTo>
                    <a:pt x="17" y="0"/>
                  </a:lnTo>
                  <a:lnTo>
                    <a:pt x="64" y="73"/>
                  </a:lnTo>
                  <a:lnTo>
                    <a:pt x="47" y="81"/>
                  </a:lnTo>
                  <a:lnTo>
                    <a:pt x="0" y="13"/>
                  </a:lnTo>
                  <a:lnTo>
                    <a:pt x="17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41" name="Freeform 88"/>
            <p:cNvSpPr>
              <a:spLocks/>
            </p:cNvSpPr>
            <p:nvPr/>
          </p:nvSpPr>
          <p:spPr bwMode="auto">
            <a:xfrm>
              <a:off x="1033" y="1106"/>
              <a:ext cx="17" cy="8"/>
            </a:xfrm>
            <a:custGeom>
              <a:avLst/>
              <a:gdLst>
                <a:gd name="T0" fmla="*/ 0 w 17"/>
                <a:gd name="T1" fmla="*/ 8 h 8"/>
                <a:gd name="T2" fmla="*/ 9 w 17"/>
                <a:gd name="T3" fmla="*/ 0 h 8"/>
                <a:gd name="T4" fmla="*/ 17 w 17"/>
                <a:gd name="T5" fmla="*/ 8 h 8"/>
                <a:gd name="T6" fmla="*/ 0 w 17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8">
                  <a:moveTo>
                    <a:pt x="0" y="8"/>
                  </a:moveTo>
                  <a:lnTo>
                    <a:pt x="9" y="0"/>
                  </a:lnTo>
                  <a:lnTo>
                    <a:pt x="17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42" name="Freeform 87"/>
            <p:cNvSpPr>
              <a:spLocks/>
            </p:cNvSpPr>
            <p:nvPr/>
          </p:nvSpPr>
          <p:spPr bwMode="auto">
            <a:xfrm>
              <a:off x="991" y="1114"/>
              <a:ext cx="59" cy="81"/>
            </a:xfrm>
            <a:custGeom>
              <a:avLst/>
              <a:gdLst>
                <a:gd name="T0" fmla="*/ 4 w 59"/>
                <a:gd name="T1" fmla="*/ 77 h 81"/>
                <a:gd name="T2" fmla="*/ 0 w 59"/>
                <a:gd name="T3" fmla="*/ 73 h 81"/>
                <a:gd name="T4" fmla="*/ 42 w 59"/>
                <a:gd name="T5" fmla="*/ 0 h 81"/>
                <a:gd name="T6" fmla="*/ 59 w 59"/>
                <a:gd name="T7" fmla="*/ 13 h 81"/>
                <a:gd name="T8" fmla="*/ 12 w 59"/>
                <a:gd name="T9" fmla="*/ 81 h 81"/>
                <a:gd name="T10" fmla="*/ 4 w 59"/>
                <a:gd name="T11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81">
                  <a:moveTo>
                    <a:pt x="4" y="77"/>
                  </a:moveTo>
                  <a:lnTo>
                    <a:pt x="0" y="73"/>
                  </a:lnTo>
                  <a:lnTo>
                    <a:pt x="42" y="0"/>
                  </a:lnTo>
                  <a:lnTo>
                    <a:pt x="59" y="13"/>
                  </a:lnTo>
                  <a:lnTo>
                    <a:pt x="12" y="81"/>
                  </a:lnTo>
                  <a:lnTo>
                    <a:pt x="4" y="7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43" name="Freeform 86"/>
            <p:cNvSpPr>
              <a:spLocks/>
            </p:cNvSpPr>
            <p:nvPr/>
          </p:nvSpPr>
          <p:spPr bwMode="auto">
            <a:xfrm>
              <a:off x="1037" y="1135"/>
              <a:ext cx="13" cy="251"/>
            </a:xfrm>
            <a:custGeom>
              <a:avLst/>
              <a:gdLst>
                <a:gd name="T0" fmla="*/ 5 w 13"/>
                <a:gd name="T1" fmla="*/ 251 h 251"/>
                <a:gd name="T2" fmla="*/ 13 w 13"/>
                <a:gd name="T3" fmla="*/ 247 h 251"/>
                <a:gd name="T4" fmla="*/ 13 w 13"/>
                <a:gd name="T5" fmla="*/ 217 h 251"/>
                <a:gd name="T6" fmla="*/ 13 w 13"/>
                <a:gd name="T7" fmla="*/ 145 h 251"/>
                <a:gd name="T8" fmla="*/ 13 w 13"/>
                <a:gd name="T9" fmla="*/ 0 h 251"/>
                <a:gd name="T10" fmla="*/ 0 w 13"/>
                <a:gd name="T11" fmla="*/ 0 h 251"/>
                <a:gd name="T12" fmla="*/ 0 w 13"/>
                <a:gd name="T13" fmla="*/ 145 h 251"/>
                <a:gd name="T14" fmla="*/ 0 w 13"/>
                <a:gd name="T15" fmla="*/ 217 h 251"/>
                <a:gd name="T16" fmla="*/ 0 w 13"/>
                <a:gd name="T17" fmla="*/ 247 h 251"/>
                <a:gd name="T18" fmla="*/ 5 w 13"/>
                <a:gd name="T19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251">
                  <a:moveTo>
                    <a:pt x="5" y="251"/>
                  </a:moveTo>
                  <a:lnTo>
                    <a:pt x="13" y="247"/>
                  </a:lnTo>
                  <a:lnTo>
                    <a:pt x="13" y="217"/>
                  </a:lnTo>
                  <a:lnTo>
                    <a:pt x="13" y="14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45"/>
                  </a:lnTo>
                  <a:lnTo>
                    <a:pt x="0" y="217"/>
                  </a:lnTo>
                  <a:lnTo>
                    <a:pt x="0" y="247"/>
                  </a:lnTo>
                  <a:lnTo>
                    <a:pt x="5" y="25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44" name="Freeform 85"/>
            <p:cNvSpPr>
              <a:spLocks/>
            </p:cNvSpPr>
            <p:nvPr/>
          </p:nvSpPr>
          <p:spPr bwMode="auto">
            <a:xfrm>
              <a:off x="1033" y="1323"/>
              <a:ext cx="64" cy="80"/>
            </a:xfrm>
            <a:custGeom>
              <a:avLst/>
              <a:gdLst>
                <a:gd name="T0" fmla="*/ 0 w 64"/>
                <a:gd name="T1" fmla="*/ 80 h 80"/>
                <a:gd name="T2" fmla="*/ 17 w 64"/>
                <a:gd name="T3" fmla="*/ 80 h 80"/>
                <a:gd name="T4" fmla="*/ 64 w 64"/>
                <a:gd name="T5" fmla="*/ 12 h 80"/>
                <a:gd name="T6" fmla="*/ 47 w 64"/>
                <a:gd name="T7" fmla="*/ 0 h 80"/>
                <a:gd name="T8" fmla="*/ 0 w 64"/>
                <a:gd name="T9" fmla="*/ 72 h 80"/>
                <a:gd name="T10" fmla="*/ 17 w 64"/>
                <a:gd name="T11" fmla="*/ 72 h 80"/>
                <a:gd name="T12" fmla="*/ 0 w 64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80">
                  <a:moveTo>
                    <a:pt x="0" y="80"/>
                  </a:moveTo>
                  <a:lnTo>
                    <a:pt x="17" y="80"/>
                  </a:lnTo>
                  <a:lnTo>
                    <a:pt x="64" y="12"/>
                  </a:lnTo>
                  <a:lnTo>
                    <a:pt x="47" y="0"/>
                  </a:lnTo>
                  <a:lnTo>
                    <a:pt x="0" y="72"/>
                  </a:lnTo>
                  <a:lnTo>
                    <a:pt x="17" y="7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45" name="Freeform 84"/>
            <p:cNvSpPr>
              <a:spLocks/>
            </p:cNvSpPr>
            <p:nvPr/>
          </p:nvSpPr>
          <p:spPr bwMode="auto">
            <a:xfrm>
              <a:off x="1033" y="1403"/>
              <a:ext cx="17" cy="13"/>
            </a:xfrm>
            <a:custGeom>
              <a:avLst/>
              <a:gdLst>
                <a:gd name="T0" fmla="*/ 0 w 17"/>
                <a:gd name="T1" fmla="*/ 0 h 13"/>
                <a:gd name="T2" fmla="*/ 9 w 17"/>
                <a:gd name="T3" fmla="*/ 13 h 13"/>
                <a:gd name="T4" fmla="*/ 17 w 17"/>
                <a:gd name="T5" fmla="*/ 0 h 13"/>
                <a:gd name="T6" fmla="*/ 0 w 17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0" y="0"/>
                  </a:moveTo>
                  <a:lnTo>
                    <a:pt x="9" y="13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46" name="Freeform 83"/>
            <p:cNvSpPr>
              <a:spLocks/>
            </p:cNvSpPr>
            <p:nvPr/>
          </p:nvSpPr>
          <p:spPr bwMode="auto">
            <a:xfrm>
              <a:off x="991" y="1323"/>
              <a:ext cx="59" cy="80"/>
            </a:xfrm>
            <a:custGeom>
              <a:avLst/>
              <a:gdLst>
                <a:gd name="T0" fmla="*/ 4 w 59"/>
                <a:gd name="T1" fmla="*/ 4 h 80"/>
                <a:gd name="T2" fmla="*/ 0 w 59"/>
                <a:gd name="T3" fmla="*/ 12 h 80"/>
                <a:gd name="T4" fmla="*/ 42 w 59"/>
                <a:gd name="T5" fmla="*/ 80 h 80"/>
                <a:gd name="T6" fmla="*/ 59 w 59"/>
                <a:gd name="T7" fmla="*/ 72 h 80"/>
                <a:gd name="T8" fmla="*/ 12 w 59"/>
                <a:gd name="T9" fmla="*/ 0 h 80"/>
                <a:gd name="T10" fmla="*/ 4 w 59"/>
                <a:gd name="T11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80">
                  <a:moveTo>
                    <a:pt x="4" y="4"/>
                  </a:moveTo>
                  <a:lnTo>
                    <a:pt x="0" y="12"/>
                  </a:lnTo>
                  <a:lnTo>
                    <a:pt x="42" y="80"/>
                  </a:lnTo>
                  <a:lnTo>
                    <a:pt x="59" y="72"/>
                  </a:lnTo>
                  <a:lnTo>
                    <a:pt x="12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47" name="Freeform 82"/>
            <p:cNvSpPr>
              <a:spLocks/>
            </p:cNvSpPr>
            <p:nvPr/>
          </p:nvSpPr>
          <p:spPr bwMode="auto">
            <a:xfrm>
              <a:off x="655" y="1276"/>
              <a:ext cx="63" cy="81"/>
            </a:xfrm>
            <a:custGeom>
              <a:avLst/>
              <a:gdLst>
                <a:gd name="T0" fmla="*/ 0 w 63"/>
                <a:gd name="T1" fmla="*/ 0 h 81"/>
                <a:gd name="T2" fmla="*/ 17 w 63"/>
                <a:gd name="T3" fmla="*/ 0 h 81"/>
                <a:gd name="T4" fmla="*/ 63 w 63"/>
                <a:gd name="T5" fmla="*/ 68 h 81"/>
                <a:gd name="T6" fmla="*/ 46 w 63"/>
                <a:gd name="T7" fmla="*/ 81 h 81"/>
                <a:gd name="T8" fmla="*/ 0 w 63"/>
                <a:gd name="T9" fmla="*/ 8 h 81"/>
                <a:gd name="T10" fmla="*/ 17 w 63"/>
                <a:gd name="T11" fmla="*/ 8 h 81"/>
                <a:gd name="T12" fmla="*/ 0 w 63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81">
                  <a:moveTo>
                    <a:pt x="0" y="0"/>
                  </a:moveTo>
                  <a:lnTo>
                    <a:pt x="17" y="0"/>
                  </a:lnTo>
                  <a:lnTo>
                    <a:pt x="63" y="68"/>
                  </a:lnTo>
                  <a:lnTo>
                    <a:pt x="46" y="81"/>
                  </a:lnTo>
                  <a:lnTo>
                    <a:pt x="0" y="8"/>
                  </a:lnTo>
                  <a:lnTo>
                    <a:pt x="1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48" name="Freeform 81"/>
            <p:cNvSpPr>
              <a:spLocks/>
            </p:cNvSpPr>
            <p:nvPr/>
          </p:nvSpPr>
          <p:spPr bwMode="auto">
            <a:xfrm>
              <a:off x="655" y="1263"/>
              <a:ext cx="17" cy="13"/>
            </a:xfrm>
            <a:custGeom>
              <a:avLst/>
              <a:gdLst>
                <a:gd name="T0" fmla="*/ 0 w 17"/>
                <a:gd name="T1" fmla="*/ 13 h 13"/>
                <a:gd name="T2" fmla="*/ 8 w 17"/>
                <a:gd name="T3" fmla="*/ 0 h 13"/>
                <a:gd name="T4" fmla="*/ 17 w 17"/>
                <a:gd name="T5" fmla="*/ 13 h 13"/>
                <a:gd name="T6" fmla="*/ 0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0" y="13"/>
                  </a:moveTo>
                  <a:lnTo>
                    <a:pt x="8" y="0"/>
                  </a:lnTo>
                  <a:lnTo>
                    <a:pt x="17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49" name="Freeform 80"/>
            <p:cNvSpPr>
              <a:spLocks/>
            </p:cNvSpPr>
            <p:nvPr/>
          </p:nvSpPr>
          <p:spPr bwMode="auto">
            <a:xfrm>
              <a:off x="608" y="1276"/>
              <a:ext cx="64" cy="81"/>
            </a:xfrm>
            <a:custGeom>
              <a:avLst/>
              <a:gdLst>
                <a:gd name="T0" fmla="*/ 8 w 64"/>
                <a:gd name="T1" fmla="*/ 72 h 81"/>
                <a:gd name="T2" fmla="*/ 0 w 64"/>
                <a:gd name="T3" fmla="*/ 68 h 81"/>
                <a:gd name="T4" fmla="*/ 47 w 64"/>
                <a:gd name="T5" fmla="*/ 0 h 81"/>
                <a:gd name="T6" fmla="*/ 64 w 64"/>
                <a:gd name="T7" fmla="*/ 8 h 81"/>
                <a:gd name="T8" fmla="*/ 17 w 64"/>
                <a:gd name="T9" fmla="*/ 81 h 81"/>
                <a:gd name="T10" fmla="*/ 8 w 64"/>
                <a:gd name="T11" fmla="*/ 7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1">
                  <a:moveTo>
                    <a:pt x="8" y="72"/>
                  </a:moveTo>
                  <a:lnTo>
                    <a:pt x="0" y="68"/>
                  </a:lnTo>
                  <a:lnTo>
                    <a:pt x="47" y="0"/>
                  </a:lnTo>
                  <a:lnTo>
                    <a:pt x="64" y="8"/>
                  </a:lnTo>
                  <a:lnTo>
                    <a:pt x="17" y="81"/>
                  </a:lnTo>
                  <a:lnTo>
                    <a:pt x="8" y="7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50" name="Rectangle 79"/>
            <p:cNvSpPr>
              <a:spLocks noChangeArrowheads="1"/>
            </p:cNvSpPr>
            <p:nvPr/>
          </p:nvSpPr>
          <p:spPr bwMode="auto">
            <a:xfrm>
              <a:off x="659" y="1293"/>
              <a:ext cx="13" cy="156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51" name="Freeform 78"/>
            <p:cNvSpPr>
              <a:spLocks/>
            </p:cNvSpPr>
            <p:nvPr/>
          </p:nvSpPr>
          <p:spPr bwMode="auto">
            <a:xfrm>
              <a:off x="655" y="2794"/>
              <a:ext cx="63" cy="81"/>
            </a:xfrm>
            <a:custGeom>
              <a:avLst/>
              <a:gdLst>
                <a:gd name="T0" fmla="*/ 0 w 63"/>
                <a:gd name="T1" fmla="*/ 81 h 81"/>
                <a:gd name="T2" fmla="*/ 17 w 63"/>
                <a:gd name="T3" fmla="*/ 81 h 81"/>
                <a:gd name="T4" fmla="*/ 63 w 63"/>
                <a:gd name="T5" fmla="*/ 9 h 81"/>
                <a:gd name="T6" fmla="*/ 46 w 63"/>
                <a:gd name="T7" fmla="*/ 0 h 81"/>
                <a:gd name="T8" fmla="*/ 0 w 63"/>
                <a:gd name="T9" fmla="*/ 68 h 81"/>
                <a:gd name="T10" fmla="*/ 17 w 63"/>
                <a:gd name="T11" fmla="*/ 68 h 81"/>
                <a:gd name="T12" fmla="*/ 0 w 63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81">
                  <a:moveTo>
                    <a:pt x="0" y="81"/>
                  </a:moveTo>
                  <a:lnTo>
                    <a:pt x="17" y="81"/>
                  </a:lnTo>
                  <a:lnTo>
                    <a:pt x="63" y="9"/>
                  </a:lnTo>
                  <a:lnTo>
                    <a:pt x="46" y="0"/>
                  </a:lnTo>
                  <a:lnTo>
                    <a:pt x="0" y="68"/>
                  </a:lnTo>
                  <a:lnTo>
                    <a:pt x="17" y="68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52" name="Freeform 77"/>
            <p:cNvSpPr>
              <a:spLocks/>
            </p:cNvSpPr>
            <p:nvPr/>
          </p:nvSpPr>
          <p:spPr bwMode="auto">
            <a:xfrm>
              <a:off x="655" y="2875"/>
              <a:ext cx="17" cy="8"/>
            </a:xfrm>
            <a:custGeom>
              <a:avLst/>
              <a:gdLst>
                <a:gd name="T0" fmla="*/ 0 w 17"/>
                <a:gd name="T1" fmla="*/ 0 h 8"/>
                <a:gd name="T2" fmla="*/ 8 w 17"/>
                <a:gd name="T3" fmla="*/ 8 h 8"/>
                <a:gd name="T4" fmla="*/ 17 w 17"/>
                <a:gd name="T5" fmla="*/ 0 h 8"/>
                <a:gd name="T6" fmla="*/ 0 w 17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8">
                  <a:moveTo>
                    <a:pt x="0" y="0"/>
                  </a:moveTo>
                  <a:lnTo>
                    <a:pt x="8" y="8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54" name="Freeform 76"/>
            <p:cNvSpPr>
              <a:spLocks/>
            </p:cNvSpPr>
            <p:nvPr/>
          </p:nvSpPr>
          <p:spPr bwMode="auto">
            <a:xfrm>
              <a:off x="608" y="2794"/>
              <a:ext cx="64" cy="81"/>
            </a:xfrm>
            <a:custGeom>
              <a:avLst/>
              <a:gdLst>
                <a:gd name="T0" fmla="*/ 8 w 64"/>
                <a:gd name="T1" fmla="*/ 4 h 81"/>
                <a:gd name="T2" fmla="*/ 0 w 64"/>
                <a:gd name="T3" fmla="*/ 9 h 81"/>
                <a:gd name="T4" fmla="*/ 47 w 64"/>
                <a:gd name="T5" fmla="*/ 81 h 81"/>
                <a:gd name="T6" fmla="*/ 64 w 64"/>
                <a:gd name="T7" fmla="*/ 68 h 81"/>
                <a:gd name="T8" fmla="*/ 17 w 64"/>
                <a:gd name="T9" fmla="*/ 0 h 81"/>
                <a:gd name="T10" fmla="*/ 8 w 64"/>
                <a:gd name="T11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1">
                  <a:moveTo>
                    <a:pt x="8" y="4"/>
                  </a:moveTo>
                  <a:lnTo>
                    <a:pt x="0" y="9"/>
                  </a:lnTo>
                  <a:lnTo>
                    <a:pt x="47" y="81"/>
                  </a:lnTo>
                  <a:lnTo>
                    <a:pt x="64" y="68"/>
                  </a:lnTo>
                  <a:lnTo>
                    <a:pt x="17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55" name="Freeform 75"/>
            <p:cNvSpPr>
              <a:spLocks/>
            </p:cNvSpPr>
            <p:nvPr/>
          </p:nvSpPr>
          <p:spPr bwMode="auto">
            <a:xfrm>
              <a:off x="3954" y="2790"/>
              <a:ext cx="12" cy="140"/>
            </a:xfrm>
            <a:custGeom>
              <a:avLst/>
              <a:gdLst>
                <a:gd name="T0" fmla="*/ 8 w 12"/>
                <a:gd name="T1" fmla="*/ 140 h 140"/>
                <a:gd name="T2" fmla="*/ 12 w 12"/>
                <a:gd name="T3" fmla="*/ 136 h 140"/>
                <a:gd name="T4" fmla="*/ 12 w 12"/>
                <a:gd name="T5" fmla="*/ 123 h 140"/>
                <a:gd name="T6" fmla="*/ 12 w 12"/>
                <a:gd name="T7" fmla="*/ 81 h 140"/>
                <a:gd name="T8" fmla="*/ 12 w 12"/>
                <a:gd name="T9" fmla="*/ 0 h 140"/>
                <a:gd name="T10" fmla="*/ 0 w 12"/>
                <a:gd name="T11" fmla="*/ 0 h 140"/>
                <a:gd name="T12" fmla="*/ 0 w 12"/>
                <a:gd name="T13" fmla="*/ 81 h 140"/>
                <a:gd name="T14" fmla="*/ 0 w 12"/>
                <a:gd name="T15" fmla="*/ 123 h 140"/>
                <a:gd name="T16" fmla="*/ 0 w 12"/>
                <a:gd name="T17" fmla="*/ 136 h 140"/>
                <a:gd name="T18" fmla="*/ 8 w 12"/>
                <a:gd name="T1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40">
                  <a:moveTo>
                    <a:pt x="8" y="140"/>
                  </a:moveTo>
                  <a:lnTo>
                    <a:pt x="12" y="136"/>
                  </a:lnTo>
                  <a:lnTo>
                    <a:pt x="12" y="123"/>
                  </a:lnTo>
                  <a:lnTo>
                    <a:pt x="12" y="8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81"/>
                  </a:lnTo>
                  <a:lnTo>
                    <a:pt x="0" y="123"/>
                  </a:lnTo>
                  <a:lnTo>
                    <a:pt x="0" y="136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56" name="Freeform 74"/>
            <p:cNvSpPr>
              <a:spLocks/>
            </p:cNvSpPr>
            <p:nvPr/>
          </p:nvSpPr>
          <p:spPr bwMode="auto">
            <a:xfrm>
              <a:off x="3954" y="2866"/>
              <a:ext cx="59" cy="81"/>
            </a:xfrm>
            <a:custGeom>
              <a:avLst/>
              <a:gdLst>
                <a:gd name="T0" fmla="*/ 0 w 59"/>
                <a:gd name="T1" fmla="*/ 81 h 81"/>
                <a:gd name="T2" fmla="*/ 17 w 59"/>
                <a:gd name="T3" fmla="*/ 81 h 81"/>
                <a:gd name="T4" fmla="*/ 59 w 59"/>
                <a:gd name="T5" fmla="*/ 13 h 81"/>
                <a:gd name="T6" fmla="*/ 46 w 59"/>
                <a:gd name="T7" fmla="*/ 0 h 81"/>
                <a:gd name="T8" fmla="*/ 0 w 59"/>
                <a:gd name="T9" fmla="*/ 73 h 81"/>
                <a:gd name="T10" fmla="*/ 17 w 59"/>
                <a:gd name="T11" fmla="*/ 73 h 81"/>
                <a:gd name="T12" fmla="*/ 0 w 59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81">
                  <a:moveTo>
                    <a:pt x="0" y="81"/>
                  </a:moveTo>
                  <a:lnTo>
                    <a:pt x="17" y="81"/>
                  </a:lnTo>
                  <a:lnTo>
                    <a:pt x="59" y="13"/>
                  </a:lnTo>
                  <a:lnTo>
                    <a:pt x="46" y="0"/>
                  </a:lnTo>
                  <a:lnTo>
                    <a:pt x="0" y="73"/>
                  </a:lnTo>
                  <a:lnTo>
                    <a:pt x="17" y="73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57" name="Freeform 73"/>
            <p:cNvSpPr>
              <a:spLocks/>
            </p:cNvSpPr>
            <p:nvPr/>
          </p:nvSpPr>
          <p:spPr bwMode="auto">
            <a:xfrm>
              <a:off x="3954" y="2947"/>
              <a:ext cx="17" cy="13"/>
            </a:xfrm>
            <a:custGeom>
              <a:avLst/>
              <a:gdLst>
                <a:gd name="T0" fmla="*/ 0 w 17"/>
                <a:gd name="T1" fmla="*/ 0 h 13"/>
                <a:gd name="T2" fmla="*/ 8 w 17"/>
                <a:gd name="T3" fmla="*/ 13 h 13"/>
                <a:gd name="T4" fmla="*/ 17 w 17"/>
                <a:gd name="T5" fmla="*/ 0 h 13"/>
                <a:gd name="T6" fmla="*/ 0 w 17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0" y="0"/>
                  </a:moveTo>
                  <a:lnTo>
                    <a:pt x="8" y="13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58" name="Freeform 72"/>
            <p:cNvSpPr>
              <a:spLocks/>
            </p:cNvSpPr>
            <p:nvPr/>
          </p:nvSpPr>
          <p:spPr bwMode="auto">
            <a:xfrm>
              <a:off x="3907" y="2866"/>
              <a:ext cx="64" cy="81"/>
            </a:xfrm>
            <a:custGeom>
              <a:avLst/>
              <a:gdLst>
                <a:gd name="T0" fmla="*/ 8 w 64"/>
                <a:gd name="T1" fmla="*/ 5 h 81"/>
                <a:gd name="T2" fmla="*/ 0 w 64"/>
                <a:gd name="T3" fmla="*/ 13 h 81"/>
                <a:gd name="T4" fmla="*/ 47 w 64"/>
                <a:gd name="T5" fmla="*/ 81 h 81"/>
                <a:gd name="T6" fmla="*/ 64 w 64"/>
                <a:gd name="T7" fmla="*/ 73 h 81"/>
                <a:gd name="T8" fmla="*/ 17 w 64"/>
                <a:gd name="T9" fmla="*/ 0 h 81"/>
                <a:gd name="T10" fmla="*/ 8 w 64"/>
                <a:gd name="T11" fmla="*/ 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1">
                  <a:moveTo>
                    <a:pt x="8" y="5"/>
                  </a:moveTo>
                  <a:lnTo>
                    <a:pt x="0" y="13"/>
                  </a:lnTo>
                  <a:lnTo>
                    <a:pt x="47" y="81"/>
                  </a:lnTo>
                  <a:lnTo>
                    <a:pt x="64" y="73"/>
                  </a:lnTo>
                  <a:lnTo>
                    <a:pt x="17" y="0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59" name="Freeform 71"/>
            <p:cNvSpPr>
              <a:spLocks/>
            </p:cNvSpPr>
            <p:nvPr/>
          </p:nvSpPr>
          <p:spPr bwMode="auto">
            <a:xfrm>
              <a:off x="4081" y="2786"/>
              <a:ext cx="13" cy="136"/>
            </a:xfrm>
            <a:custGeom>
              <a:avLst/>
              <a:gdLst>
                <a:gd name="T0" fmla="*/ 9 w 13"/>
                <a:gd name="T1" fmla="*/ 136 h 136"/>
                <a:gd name="T2" fmla="*/ 13 w 13"/>
                <a:gd name="T3" fmla="*/ 136 h 136"/>
                <a:gd name="T4" fmla="*/ 13 w 13"/>
                <a:gd name="T5" fmla="*/ 119 h 136"/>
                <a:gd name="T6" fmla="*/ 13 w 13"/>
                <a:gd name="T7" fmla="*/ 80 h 136"/>
                <a:gd name="T8" fmla="*/ 13 w 13"/>
                <a:gd name="T9" fmla="*/ 0 h 136"/>
                <a:gd name="T10" fmla="*/ 0 w 13"/>
                <a:gd name="T11" fmla="*/ 0 h 136"/>
                <a:gd name="T12" fmla="*/ 0 w 13"/>
                <a:gd name="T13" fmla="*/ 80 h 136"/>
                <a:gd name="T14" fmla="*/ 0 w 13"/>
                <a:gd name="T15" fmla="*/ 119 h 136"/>
                <a:gd name="T16" fmla="*/ 0 w 13"/>
                <a:gd name="T17" fmla="*/ 136 h 136"/>
                <a:gd name="T18" fmla="*/ 9 w 13"/>
                <a:gd name="T1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6">
                  <a:moveTo>
                    <a:pt x="9" y="136"/>
                  </a:moveTo>
                  <a:lnTo>
                    <a:pt x="13" y="136"/>
                  </a:lnTo>
                  <a:lnTo>
                    <a:pt x="13" y="119"/>
                  </a:lnTo>
                  <a:lnTo>
                    <a:pt x="13" y="8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80"/>
                  </a:lnTo>
                  <a:lnTo>
                    <a:pt x="0" y="119"/>
                  </a:lnTo>
                  <a:lnTo>
                    <a:pt x="0" y="136"/>
                  </a:lnTo>
                  <a:lnTo>
                    <a:pt x="9" y="1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60" name="Freeform 70"/>
            <p:cNvSpPr>
              <a:spLocks/>
            </p:cNvSpPr>
            <p:nvPr/>
          </p:nvSpPr>
          <p:spPr bwMode="auto">
            <a:xfrm>
              <a:off x="4081" y="2862"/>
              <a:ext cx="60" cy="81"/>
            </a:xfrm>
            <a:custGeom>
              <a:avLst/>
              <a:gdLst>
                <a:gd name="T0" fmla="*/ 0 w 60"/>
                <a:gd name="T1" fmla="*/ 81 h 81"/>
                <a:gd name="T2" fmla="*/ 17 w 60"/>
                <a:gd name="T3" fmla="*/ 81 h 81"/>
                <a:gd name="T4" fmla="*/ 60 w 60"/>
                <a:gd name="T5" fmla="*/ 9 h 81"/>
                <a:gd name="T6" fmla="*/ 47 w 60"/>
                <a:gd name="T7" fmla="*/ 0 h 81"/>
                <a:gd name="T8" fmla="*/ 0 w 60"/>
                <a:gd name="T9" fmla="*/ 72 h 81"/>
                <a:gd name="T10" fmla="*/ 17 w 60"/>
                <a:gd name="T11" fmla="*/ 72 h 81"/>
                <a:gd name="T12" fmla="*/ 0 w 60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81">
                  <a:moveTo>
                    <a:pt x="0" y="81"/>
                  </a:moveTo>
                  <a:lnTo>
                    <a:pt x="17" y="81"/>
                  </a:lnTo>
                  <a:lnTo>
                    <a:pt x="60" y="9"/>
                  </a:lnTo>
                  <a:lnTo>
                    <a:pt x="47" y="0"/>
                  </a:lnTo>
                  <a:lnTo>
                    <a:pt x="0" y="72"/>
                  </a:lnTo>
                  <a:lnTo>
                    <a:pt x="17" y="72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61" name="Freeform 69"/>
            <p:cNvSpPr>
              <a:spLocks/>
            </p:cNvSpPr>
            <p:nvPr/>
          </p:nvSpPr>
          <p:spPr bwMode="auto">
            <a:xfrm>
              <a:off x="4081" y="2943"/>
              <a:ext cx="17" cy="13"/>
            </a:xfrm>
            <a:custGeom>
              <a:avLst/>
              <a:gdLst>
                <a:gd name="T0" fmla="*/ 0 w 17"/>
                <a:gd name="T1" fmla="*/ 0 h 13"/>
                <a:gd name="T2" fmla="*/ 9 w 17"/>
                <a:gd name="T3" fmla="*/ 13 h 13"/>
                <a:gd name="T4" fmla="*/ 17 w 17"/>
                <a:gd name="T5" fmla="*/ 0 h 13"/>
                <a:gd name="T6" fmla="*/ 0 w 17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0" y="0"/>
                  </a:moveTo>
                  <a:lnTo>
                    <a:pt x="9" y="13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62" name="Freeform 68"/>
            <p:cNvSpPr>
              <a:spLocks/>
            </p:cNvSpPr>
            <p:nvPr/>
          </p:nvSpPr>
          <p:spPr bwMode="auto">
            <a:xfrm>
              <a:off x="4034" y="2862"/>
              <a:ext cx="64" cy="81"/>
            </a:xfrm>
            <a:custGeom>
              <a:avLst/>
              <a:gdLst>
                <a:gd name="T0" fmla="*/ 9 w 64"/>
                <a:gd name="T1" fmla="*/ 4 h 81"/>
                <a:gd name="T2" fmla="*/ 0 w 64"/>
                <a:gd name="T3" fmla="*/ 9 h 81"/>
                <a:gd name="T4" fmla="*/ 47 w 64"/>
                <a:gd name="T5" fmla="*/ 81 h 81"/>
                <a:gd name="T6" fmla="*/ 64 w 64"/>
                <a:gd name="T7" fmla="*/ 72 h 81"/>
                <a:gd name="T8" fmla="*/ 17 w 64"/>
                <a:gd name="T9" fmla="*/ 0 h 81"/>
                <a:gd name="T10" fmla="*/ 9 w 64"/>
                <a:gd name="T11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1">
                  <a:moveTo>
                    <a:pt x="9" y="4"/>
                  </a:moveTo>
                  <a:lnTo>
                    <a:pt x="0" y="9"/>
                  </a:lnTo>
                  <a:lnTo>
                    <a:pt x="47" y="81"/>
                  </a:lnTo>
                  <a:lnTo>
                    <a:pt x="64" y="72"/>
                  </a:lnTo>
                  <a:lnTo>
                    <a:pt x="17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63" name="Freeform 67"/>
            <p:cNvSpPr>
              <a:spLocks/>
            </p:cNvSpPr>
            <p:nvPr/>
          </p:nvSpPr>
          <p:spPr bwMode="auto">
            <a:xfrm>
              <a:off x="4081" y="3181"/>
              <a:ext cx="13" cy="140"/>
            </a:xfrm>
            <a:custGeom>
              <a:avLst/>
              <a:gdLst>
                <a:gd name="T0" fmla="*/ 9 w 13"/>
                <a:gd name="T1" fmla="*/ 0 h 140"/>
                <a:gd name="T2" fmla="*/ 0 w 13"/>
                <a:gd name="T3" fmla="*/ 0 h 140"/>
                <a:gd name="T4" fmla="*/ 0 w 13"/>
                <a:gd name="T5" fmla="*/ 17 h 140"/>
                <a:gd name="T6" fmla="*/ 0 w 13"/>
                <a:gd name="T7" fmla="*/ 60 h 140"/>
                <a:gd name="T8" fmla="*/ 0 w 13"/>
                <a:gd name="T9" fmla="*/ 140 h 140"/>
                <a:gd name="T10" fmla="*/ 13 w 13"/>
                <a:gd name="T11" fmla="*/ 140 h 140"/>
                <a:gd name="T12" fmla="*/ 13 w 13"/>
                <a:gd name="T13" fmla="*/ 60 h 140"/>
                <a:gd name="T14" fmla="*/ 13 w 13"/>
                <a:gd name="T15" fmla="*/ 17 h 140"/>
                <a:gd name="T16" fmla="*/ 13 w 13"/>
                <a:gd name="T17" fmla="*/ 0 h 140"/>
                <a:gd name="T18" fmla="*/ 9 w 13"/>
                <a:gd name="T1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40">
                  <a:moveTo>
                    <a:pt x="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60"/>
                  </a:lnTo>
                  <a:lnTo>
                    <a:pt x="0" y="140"/>
                  </a:lnTo>
                  <a:lnTo>
                    <a:pt x="13" y="140"/>
                  </a:lnTo>
                  <a:lnTo>
                    <a:pt x="13" y="60"/>
                  </a:lnTo>
                  <a:lnTo>
                    <a:pt x="13" y="17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64" name="Freeform 66"/>
            <p:cNvSpPr>
              <a:spLocks/>
            </p:cNvSpPr>
            <p:nvPr/>
          </p:nvSpPr>
          <p:spPr bwMode="auto">
            <a:xfrm>
              <a:off x="4034" y="3160"/>
              <a:ext cx="64" cy="81"/>
            </a:xfrm>
            <a:custGeom>
              <a:avLst/>
              <a:gdLst>
                <a:gd name="T0" fmla="*/ 64 w 64"/>
                <a:gd name="T1" fmla="*/ 0 h 81"/>
                <a:gd name="T2" fmla="*/ 47 w 64"/>
                <a:gd name="T3" fmla="*/ 0 h 81"/>
                <a:gd name="T4" fmla="*/ 0 w 64"/>
                <a:gd name="T5" fmla="*/ 72 h 81"/>
                <a:gd name="T6" fmla="*/ 17 w 64"/>
                <a:gd name="T7" fmla="*/ 81 h 81"/>
                <a:gd name="T8" fmla="*/ 64 w 64"/>
                <a:gd name="T9" fmla="*/ 13 h 81"/>
                <a:gd name="T10" fmla="*/ 47 w 64"/>
                <a:gd name="T11" fmla="*/ 13 h 81"/>
                <a:gd name="T12" fmla="*/ 64 w 64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81">
                  <a:moveTo>
                    <a:pt x="64" y="0"/>
                  </a:moveTo>
                  <a:lnTo>
                    <a:pt x="47" y="0"/>
                  </a:lnTo>
                  <a:lnTo>
                    <a:pt x="0" y="72"/>
                  </a:lnTo>
                  <a:lnTo>
                    <a:pt x="17" y="81"/>
                  </a:lnTo>
                  <a:lnTo>
                    <a:pt x="64" y="13"/>
                  </a:lnTo>
                  <a:lnTo>
                    <a:pt x="47" y="1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65" name="Freeform 65"/>
            <p:cNvSpPr>
              <a:spLocks/>
            </p:cNvSpPr>
            <p:nvPr/>
          </p:nvSpPr>
          <p:spPr bwMode="auto">
            <a:xfrm>
              <a:off x="4081" y="3151"/>
              <a:ext cx="17" cy="9"/>
            </a:xfrm>
            <a:custGeom>
              <a:avLst/>
              <a:gdLst>
                <a:gd name="T0" fmla="*/ 17 w 17"/>
                <a:gd name="T1" fmla="*/ 9 h 9"/>
                <a:gd name="T2" fmla="*/ 9 w 17"/>
                <a:gd name="T3" fmla="*/ 0 h 9"/>
                <a:gd name="T4" fmla="*/ 0 w 17"/>
                <a:gd name="T5" fmla="*/ 9 h 9"/>
                <a:gd name="T6" fmla="*/ 17 w 17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9">
                  <a:moveTo>
                    <a:pt x="17" y="9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66" name="Freeform 64"/>
            <p:cNvSpPr>
              <a:spLocks/>
            </p:cNvSpPr>
            <p:nvPr/>
          </p:nvSpPr>
          <p:spPr bwMode="auto">
            <a:xfrm>
              <a:off x="4081" y="3160"/>
              <a:ext cx="60" cy="81"/>
            </a:xfrm>
            <a:custGeom>
              <a:avLst/>
              <a:gdLst>
                <a:gd name="T0" fmla="*/ 56 w 60"/>
                <a:gd name="T1" fmla="*/ 76 h 81"/>
                <a:gd name="T2" fmla="*/ 60 w 60"/>
                <a:gd name="T3" fmla="*/ 72 h 81"/>
                <a:gd name="T4" fmla="*/ 17 w 60"/>
                <a:gd name="T5" fmla="*/ 0 h 81"/>
                <a:gd name="T6" fmla="*/ 0 w 60"/>
                <a:gd name="T7" fmla="*/ 13 h 81"/>
                <a:gd name="T8" fmla="*/ 47 w 60"/>
                <a:gd name="T9" fmla="*/ 81 h 81"/>
                <a:gd name="T10" fmla="*/ 56 w 60"/>
                <a:gd name="T11" fmla="*/ 7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81">
                  <a:moveTo>
                    <a:pt x="56" y="76"/>
                  </a:moveTo>
                  <a:lnTo>
                    <a:pt x="60" y="72"/>
                  </a:lnTo>
                  <a:lnTo>
                    <a:pt x="17" y="0"/>
                  </a:lnTo>
                  <a:lnTo>
                    <a:pt x="0" y="13"/>
                  </a:lnTo>
                  <a:lnTo>
                    <a:pt x="47" y="81"/>
                  </a:lnTo>
                  <a:lnTo>
                    <a:pt x="56" y="7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67" name="Freeform 63"/>
            <p:cNvSpPr>
              <a:spLocks/>
            </p:cNvSpPr>
            <p:nvPr/>
          </p:nvSpPr>
          <p:spPr bwMode="auto">
            <a:xfrm>
              <a:off x="3937" y="3181"/>
              <a:ext cx="12" cy="140"/>
            </a:xfrm>
            <a:custGeom>
              <a:avLst/>
              <a:gdLst>
                <a:gd name="T0" fmla="*/ 8 w 12"/>
                <a:gd name="T1" fmla="*/ 0 h 140"/>
                <a:gd name="T2" fmla="*/ 0 w 12"/>
                <a:gd name="T3" fmla="*/ 0 h 140"/>
                <a:gd name="T4" fmla="*/ 0 w 12"/>
                <a:gd name="T5" fmla="*/ 17 h 140"/>
                <a:gd name="T6" fmla="*/ 0 w 12"/>
                <a:gd name="T7" fmla="*/ 60 h 140"/>
                <a:gd name="T8" fmla="*/ 0 w 12"/>
                <a:gd name="T9" fmla="*/ 140 h 140"/>
                <a:gd name="T10" fmla="*/ 12 w 12"/>
                <a:gd name="T11" fmla="*/ 140 h 140"/>
                <a:gd name="T12" fmla="*/ 12 w 12"/>
                <a:gd name="T13" fmla="*/ 60 h 140"/>
                <a:gd name="T14" fmla="*/ 12 w 12"/>
                <a:gd name="T15" fmla="*/ 17 h 140"/>
                <a:gd name="T16" fmla="*/ 12 w 12"/>
                <a:gd name="T17" fmla="*/ 0 h 140"/>
                <a:gd name="T18" fmla="*/ 8 w 12"/>
                <a:gd name="T1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40">
                  <a:moveTo>
                    <a:pt x="8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60"/>
                  </a:lnTo>
                  <a:lnTo>
                    <a:pt x="0" y="140"/>
                  </a:lnTo>
                  <a:lnTo>
                    <a:pt x="12" y="140"/>
                  </a:lnTo>
                  <a:lnTo>
                    <a:pt x="12" y="60"/>
                  </a:lnTo>
                  <a:lnTo>
                    <a:pt x="12" y="17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68" name="Freeform 62"/>
            <p:cNvSpPr>
              <a:spLocks/>
            </p:cNvSpPr>
            <p:nvPr/>
          </p:nvSpPr>
          <p:spPr bwMode="auto">
            <a:xfrm>
              <a:off x="3890" y="3160"/>
              <a:ext cx="64" cy="81"/>
            </a:xfrm>
            <a:custGeom>
              <a:avLst/>
              <a:gdLst>
                <a:gd name="T0" fmla="*/ 64 w 64"/>
                <a:gd name="T1" fmla="*/ 0 h 81"/>
                <a:gd name="T2" fmla="*/ 47 w 64"/>
                <a:gd name="T3" fmla="*/ 0 h 81"/>
                <a:gd name="T4" fmla="*/ 0 w 64"/>
                <a:gd name="T5" fmla="*/ 72 h 81"/>
                <a:gd name="T6" fmla="*/ 17 w 64"/>
                <a:gd name="T7" fmla="*/ 81 h 81"/>
                <a:gd name="T8" fmla="*/ 64 w 64"/>
                <a:gd name="T9" fmla="*/ 13 h 81"/>
                <a:gd name="T10" fmla="*/ 47 w 64"/>
                <a:gd name="T11" fmla="*/ 13 h 81"/>
                <a:gd name="T12" fmla="*/ 64 w 64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81">
                  <a:moveTo>
                    <a:pt x="64" y="0"/>
                  </a:moveTo>
                  <a:lnTo>
                    <a:pt x="47" y="0"/>
                  </a:lnTo>
                  <a:lnTo>
                    <a:pt x="0" y="72"/>
                  </a:lnTo>
                  <a:lnTo>
                    <a:pt x="17" y="81"/>
                  </a:lnTo>
                  <a:lnTo>
                    <a:pt x="64" y="13"/>
                  </a:lnTo>
                  <a:lnTo>
                    <a:pt x="47" y="1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69" name="Freeform 61"/>
            <p:cNvSpPr>
              <a:spLocks/>
            </p:cNvSpPr>
            <p:nvPr/>
          </p:nvSpPr>
          <p:spPr bwMode="auto">
            <a:xfrm>
              <a:off x="3937" y="3151"/>
              <a:ext cx="17" cy="9"/>
            </a:xfrm>
            <a:custGeom>
              <a:avLst/>
              <a:gdLst>
                <a:gd name="T0" fmla="*/ 17 w 17"/>
                <a:gd name="T1" fmla="*/ 9 h 9"/>
                <a:gd name="T2" fmla="*/ 8 w 17"/>
                <a:gd name="T3" fmla="*/ 0 h 9"/>
                <a:gd name="T4" fmla="*/ 0 w 17"/>
                <a:gd name="T5" fmla="*/ 9 h 9"/>
                <a:gd name="T6" fmla="*/ 17 w 17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9">
                  <a:moveTo>
                    <a:pt x="17" y="9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70" name="Freeform 60"/>
            <p:cNvSpPr>
              <a:spLocks/>
            </p:cNvSpPr>
            <p:nvPr/>
          </p:nvSpPr>
          <p:spPr bwMode="auto">
            <a:xfrm>
              <a:off x="3937" y="3160"/>
              <a:ext cx="63" cy="81"/>
            </a:xfrm>
            <a:custGeom>
              <a:avLst/>
              <a:gdLst>
                <a:gd name="T0" fmla="*/ 55 w 63"/>
                <a:gd name="T1" fmla="*/ 76 h 81"/>
                <a:gd name="T2" fmla="*/ 63 w 63"/>
                <a:gd name="T3" fmla="*/ 72 h 81"/>
                <a:gd name="T4" fmla="*/ 17 w 63"/>
                <a:gd name="T5" fmla="*/ 0 h 81"/>
                <a:gd name="T6" fmla="*/ 0 w 63"/>
                <a:gd name="T7" fmla="*/ 13 h 81"/>
                <a:gd name="T8" fmla="*/ 46 w 63"/>
                <a:gd name="T9" fmla="*/ 81 h 81"/>
                <a:gd name="T10" fmla="*/ 55 w 63"/>
                <a:gd name="T11" fmla="*/ 7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1">
                  <a:moveTo>
                    <a:pt x="55" y="76"/>
                  </a:moveTo>
                  <a:lnTo>
                    <a:pt x="63" y="72"/>
                  </a:lnTo>
                  <a:lnTo>
                    <a:pt x="17" y="0"/>
                  </a:lnTo>
                  <a:lnTo>
                    <a:pt x="0" y="13"/>
                  </a:lnTo>
                  <a:lnTo>
                    <a:pt x="46" y="81"/>
                  </a:lnTo>
                  <a:lnTo>
                    <a:pt x="55" y="7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71" name="Rectangle 59"/>
            <p:cNvSpPr>
              <a:spLocks noChangeArrowheads="1"/>
            </p:cNvSpPr>
            <p:nvPr/>
          </p:nvSpPr>
          <p:spPr bwMode="auto">
            <a:xfrm>
              <a:off x="2181" y="2573"/>
              <a:ext cx="372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000" b="0" i="0" u="none" strike="noStrike" cap="none" normalizeH="0" baseline="0">
                  <a:ln>
                    <a:noFill/>
                  </a:ln>
                  <a:solidFill>
                    <a:srgbClr val="1F1A17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H</a:t>
              </a:r>
              <a:r>
                <a:rPr kumimoji="0" lang="en-US" altLang="de-DE" sz="1000" b="0" i="0" u="none" strike="noStrike" cap="none" normalizeH="0" baseline="-30000">
                  <a:ln>
                    <a:noFill/>
                  </a:ln>
                  <a:solidFill>
                    <a:srgbClr val="1F1A17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kumimoji="0" lang="en-US" altLang="de-DE" sz="1000" b="0" i="0" u="none" strike="noStrike" cap="none" normalizeH="0" baseline="0">
                  <a:ln>
                    <a:noFill/>
                  </a:ln>
                  <a:solidFill>
                    <a:srgbClr val="1F1A17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O</a:t>
              </a:r>
              <a:endParaRPr kumimoji="0" lang="en-US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64" name="Rectangle 58"/>
            <p:cNvSpPr>
              <a:spLocks noChangeArrowheads="1"/>
            </p:cNvSpPr>
            <p:nvPr/>
          </p:nvSpPr>
          <p:spPr bwMode="auto">
            <a:xfrm>
              <a:off x="506" y="1747"/>
              <a:ext cx="144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000" b="0" i="0" u="none" strike="noStrike" cap="none" normalizeH="0" baseline="0">
                  <a:ln>
                    <a:noFill/>
                  </a:ln>
                  <a:solidFill>
                    <a:srgbClr val="1F1A17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H</a:t>
              </a:r>
              <a:endParaRPr kumimoji="0" lang="en-US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65" name="Freeform 57"/>
            <p:cNvSpPr>
              <a:spLocks/>
            </p:cNvSpPr>
            <p:nvPr/>
          </p:nvSpPr>
          <p:spPr bwMode="auto">
            <a:xfrm>
              <a:off x="5433" y="1395"/>
              <a:ext cx="60" cy="81"/>
            </a:xfrm>
            <a:custGeom>
              <a:avLst/>
              <a:gdLst>
                <a:gd name="T0" fmla="*/ 0 w 60"/>
                <a:gd name="T1" fmla="*/ 0 h 81"/>
                <a:gd name="T2" fmla="*/ 13 w 60"/>
                <a:gd name="T3" fmla="*/ 0 h 81"/>
                <a:gd name="T4" fmla="*/ 60 w 60"/>
                <a:gd name="T5" fmla="*/ 72 h 81"/>
                <a:gd name="T6" fmla="*/ 43 w 60"/>
                <a:gd name="T7" fmla="*/ 81 h 81"/>
                <a:gd name="T8" fmla="*/ 0 w 60"/>
                <a:gd name="T9" fmla="*/ 13 h 81"/>
                <a:gd name="T10" fmla="*/ 13 w 60"/>
                <a:gd name="T11" fmla="*/ 13 h 81"/>
                <a:gd name="T12" fmla="*/ 0 w 60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81">
                  <a:moveTo>
                    <a:pt x="0" y="0"/>
                  </a:moveTo>
                  <a:lnTo>
                    <a:pt x="13" y="0"/>
                  </a:lnTo>
                  <a:lnTo>
                    <a:pt x="60" y="72"/>
                  </a:lnTo>
                  <a:lnTo>
                    <a:pt x="43" y="81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67" name="Freeform 56"/>
            <p:cNvSpPr>
              <a:spLocks/>
            </p:cNvSpPr>
            <p:nvPr/>
          </p:nvSpPr>
          <p:spPr bwMode="auto">
            <a:xfrm>
              <a:off x="5433" y="1386"/>
              <a:ext cx="13" cy="9"/>
            </a:xfrm>
            <a:custGeom>
              <a:avLst/>
              <a:gdLst>
                <a:gd name="T0" fmla="*/ 0 w 13"/>
                <a:gd name="T1" fmla="*/ 9 h 9"/>
                <a:gd name="T2" fmla="*/ 4 w 13"/>
                <a:gd name="T3" fmla="*/ 0 h 9"/>
                <a:gd name="T4" fmla="*/ 13 w 13"/>
                <a:gd name="T5" fmla="*/ 9 h 9"/>
                <a:gd name="T6" fmla="*/ 0 w 13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9">
                  <a:moveTo>
                    <a:pt x="0" y="9"/>
                  </a:moveTo>
                  <a:lnTo>
                    <a:pt x="4" y="0"/>
                  </a:lnTo>
                  <a:lnTo>
                    <a:pt x="1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69" name="Freeform 55"/>
            <p:cNvSpPr>
              <a:spLocks/>
            </p:cNvSpPr>
            <p:nvPr/>
          </p:nvSpPr>
          <p:spPr bwMode="auto">
            <a:xfrm>
              <a:off x="5386" y="1395"/>
              <a:ext cx="60" cy="81"/>
            </a:xfrm>
            <a:custGeom>
              <a:avLst/>
              <a:gdLst>
                <a:gd name="T0" fmla="*/ 9 w 60"/>
                <a:gd name="T1" fmla="*/ 76 h 81"/>
                <a:gd name="T2" fmla="*/ 0 w 60"/>
                <a:gd name="T3" fmla="*/ 72 h 81"/>
                <a:gd name="T4" fmla="*/ 47 w 60"/>
                <a:gd name="T5" fmla="*/ 0 h 81"/>
                <a:gd name="T6" fmla="*/ 60 w 60"/>
                <a:gd name="T7" fmla="*/ 13 h 81"/>
                <a:gd name="T8" fmla="*/ 13 w 60"/>
                <a:gd name="T9" fmla="*/ 81 h 81"/>
                <a:gd name="T10" fmla="*/ 9 w 60"/>
                <a:gd name="T11" fmla="*/ 7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81">
                  <a:moveTo>
                    <a:pt x="9" y="76"/>
                  </a:moveTo>
                  <a:lnTo>
                    <a:pt x="0" y="72"/>
                  </a:lnTo>
                  <a:lnTo>
                    <a:pt x="47" y="0"/>
                  </a:lnTo>
                  <a:lnTo>
                    <a:pt x="60" y="13"/>
                  </a:lnTo>
                  <a:lnTo>
                    <a:pt x="13" y="81"/>
                  </a:lnTo>
                  <a:lnTo>
                    <a:pt x="9" y="7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70" name="Rectangle 54"/>
            <p:cNvSpPr>
              <a:spLocks noChangeArrowheads="1"/>
            </p:cNvSpPr>
            <p:nvPr/>
          </p:nvSpPr>
          <p:spPr bwMode="auto">
            <a:xfrm>
              <a:off x="5433" y="1416"/>
              <a:ext cx="13" cy="2029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71" name="Freeform 53"/>
            <p:cNvSpPr>
              <a:spLocks/>
            </p:cNvSpPr>
            <p:nvPr/>
          </p:nvSpPr>
          <p:spPr bwMode="auto">
            <a:xfrm>
              <a:off x="8477" y="3440"/>
              <a:ext cx="77" cy="60"/>
            </a:xfrm>
            <a:custGeom>
              <a:avLst/>
              <a:gdLst>
                <a:gd name="T0" fmla="*/ 77 w 77"/>
                <a:gd name="T1" fmla="*/ 0 h 60"/>
                <a:gd name="T2" fmla="*/ 77 w 77"/>
                <a:gd name="T3" fmla="*/ 13 h 60"/>
                <a:gd name="T4" fmla="*/ 9 w 77"/>
                <a:gd name="T5" fmla="*/ 60 h 60"/>
                <a:gd name="T6" fmla="*/ 0 w 77"/>
                <a:gd name="T7" fmla="*/ 43 h 60"/>
                <a:gd name="T8" fmla="*/ 68 w 77"/>
                <a:gd name="T9" fmla="*/ 0 h 60"/>
                <a:gd name="T10" fmla="*/ 68 w 77"/>
                <a:gd name="T11" fmla="*/ 13 h 60"/>
                <a:gd name="T12" fmla="*/ 77 w 77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60">
                  <a:moveTo>
                    <a:pt x="77" y="0"/>
                  </a:moveTo>
                  <a:lnTo>
                    <a:pt x="77" y="13"/>
                  </a:lnTo>
                  <a:lnTo>
                    <a:pt x="9" y="60"/>
                  </a:lnTo>
                  <a:lnTo>
                    <a:pt x="0" y="43"/>
                  </a:lnTo>
                  <a:lnTo>
                    <a:pt x="68" y="0"/>
                  </a:lnTo>
                  <a:lnTo>
                    <a:pt x="68" y="13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72" name="Freeform 52"/>
            <p:cNvSpPr>
              <a:spLocks/>
            </p:cNvSpPr>
            <p:nvPr/>
          </p:nvSpPr>
          <p:spPr bwMode="auto">
            <a:xfrm>
              <a:off x="8554" y="3440"/>
              <a:ext cx="12" cy="13"/>
            </a:xfrm>
            <a:custGeom>
              <a:avLst/>
              <a:gdLst>
                <a:gd name="T0" fmla="*/ 0 w 12"/>
                <a:gd name="T1" fmla="*/ 0 h 13"/>
                <a:gd name="T2" fmla="*/ 12 w 12"/>
                <a:gd name="T3" fmla="*/ 5 h 13"/>
                <a:gd name="T4" fmla="*/ 0 w 12"/>
                <a:gd name="T5" fmla="*/ 13 h 13"/>
                <a:gd name="T6" fmla="*/ 0 w 12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3">
                  <a:moveTo>
                    <a:pt x="0" y="0"/>
                  </a:moveTo>
                  <a:lnTo>
                    <a:pt x="12" y="5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73" name="Freeform 51"/>
            <p:cNvSpPr>
              <a:spLocks/>
            </p:cNvSpPr>
            <p:nvPr/>
          </p:nvSpPr>
          <p:spPr bwMode="auto">
            <a:xfrm>
              <a:off x="8477" y="3394"/>
              <a:ext cx="77" cy="59"/>
            </a:xfrm>
            <a:custGeom>
              <a:avLst/>
              <a:gdLst>
                <a:gd name="T0" fmla="*/ 4 w 77"/>
                <a:gd name="T1" fmla="*/ 8 h 59"/>
                <a:gd name="T2" fmla="*/ 9 w 77"/>
                <a:gd name="T3" fmla="*/ 0 h 59"/>
                <a:gd name="T4" fmla="*/ 77 w 77"/>
                <a:gd name="T5" fmla="*/ 46 h 59"/>
                <a:gd name="T6" fmla="*/ 68 w 77"/>
                <a:gd name="T7" fmla="*/ 59 h 59"/>
                <a:gd name="T8" fmla="*/ 0 w 77"/>
                <a:gd name="T9" fmla="*/ 12 h 59"/>
                <a:gd name="T10" fmla="*/ 4 w 77"/>
                <a:gd name="T11" fmla="*/ 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59">
                  <a:moveTo>
                    <a:pt x="4" y="8"/>
                  </a:moveTo>
                  <a:lnTo>
                    <a:pt x="9" y="0"/>
                  </a:lnTo>
                  <a:lnTo>
                    <a:pt x="77" y="46"/>
                  </a:lnTo>
                  <a:lnTo>
                    <a:pt x="68" y="59"/>
                  </a:lnTo>
                  <a:lnTo>
                    <a:pt x="0" y="12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74" name="Rectangle 50"/>
            <p:cNvSpPr>
              <a:spLocks noChangeArrowheads="1"/>
            </p:cNvSpPr>
            <p:nvPr/>
          </p:nvSpPr>
          <p:spPr bwMode="auto">
            <a:xfrm>
              <a:off x="5437" y="3440"/>
              <a:ext cx="3100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75" name="Line 49"/>
            <p:cNvSpPr>
              <a:spLocks noChangeShapeType="1"/>
            </p:cNvSpPr>
            <p:nvPr/>
          </p:nvSpPr>
          <p:spPr bwMode="auto">
            <a:xfrm flipV="1">
              <a:off x="5437" y="2730"/>
              <a:ext cx="540" cy="706"/>
            </a:xfrm>
            <a:prstGeom prst="line">
              <a:avLst/>
            </a:pr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76" name="Line 48"/>
            <p:cNvSpPr>
              <a:spLocks noChangeShapeType="1"/>
            </p:cNvSpPr>
            <p:nvPr/>
          </p:nvSpPr>
          <p:spPr bwMode="auto">
            <a:xfrm flipV="1">
              <a:off x="6598" y="1463"/>
              <a:ext cx="395" cy="519"/>
            </a:xfrm>
            <a:prstGeom prst="line">
              <a:avLst/>
            </a:pr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77" name="Freeform 47"/>
            <p:cNvSpPr>
              <a:spLocks/>
            </p:cNvSpPr>
            <p:nvPr/>
          </p:nvSpPr>
          <p:spPr bwMode="auto">
            <a:xfrm>
              <a:off x="5939" y="2547"/>
              <a:ext cx="115" cy="183"/>
            </a:xfrm>
            <a:custGeom>
              <a:avLst/>
              <a:gdLst>
                <a:gd name="T0" fmla="*/ 34 w 115"/>
                <a:gd name="T1" fmla="*/ 183 h 183"/>
                <a:gd name="T2" fmla="*/ 0 w 115"/>
                <a:gd name="T3" fmla="*/ 0 h 183"/>
                <a:gd name="T4" fmla="*/ 115 w 115"/>
                <a:gd name="T5" fmla="*/ 9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183">
                  <a:moveTo>
                    <a:pt x="34" y="183"/>
                  </a:moveTo>
                  <a:lnTo>
                    <a:pt x="0" y="0"/>
                  </a:lnTo>
                  <a:lnTo>
                    <a:pt x="115" y="98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78" name="Freeform 46"/>
            <p:cNvSpPr>
              <a:spLocks/>
            </p:cNvSpPr>
            <p:nvPr/>
          </p:nvSpPr>
          <p:spPr bwMode="auto">
            <a:xfrm>
              <a:off x="6024" y="2462"/>
              <a:ext cx="115" cy="179"/>
            </a:xfrm>
            <a:custGeom>
              <a:avLst/>
              <a:gdLst>
                <a:gd name="T0" fmla="*/ 34 w 115"/>
                <a:gd name="T1" fmla="*/ 179 h 179"/>
                <a:gd name="T2" fmla="*/ 0 w 115"/>
                <a:gd name="T3" fmla="*/ 0 h 179"/>
                <a:gd name="T4" fmla="*/ 115 w 115"/>
                <a:gd name="T5" fmla="*/ 9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179">
                  <a:moveTo>
                    <a:pt x="34" y="179"/>
                  </a:moveTo>
                  <a:lnTo>
                    <a:pt x="0" y="0"/>
                  </a:lnTo>
                  <a:lnTo>
                    <a:pt x="115" y="98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79" name="Freeform 45"/>
            <p:cNvSpPr>
              <a:spLocks/>
            </p:cNvSpPr>
            <p:nvPr/>
          </p:nvSpPr>
          <p:spPr bwMode="auto">
            <a:xfrm>
              <a:off x="6105" y="2365"/>
              <a:ext cx="115" cy="182"/>
            </a:xfrm>
            <a:custGeom>
              <a:avLst/>
              <a:gdLst>
                <a:gd name="T0" fmla="*/ 30 w 115"/>
                <a:gd name="T1" fmla="*/ 182 h 182"/>
                <a:gd name="T2" fmla="*/ 0 w 115"/>
                <a:gd name="T3" fmla="*/ 0 h 182"/>
                <a:gd name="T4" fmla="*/ 115 w 115"/>
                <a:gd name="T5" fmla="*/ 9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182">
                  <a:moveTo>
                    <a:pt x="30" y="182"/>
                  </a:moveTo>
                  <a:lnTo>
                    <a:pt x="0" y="0"/>
                  </a:lnTo>
                  <a:lnTo>
                    <a:pt x="115" y="97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80" name="Freeform 44"/>
            <p:cNvSpPr>
              <a:spLocks/>
            </p:cNvSpPr>
            <p:nvPr/>
          </p:nvSpPr>
          <p:spPr bwMode="auto">
            <a:xfrm>
              <a:off x="6181" y="2279"/>
              <a:ext cx="115" cy="179"/>
            </a:xfrm>
            <a:custGeom>
              <a:avLst/>
              <a:gdLst>
                <a:gd name="T0" fmla="*/ 30 w 115"/>
                <a:gd name="T1" fmla="*/ 179 h 179"/>
                <a:gd name="T2" fmla="*/ 0 w 115"/>
                <a:gd name="T3" fmla="*/ 0 h 179"/>
                <a:gd name="T4" fmla="*/ 115 w 115"/>
                <a:gd name="T5" fmla="*/ 9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179">
                  <a:moveTo>
                    <a:pt x="30" y="179"/>
                  </a:moveTo>
                  <a:lnTo>
                    <a:pt x="0" y="0"/>
                  </a:lnTo>
                  <a:lnTo>
                    <a:pt x="115" y="98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81" name="Freeform 43"/>
            <p:cNvSpPr>
              <a:spLocks/>
            </p:cNvSpPr>
            <p:nvPr/>
          </p:nvSpPr>
          <p:spPr bwMode="auto">
            <a:xfrm>
              <a:off x="6262" y="2190"/>
              <a:ext cx="119" cy="179"/>
            </a:xfrm>
            <a:custGeom>
              <a:avLst/>
              <a:gdLst>
                <a:gd name="T0" fmla="*/ 34 w 119"/>
                <a:gd name="T1" fmla="*/ 179 h 179"/>
                <a:gd name="T2" fmla="*/ 0 w 119"/>
                <a:gd name="T3" fmla="*/ 0 h 179"/>
                <a:gd name="T4" fmla="*/ 119 w 119"/>
                <a:gd name="T5" fmla="*/ 9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9" h="179">
                  <a:moveTo>
                    <a:pt x="34" y="179"/>
                  </a:moveTo>
                  <a:lnTo>
                    <a:pt x="0" y="0"/>
                  </a:lnTo>
                  <a:lnTo>
                    <a:pt x="119" y="98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82" name="Freeform 42"/>
            <p:cNvSpPr>
              <a:spLocks/>
            </p:cNvSpPr>
            <p:nvPr/>
          </p:nvSpPr>
          <p:spPr bwMode="auto">
            <a:xfrm>
              <a:off x="6347" y="2101"/>
              <a:ext cx="119" cy="178"/>
            </a:xfrm>
            <a:custGeom>
              <a:avLst/>
              <a:gdLst>
                <a:gd name="T0" fmla="*/ 34 w 119"/>
                <a:gd name="T1" fmla="*/ 178 h 178"/>
                <a:gd name="T2" fmla="*/ 0 w 119"/>
                <a:gd name="T3" fmla="*/ 0 h 178"/>
                <a:gd name="T4" fmla="*/ 119 w 119"/>
                <a:gd name="T5" fmla="*/ 9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9" h="178">
                  <a:moveTo>
                    <a:pt x="34" y="178"/>
                  </a:moveTo>
                  <a:lnTo>
                    <a:pt x="0" y="0"/>
                  </a:lnTo>
                  <a:lnTo>
                    <a:pt x="119" y="98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83" name="Freeform 41"/>
            <p:cNvSpPr>
              <a:spLocks/>
            </p:cNvSpPr>
            <p:nvPr/>
          </p:nvSpPr>
          <p:spPr bwMode="auto">
            <a:xfrm>
              <a:off x="6428" y="2003"/>
              <a:ext cx="115" cy="183"/>
            </a:xfrm>
            <a:custGeom>
              <a:avLst/>
              <a:gdLst>
                <a:gd name="T0" fmla="*/ 34 w 115"/>
                <a:gd name="T1" fmla="*/ 183 h 183"/>
                <a:gd name="T2" fmla="*/ 0 w 115"/>
                <a:gd name="T3" fmla="*/ 0 h 183"/>
                <a:gd name="T4" fmla="*/ 115 w 115"/>
                <a:gd name="T5" fmla="*/ 9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183">
                  <a:moveTo>
                    <a:pt x="34" y="183"/>
                  </a:moveTo>
                  <a:lnTo>
                    <a:pt x="0" y="0"/>
                  </a:lnTo>
                  <a:lnTo>
                    <a:pt x="115" y="98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84" name="Freeform 40"/>
            <p:cNvSpPr>
              <a:spLocks/>
            </p:cNvSpPr>
            <p:nvPr/>
          </p:nvSpPr>
          <p:spPr bwMode="auto">
            <a:xfrm>
              <a:off x="6504" y="1918"/>
              <a:ext cx="85" cy="183"/>
            </a:xfrm>
            <a:custGeom>
              <a:avLst/>
              <a:gdLst>
                <a:gd name="T0" fmla="*/ 34 w 85"/>
                <a:gd name="T1" fmla="*/ 183 h 183"/>
                <a:gd name="T2" fmla="*/ 0 w 85"/>
                <a:gd name="T3" fmla="*/ 0 h 183"/>
                <a:gd name="T4" fmla="*/ 85 w 85"/>
                <a:gd name="T5" fmla="*/ 64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183">
                  <a:moveTo>
                    <a:pt x="34" y="183"/>
                  </a:moveTo>
                  <a:lnTo>
                    <a:pt x="0" y="0"/>
                  </a:lnTo>
                  <a:lnTo>
                    <a:pt x="85" y="64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85" name="Rectangle 39"/>
            <p:cNvSpPr>
              <a:spLocks noChangeArrowheads="1"/>
            </p:cNvSpPr>
            <p:nvPr/>
          </p:nvSpPr>
          <p:spPr bwMode="auto">
            <a:xfrm>
              <a:off x="8320" y="3478"/>
              <a:ext cx="159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100" b="0" i="0" u="none" strike="noStrike" cap="none" normalizeH="0" baseline="0">
                  <a:ln>
                    <a:noFill/>
                  </a:ln>
                  <a:solidFill>
                    <a:srgbClr val="1F1A17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H</a:t>
              </a:r>
              <a:endParaRPr kumimoji="0" lang="en-US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86" name="Rectangle 38"/>
            <p:cNvSpPr>
              <a:spLocks noChangeArrowheads="1"/>
            </p:cNvSpPr>
            <p:nvPr/>
          </p:nvSpPr>
          <p:spPr bwMode="auto">
            <a:xfrm>
              <a:off x="5157" y="1343"/>
              <a:ext cx="147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de-DE" sz="1100" b="0" i="0" u="none" strike="noStrike" cap="none" normalizeH="0" baseline="0">
                  <a:ln>
                    <a:noFill/>
                  </a:ln>
                  <a:solidFill>
                    <a:srgbClr val="1F1A17"/>
                  </a:solidFill>
                  <a:effectLst/>
                  <a:latin typeface="Helvetica" panose="020B0604020202020204" pitchFamily="34" charset="0"/>
                  <a:ea typeface="Times New Roman" panose="02020603050405020304" pitchFamily="18" charset="0"/>
                </a:rPr>
                <a:t>P</a:t>
              </a:r>
              <a:endParaRPr kumimoji="0" lang="en-US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87" name="Rectangle 37"/>
            <p:cNvSpPr>
              <a:spLocks noChangeArrowheads="1"/>
            </p:cNvSpPr>
            <p:nvPr/>
          </p:nvSpPr>
          <p:spPr bwMode="auto">
            <a:xfrm>
              <a:off x="6003" y="2739"/>
              <a:ext cx="64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88" name="Rectangle 36"/>
            <p:cNvSpPr>
              <a:spLocks noChangeArrowheads="1"/>
            </p:cNvSpPr>
            <p:nvPr/>
          </p:nvSpPr>
          <p:spPr bwMode="auto">
            <a:xfrm>
              <a:off x="6130" y="2739"/>
              <a:ext cx="64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89" name="Rectangle 35"/>
            <p:cNvSpPr>
              <a:spLocks noChangeArrowheads="1"/>
            </p:cNvSpPr>
            <p:nvPr/>
          </p:nvSpPr>
          <p:spPr bwMode="auto">
            <a:xfrm>
              <a:off x="6258" y="2739"/>
              <a:ext cx="64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90" name="Rectangle 34"/>
            <p:cNvSpPr>
              <a:spLocks noChangeArrowheads="1"/>
            </p:cNvSpPr>
            <p:nvPr/>
          </p:nvSpPr>
          <p:spPr bwMode="auto">
            <a:xfrm>
              <a:off x="6385" y="2739"/>
              <a:ext cx="64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91" name="Rectangle 33"/>
            <p:cNvSpPr>
              <a:spLocks noChangeArrowheads="1"/>
            </p:cNvSpPr>
            <p:nvPr/>
          </p:nvSpPr>
          <p:spPr bwMode="auto">
            <a:xfrm>
              <a:off x="6513" y="2739"/>
              <a:ext cx="64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92" name="Rectangle 32"/>
            <p:cNvSpPr>
              <a:spLocks noChangeArrowheads="1"/>
            </p:cNvSpPr>
            <p:nvPr/>
          </p:nvSpPr>
          <p:spPr bwMode="auto">
            <a:xfrm>
              <a:off x="6641" y="2739"/>
              <a:ext cx="63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93" name="Rectangle 31"/>
            <p:cNvSpPr>
              <a:spLocks noChangeArrowheads="1"/>
            </p:cNvSpPr>
            <p:nvPr/>
          </p:nvSpPr>
          <p:spPr bwMode="auto">
            <a:xfrm>
              <a:off x="6768" y="2739"/>
              <a:ext cx="64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94" name="Rectangle 30"/>
            <p:cNvSpPr>
              <a:spLocks noChangeArrowheads="1"/>
            </p:cNvSpPr>
            <p:nvPr/>
          </p:nvSpPr>
          <p:spPr bwMode="auto">
            <a:xfrm>
              <a:off x="6896" y="2739"/>
              <a:ext cx="63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95" name="Rectangle 29"/>
            <p:cNvSpPr>
              <a:spLocks noChangeArrowheads="1"/>
            </p:cNvSpPr>
            <p:nvPr/>
          </p:nvSpPr>
          <p:spPr bwMode="auto">
            <a:xfrm>
              <a:off x="7023" y="2739"/>
              <a:ext cx="64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6" name="Rectangle 28"/>
            <p:cNvSpPr>
              <a:spLocks noChangeArrowheads="1"/>
            </p:cNvSpPr>
            <p:nvPr/>
          </p:nvSpPr>
          <p:spPr bwMode="auto">
            <a:xfrm>
              <a:off x="7151" y="2739"/>
              <a:ext cx="63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7" name="Rectangle 27"/>
            <p:cNvSpPr>
              <a:spLocks noChangeArrowheads="1"/>
            </p:cNvSpPr>
            <p:nvPr/>
          </p:nvSpPr>
          <p:spPr bwMode="auto">
            <a:xfrm>
              <a:off x="7278" y="2739"/>
              <a:ext cx="64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8" name="Rectangle 26"/>
            <p:cNvSpPr>
              <a:spLocks noChangeArrowheads="1"/>
            </p:cNvSpPr>
            <p:nvPr/>
          </p:nvSpPr>
          <p:spPr bwMode="auto">
            <a:xfrm>
              <a:off x="7406" y="2739"/>
              <a:ext cx="64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9" name="Rectangle 25"/>
            <p:cNvSpPr>
              <a:spLocks noChangeArrowheads="1"/>
            </p:cNvSpPr>
            <p:nvPr/>
          </p:nvSpPr>
          <p:spPr bwMode="auto">
            <a:xfrm>
              <a:off x="7533" y="2739"/>
              <a:ext cx="64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0" name="Rectangle 24"/>
            <p:cNvSpPr>
              <a:spLocks noChangeArrowheads="1"/>
            </p:cNvSpPr>
            <p:nvPr/>
          </p:nvSpPr>
          <p:spPr bwMode="auto">
            <a:xfrm>
              <a:off x="7661" y="2739"/>
              <a:ext cx="64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1" name="Rectangle 23"/>
            <p:cNvSpPr>
              <a:spLocks noChangeArrowheads="1"/>
            </p:cNvSpPr>
            <p:nvPr/>
          </p:nvSpPr>
          <p:spPr bwMode="auto">
            <a:xfrm>
              <a:off x="7788" y="2739"/>
              <a:ext cx="64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2" name="Rectangle 22"/>
            <p:cNvSpPr>
              <a:spLocks noChangeArrowheads="1"/>
            </p:cNvSpPr>
            <p:nvPr/>
          </p:nvSpPr>
          <p:spPr bwMode="auto">
            <a:xfrm>
              <a:off x="7916" y="2739"/>
              <a:ext cx="64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3" name="Rectangle 21"/>
            <p:cNvSpPr>
              <a:spLocks noChangeArrowheads="1"/>
            </p:cNvSpPr>
            <p:nvPr/>
          </p:nvSpPr>
          <p:spPr bwMode="auto">
            <a:xfrm>
              <a:off x="8043" y="2739"/>
              <a:ext cx="64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4" name="Rectangle 20"/>
            <p:cNvSpPr>
              <a:spLocks noChangeArrowheads="1"/>
            </p:cNvSpPr>
            <p:nvPr/>
          </p:nvSpPr>
          <p:spPr bwMode="auto">
            <a:xfrm>
              <a:off x="8171" y="2739"/>
              <a:ext cx="64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5" name="Rectangle 19"/>
            <p:cNvSpPr>
              <a:spLocks noChangeArrowheads="1"/>
            </p:cNvSpPr>
            <p:nvPr/>
          </p:nvSpPr>
          <p:spPr bwMode="auto">
            <a:xfrm>
              <a:off x="6538" y="1914"/>
              <a:ext cx="64" cy="1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6" name="Rectangle 18"/>
            <p:cNvSpPr>
              <a:spLocks noChangeArrowheads="1"/>
            </p:cNvSpPr>
            <p:nvPr/>
          </p:nvSpPr>
          <p:spPr bwMode="auto">
            <a:xfrm>
              <a:off x="6666" y="1914"/>
              <a:ext cx="64" cy="1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7" name="Rectangle 17"/>
            <p:cNvSpPr>
              <a:spLocks noChangeArrowheads="1"/>
            </p:cNvSpPr>
            <p:nvPr/>
          </p:nvSpPr>
          <p:spPr bwMode="auto">
            <a:xfrm>
              <a:off x="6794" y="1914"/>
              <a:ext cx="63" cy="1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8" name="Rectangle 16"/>
            <p:cNvSpPr>
              <a:spLocks noChangeArrowheads="1"/>
            </p:cNvSpPr>
            <p:nvPr/>
          </p:nvSpPr>
          <p:spPr bwMode="auto">
            <a:xfrm>
              <a:off x="6921" y="1914"/>
              <a:ext cx="64" cy="1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9" name="Rectangle 15"/>
            <p:cNvSpPr>
              <a:spLocks noChangeArrowheads="1"/>
            </p:cNvSpPr>
            <p:nvPr/>
          </p:nvSpPr>
          <p:spPr bwMode="auto">
            <a:xfrm>
              <a:off x="7049" y="1914"/>
              <a:ext cx="63" cy="1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0" name="Rectangle 14"/>
            <p:cNvSpPr>
              <a:spLocks noChangeArrowheads="1"/>
            </p:cNvSpPr>
            <p:nvPr/>
          </p:nvSpPr>
          <p:spPr bwMode="auto">
            <a:xfrm>
              <a:off x="7176" y="1914"/>
              <a:ext cx="64" cy="1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1" name="Rectangle 13"/>
            <p:cNvSpPr>
              <a:spLocks noChangeArrowheads="1"/>
            </p:cNvSpPr>
            <p:nvPr/>
          </p:nvSpPr>
          <p:spPr bwMode="auto">
            <a:xfrm>
              <a:off x="7304" y="1914"/>
              <a:ext cx="63" cy="1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" name="Rectangle 12"/>
            <p:cNvSpPr>
              <a:spLocks noChangeArrowheads="1"/>
            </p:cNvSpPr>
            <p:nvPr/>
          </p:nvSpPr>
          <p:spPr bwMode="auto">
            <a:xfrm>
              <a:off x="7431" y="1914"/>
              <a:ext cx="64" cy="1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3" name="Rectangle 11"/>
            <p:cNvSpPr>
              <a:spLocks noChangeArrowheads="1"/>
            </p:cNvSpPr>
            <p:nvPr/>
          </p:nvSpPr>
          <p:spPr bwMode="auto">
            <a:xfrm>
              <a:off x="7559" y="1914"/>
              <a:ext cx="64" cy="1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4" name="Rectangle 10"/>
            <p:cNvSpPr>
              <a:spLocks noChangeArrowheads="1"/>
            </p:cNvSpPr>
            <p:nvPr/>
          </p:nvSpPr>
          <p:spPr bwMode="auto">
            <a:xfrm>
              <a:off x="7686" y="1914"/>
              <a:ext cx="64" cy="1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5" name="Rectangle 9"/>
            <p:cNvSpPr>
              <a:spLocks noChangeArrowheads="1"/>
            </p:cNvSpPr>
            <p:nvPr/>
          </p:nvSpPr>
          <p:spPr bwMode="auto">
            <a:xfrm>
              <a:off x="7814" y="1914"/>
              <a:ext cx="64" cy="1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6" name="Rectangle 8"/>
            <p:cNvSpPr>
              <a:spLocks noChangeArrowheads="1"/>
            </p:cNvSpPr>
            <p:nvPr/>
          </p:nvSpPr>
          <p:spPr bwMode="auto">
            <a:xfrm>
              <a:off x="7941" y="1914"/>
              <a:ext cx="64" cy="1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8069" y="1914"/>
              <a:ext cx="64" cy="1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8" name="Freeform 6"/>
            <p:cNvSpPr>
              <a:spLocks/>
            </p:cNvSpPr>
            <p:nvPr/>
          </p:nvSpPr>
          <p:spPr bwMode="auto">
            <a:xfrm>
              <a:off x="6704" y="1918"/>
              <a:ext cx="906" cy="808"/>
            </a:xfrm>
            <a:custGeom>
              <a:avLst/>
              <a:gdLst>
                <a:gd name="T0" fmla="*/ 0 w 906"/>
                <a:gd name="T1" fmla="*/ 336 h 808"/>
                <a:gd name="T2" fmla="*/ 22 w 906"/>
                <a:gd name="T3" fmla="*/ 208 h 808"/>
                <a:gd name="T4" fmla="*/ 43 w 906"/>
                <a:gd name="T5" fmla="*/ 64 h 808"/>
                <a:gd name="T6" fmla="*/ 85 w 906"/>
                <a:gd name="T7" fmla="*/ 8 h 808"/>
                <a:gd name="T8" fmla="*/ 145 w 906"/>
                <a:gd name="T9" fmla="*/ 0 h 808"/>
                <a:gd name="T10" fmla="*/ 204 w 906"/>
                <a:gd name="T11" fmla="*/ 8 h 808"/>
                <a:gd name="T12" fmla="*/ 268 w 906"/>
                <a:gd name="T13" fmla="*/ 77 h 808"/>
                <a:gd name="T14" fmla="*/ 294 w 906"/>
                <a:gd name="T15" fmla="*/ 153 h 808"/>
                <a:gd name="T16" fmla="*/ 328 w 906"/>
                <a:gd name="T17" fmla="*/ 217 h 808"/>
                <a:gd name="T18" fmla="*/ 345 w 906"/>
                <a:gd name="T19" fmla="*/ 162 h 808"/>
                <a:gd name="T20" fmla="*/ 383 w 906"/>
                <a:gd name="T21" fmla="*/ 145 h 808"/>
                <a:gd name="T22" fmla="*/ 413 w 906"/>
                <a:gd name="T23" fmla="*/ 208 h 808"/>
                <a:gd name="T24" fmla="*/ 468 w 906"/>
                <a:gd name="T25" fmla="*/ 315 h 808"/>
                <a:gd name="T26" fmla="*/ 536 w 906"/>
                <a:gd name="T27" fmla="*/ 481 h 808"/>
                <a:gd name="T28" fmla="*/ 612 w 906"/>
                <a:gd name="T29" fmla="*/ 634 h 808"/>
                <a:gd name="T30" fmla="*/ 668 w 906"/>
                <a:gd name="T31" fmla="*/ 731 h 808"/>
                <a:gd name="T32" fmla="*/ 710 w 906"/>
                <a:gd name="T33" fmla="*/ 787 h 808"/>
                <a:gd name="T34" fmla="*/ 753 w 906"/>
                <a:gd name="T35" fmla="*/ 808 h 808"/>
                <a:gd name="T36" fmla="*/ 800 w 906"/>
                <a:gd name="T37" fmla="*/ 795 h 808"/>
                <a:gd name="T38" fmla="*/ 821 w 906"/>
                <a:gd name="T39" fmla="*/ 736 h 808"/>
                <a:gd name="T40" fmla="*/ 842 w 906"/>
                <a:gd name="T41" fmla="*/ 634 h 808"/>
                <a:gd name="T42" fmla="*/ 872 w 906"/>
                <a:gd name="T43" fmla="*/ 515 h 808"/>
                <a:gd name="T44" fmla="*/ 906 w 906"/>
                <a:gd name="T45" fmla="*/ 361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6" h="808">
                  <a:moveTo>
                    <a:pt x="0" y="336"/>
                  </a:moveTo>
                  <a:lnTo>
                    <a:pt x="22" y="208"/>
                  </a:lnTo>
                  <a:lnTo>
                    <a:pt x="43" y="64"/>
                  </a:lnTo>
                  <a:lnTo>
                    <a:pt x="85" y="8"/>
                  </a:lnTo>
                  <a:lnTo>
                    <a:pt x="145" y="0"/>
                  </a:lnTo>
                  <a:lnTo>
                    <a:pt x="204" y="8"/>
                  </a:lnTo>
                  <a:lnTo>
                    <a:pt x="268" y="77"/>
                  </a:lnTo>
                  <a:lnTo>
                    <a:pt x="294" y="153"/>
                  </a:lnTo>
                  <a:lnTo>
                    <a:pt x="328" y="217"/>
                  </a:lnTo>
                  <a:lnTo>
                    <a:pt x="345" y="162"/>
                  </a:lnTo>
                  <a:lnTo>
                    <a:pt x="383" y="145"/>
                  </a:lnTo>
                  <a:lnTo>
                    <a:pt x="413" y="208"/>
                  </a:lnTo>
                  <a:lnTo>
                    <a:pt x="468" y="315"/>
                  </a:lnTo>
                  <a:lnTo>
                    <a:pt x="536" y="481"/>
                  </a:lnTo>
                  <a:lnTo>
                    <a:pt x="612" y="634"/>
                  </a:lnTo>
                  <a:lnTo>
                    <a:pt x="668" y="731"/>
                  </a:lnTo>
                  <a:lnTo>
                    <a:pt x="710" y="787"/>
                  </a:lnTo>
                  <a:lnTo>
                    <a:pt x="753" y="808"/>
                  </a:lnTo>
                  <a:lnTo>
                    <a:pt x="800" y="795"/>
                  </a:lnTo>
                  <a:lnTo>
                    <a:pt x="821" y="736"/>
                  </a:lnTo>
                  <a:lnTo>
                    <a:pt x="842" y="634"/>
                  </a:lnTo>
                  <a:lnTo>
                    <a:pt x="872" y="515"/>
                  </a:lnTo>
                  <a:lnTo>
                    <a:pt x="906" y="361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9" name="Freeform 5"/>
            <p:cNvSpPr>
              <a:spLocks/>
            </p:cNvSpPr>
            <p:nvPr/>
          </p:nvSpPr>
          <p:spPr bwMode="auto">
            <a:xfrm>
              <a:off x="7623" y="1909"/>
              <a:ext cx="752" cy="813"/>
            </a:xfrm>
            <a:custGeom>
              <a:avLst/>
              <a:gdLst>
                <a:gd name="T0" fmla="*/ 0 w 752"/>
                <a:gd name="T1" fmla="*/ 353 h 813"/>
                <a:gd name="T2" fmla="*/ 21 w 752"/>
                <a:gd name="T3" fmla="*/ 209 h 813"/>
                <a:gd name="T4" fmla="*/ 42 w 752"/>
                <a:gd name="T5" fmla="*/ 69 h 813"/>
                <a:gd name="T6" fmla="*/ 85 w 752"/>
                <a:gd name="T7" fmla="*/ 13 h 813"/>
                <a:gd name="T8" fmla="*/ 144 w 752"/>
                <a:gd name="T9" fmla="*/ 0 h 813"/>
                <a:gd name="T10" fmla="*/ 208 w 752"/>
                <a:gd name="T11" fmla="*/ 13 h 813"/>
                <a:gd name="T12" fmla="*/ 267 w 752"/>
                <a:gd name="T13" fmla="*/ 77 h 813"/>
                <a:gd name="T14" fmla="*/ 293 w 752"/>
                <a:gd name="T15" fmla="*/ 154 h 813"/>
                <a:gd name="T16" fmla="*/ 327 w 752"/>
                <a:gd name="T17" fmla="*/ 222 h 813"/>
                <a:gd name="T18" fmla="*/ 348 w 752"/>
                <a:gd name="T19" fmla="*/ 166 h 813"/>
                <a:gd name="T20" fmla="*/ 382 w 752"/>
                <a:gd name="T21" fmla="*/ 149 h 813"/>
                <a:gd name="T22" fmla="*/ 416 w 752"/>
                <a:gd name="T23" fmla="*/ 209 h 813"/>
                <a:gd name="T24" fmla="*/ 471 w 752"/>
                <a:gd name="T25" fmla="*/ 319 h 813"/>
                <a:gd name="T26" fmla="*/ 535 w 752"/>
                <a:gd name="T27" fmla="*/ 485 h 813"/>
                <a:gd name="T28" fmla="*/ 612 w 752"/>
                <a:gd name="T29" fmla="*/ 638 h 813"/>
                <a:gd name="T30" fmla="*/ 667 w 752"/>
                <a:gd name="T31" fmla="*/ 736 h 813"/>
                <a:gd name="T32" fmla="*/ 710 w 752"/>
                <a:gd name="T33" fmla="*/ 791 h 813"/>
                <a:gd name="T34" fmla="*/ 752 w 752"/>
                <a:gd name="T35" fmla="*/ 813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2" h="813">
                  <a:moveTo>
                    <a:pt x="0" y="353"/>
                  </a:moveTo>
                  <a:lnTo>
                    <a:pt x="21" y="209"/>
                  </a:lnTo>
                  <a:lnTo>
                    <a:pt x="42" y="69"/>
                  </a:lnTo>
                  <a:lnTo>
                    <a:pt x="85" y="13"/>
                  </a:lnTo>
                  <a:lnTo>
                    <a:pt x="144" y="0"/>
                  </a:lnTo>
                  <a:lnTo>
                    <a:pt x="208" y="13"/>
                  </a:lnTo>
                  <a:lnTo>
                    <a:pt x="267" y="77"/>
                  </a:lnTo>
                  <a:lnTo>
                    <a:pt x="293" y="154"/>
                  </a:lnTo>
                  <a:lnTo>
                    <a:pt x="327" y="222"/>
                  </a:lnTo>
                  <a:lnTo>
                    <a:pt x="348" y="166"/>
                  </a:lnTo>
                  <a:lnTo>
                    <a:pt x="382" y="149"/>
                  </a:lnTo>
                  <a:lnTo>
                    <a:pt x="416" y="209"/>
                  </a:lnTo>
                  <a:lnTo>
                    <a:pt x="471" y="319"/>
                  </a:lnTo>
                  <a:lnTo>
                    <a:pt x="535" y="485"/>
                  </a:lnTo>
                  <a:lnTo>
                    <a:pt x="612" y="638"/>
                  </a:lnTo>
                  <a:lnTo>
                    <a:pt x="667" y="736"/>
                  </a:lnTo>
                  <a:lnTo>
                    <a:pt x="710" y="791"/>
                  </a:lnTo>
                  <a:lnTo>
                    <a:pt x="752" y="813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0" name="Freeform 4"/>
            <p:cNvSpPr>
              <a:spLocks/>
            </p:cNvSpPr>
            <p:nvPr/>
          </p:nvSpPr>
          <p:spPr bwMode="auto">
            <a:xfrm>
              <a:off x="21" y="21"/>
              <a:ext cx="9026" cy="3828"/>
            </a:xfrm>
            <a:custGeom>
              <a:avLst/>
              <a:gdLst>
                <a:gd name="T0" fmla="*/ 22 w 9026"/>
                <a:gd name="T1" fmla="*/ 0 h 3828"/>
                <a:gd name="T2" fmla="*/ 9004 w 9026"/>
                <a:gd name="T3" fmla="*/ 0 h 3828"/>
                <a:gd name="T4" fmla="*/ 9013 w 9026"/>
                <a:gd name="T5" fmla="*/ 0 h 3828"/>
                <a:gd name="T6" fmla="*/ 9021 w 9026"/>
                <a:gd name="T7" fmla="*/ 5 h 3828"/>
                <a:gd name="T8" fmla="*/ 9026 w 9026"/>
                <a:gd name="T9" fmla="*/ 13 h 3828"/>
                <a:gd name="T10" fmla="*/ 9026 w 9026"/>
                <a:gd name="T11" fmla="*/ 17 h 3828"/>
                <a:gd name="T12" fmla="*/ 9026 w 9026"/>
                <a:gd name="T13" fmla="*/ 3811 h 3828"/>
                <a:gd name="T14" fmla="*/ 9026 w 9026"/>
                <a:gd name="T15" fmla="*/ 3815 h 3828"/>
                <a:gd name="T16" fmla="*/ 9021 w 9026"/>
                <a:gd name="T17" fmla="*/ 3823 h 3828"/>
                <a:gd name="T18" fmla="*/ 9013 w 9026"/>
                <a:gd name="T19" fmla="*/ 3828 h 3828"/>
                <a:gd name="T20" fmla="*/ 9004 w 9026"/>
                <a:gd name="T21" fmla="*/ 3828 h 3828"/>
                <a:gd name="T22" fmla="*/ 22 w 9026"/>
                <a:gd name="T23" fmla="*/ 3828 h 3828"/>
                <a:gd name="T24" fmla="*/ 13 w 9026"/>
                <a:gd name="T25" fmla="*/ 3828 h 3828"/>
                <a:gd name="T26" fmla="*/ 5 w 9026"/>
                <a:gd name="T27" fmla="*/ 3823 h 3828"/>
                <a:gd name="T28" fmla="*/ 0 w 9026"/>
                <a:gd name="T29" fmla="*/ 3815 h 3828"/>
                <a:gd name="T30" fmla="*/ 0 w 9026"/>
                <a:gd name="T31" fmla="*/ 3811 h 3828"/>
                <a:gd name="T32" fmla="*/ 0 w 9026"/>
                <a:gd name="T33" fmla="*/ 17 h 3828"/>
                <a:gd name="T34" fmla="*/ 0 w 9026"/>
                <a:gd name="T35" fmla="*/ 13 h 3828"/>
                <a:gd name="T36" fmla="*/ 5 w 9026"/>
                <a:gd name="T37" fmla="*/ 5 h 3828"/>
                <a:gd name="T38" fmla="*/ 13 w 9026"/>
                <a:gd name="T39" fmla="*/ 0 h 3828"/>
                <a:gd name="T40" fmla="*/ 22 w 9026"/>
                <a:gd name="T41" fmla="*/ 0 h 3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26" h="3828">
                  <a:moveTo>
                    <a:pt x="22" y="0"/>
                  </a:moveTo>
                  <a:lnTo>
                    <a:pt x="9004" y="0"/>
                  </a:lnTo>
                  <a:lnTo>
                    <a:pt x="9013" y="0"/>
                  </a:lnTo>
                  <a:lnTo>
                    <a:pt x="9021" y="5"/>
                  </a:lnTo>
                  <a:lnTo>
                    <a:pt x="9026" y="13"/>
                  </a:lnTo>
                  <a:lnTo>
                    <a:pt x="9026" y="17"/>
                  </a:lnTo>
                  <a:lnTo>
                    <a:pt x="9026" y="3811"/>
                  </a:lnTo>
                  <a:lnTo>
                    <a:pt x="9026" y="3815"/>
                  </a:lnTo>
                  <a:lnTo>
                    <a:pt x="9021" y="3823"/>
                  </a:lnTo>
                  <a:lnTo>
                    <a:pt x="9013" y="3828"/>
                  </a:lnTo>
                  <a:lnTo>
                    <a:pt x="9004" y="3828"/>
                  </a:lnTo>
                  <a:lnTo>
                    <a:pt x="22" y="3828"/>
                  </a:lnTo>
                  <a:lnTo>
                    <a:pt x="13" y="3828"/>
                  </a:lnTo>
                  <a:lnTo>
                    <a:pt x="5" y="3823"/>
                  </a:lnTo>
                  <a:lnTo>
                    <a:pt x="0" y="3815"/>
                  </a:lnTo>
                  <a:lnTo>
                    <a:pt x="0" y="381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5" y="5"/>
                  </a:lnTo>
                  <a:lnTo>
                    <a:pt x="13" y="0"/>
                  </a:lnTo>
                  <a:lnTo>
                    <a:pt x="22" y="0"/>
                  </a:lnTo>
                </a:path>
              </a:pathLst>
            </a:custGeom>
            <a:noFill/>
            <a:ln w="254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1" name="Text Box 3"/>
            <p:cNvSpPr txBox="1">
              <a:spLocks noChangeArrowheads="1"/>
            </p:cNvSpPr>
            <p:nvPr/>
          </p:nvSpPr>
          <p:spPr bwMode="auto">
            <a:xfrm>
              <a:off x="8100" y="2520"/>
              <a:ext cx="900" cy="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</a:t>
              </a:r>
              <a:r>
                <a:rPr kumimoji="0" lang="de-DE" altLang="de-DE" sz="1000" b="0" i="0" u="none" strike="noStrike" cap="none" normalizeH="0" baseline="-3000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Diastole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Text Box 2"/>
            <p:cNvSpPr txBox="1">
              <a:spLocks noChangeArrowheads="1"/>
            </p:cNvSpPr>
            <p:nvPr/>
          </p:nvSpPr>
          <p:spPr bwMode="auto">
            <a:xfrm>
              <a:off x="8100" y="1620"/>
              <a:ext cx="900" cy="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</a:t>
              </a:r>
              <a:r>
                <a:rPr kumimoji="0" lang="de-DE" altLang="de-DE" sz="1000" b="0" i="0" u="none" strike="noStrike" cap="none" normalizeH="0" baseline="-3000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Systole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23" name="Rechteck 122"/>
          <p:cNvSpPr/>
          <p:nvPr/>
        </p:nvSpPr>
        <p:spPr>
          <a:xfrm>
            <a:off x="6016120" y="49345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Plethysmographie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(Aufzeichnung der Volumenverdrängung) Verfahren nach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Marey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(1876)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5435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de-DE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Plethysmographie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8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762534" y="5619302"/>
            <a:ext cx="4062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Weiterentwicklung der </a:t>
            </a:r>
            <a:r>
              <a:rPr lang="de-DE" dirty="0" err="1"/>
              <a:t>Plethysmographie</a:t>
            </a:r>
            <a:endParaRPr lang="de-DE" dirty="0"/>
          </a:p>
          <a:p>
            <a:r>
              <a:rPr lang="de-DE" dirty="0"/>
              <a:t> </a:t>
            </a:r>
          </a:p>
        </p:txBody>
      </p:sp>
      <p:sp>
        <p:nvSpPr>
          <p:cNvPr id="2253" name="Rectangle 357"/>
          <p:cNvSpPr>
            <a:spLocks noChangeArrowheads="1"/>
          </p:cNvSpPr>
          <p:nvPr/>
        </p:nvSpPr>
        <p:spPr bwMode="auto">
          <a:xfrm>
            <a:off x="1003851" y="1531809"/>
            <a:ext cx="16415595" cy="52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368" name="Rectangle 364"/>
          <p:cNvSpPr>
            <a:spLocks noChangeArrowheads="1"/>
          </p:cNvSpPr>
          <p:nvPr/>
        </p:nvSpPr>
        <p:spPr bwMode="auto">
          <a:xfrm>
            <a:off x="1003851" y="4446459"/>
            <a:ext cx="164155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38" y="1612565"/>
            <a:ext cx="9167737" cy="391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311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763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Nichtinvasive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Blutdruckmessung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de-DE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Plethysmographie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9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2253" name="Rectangle 357"/>
          <p:cNvSpPr>
            <a:spLocks noChangeArrowheads="1"/>
          </p:cNvSpPr>
          <p:nvPr/>
        </p:nvSpPr>
        <p:spPr bwMode="auto">
          <a:xfrm>
            <a:off x="1003851" y="1531809"/>
            <a:ext cx="16415595" cy="52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368" name="Rectangle 364"/>
          <p:cNvSpPr>
            <a:spLocks noChangeArrowheads="1"/>
          </p:cNvSpPr>
          <p:nvPr/>
        </p:nvSpPr>
        <p:spPr bwMode="auto">
          <a:xfrm>
            <a:off x="1003851" y="4446459"/>
            <a:ext cx="164155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6" b="46666"/>
          <a:stretch/>
        </p:blipFill>
        <p:spPr bwMode="auto">
          <a:xfrm>
            <a:off x="2092098" y="1701142"/>
            <a:ext cx="7360617" cy="409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615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1181</Words>
  <Application>Microsoft Office PowerPoint</Application>
  <PresentationFormat>Breitbild</PresentationFormat>
  <Paragraphs>364</Paragraphs>
  <Slides>57</Slides>
  <Notes>53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57</vt:i4>
      </vt:variant>
    </vt:vector>
  </HeadingPairs>
  <TitlesOfParts>
    <vt:vector size="65" baseType="lpstr">
      <vt:lpstr>Arial</vt:lpstr>
      <vt:lpstr>Calibri</vt:lpstr>
      <vt:lpstr>Calibri Light</vt:lpstr>
      <vt:lpstr>Cambria Math</vt:lpstr>
      <vt:lpstr>Helvetica</vt:lpstr>
      <vt:lpstr>Mallory</vt:lpstr>
      <vt:lpstr>Times New Roman</vt:lpstr>
      <vt:lpstr>Office</vt:lpstr>
      <vt:lpstr>Strömungsmechanik in der Medizin I/II</vt:lpstr>
      <vt:lpstr>Zusammenfassung VL 8 2. Teil</vt:lpstr>
      <vt:lpstr>Vorlesung 10</vt:lpstr>
      <vt:lpstr>Bluthochdruck</vt:lpstr>
      <vt:lpstr>Nichtinvasive Blutdruckmessung: Dreifingermethode</vt:lpstr>
      <vt:lpstr>Nichtinvasive Blutdruckmessung: nach von Basch 1876</vt:lpstr>
      <vt:lpstr>Nichtinvasive Blutdruckmessung: Plethysmographie 1876</vt:lpstr>
      <vt:lpstr>Nichtinvasive Blutdruckmessung: Plethysmographie</vt:lpstr>
      <vt:lpstr>Nichtinvasive Blutdruckmessung: Plethysmographie</vt:lpstr>
      <vt:lpstr>Nichtinvasive Blutdruckmessung: Riva-Rocci (1896) </vt:lpstr>
      <vt:lpstr>Nichtinvasive Blutdruckmessung: Korotkow (1905) </vt:lpstr>
      <vt:lpstr>Nichtinvasive Blutdruckmessung: Korotkoff Geräusche</vt:lpstr>
      <vt:lpstr>Nichtinvasive Blutdruckmessung: Stethoskop </vt:lpstr>
      <vt:lpstr>Nichtinvasive Blutdruckmessung: Korotkoff Geräusche</vt:lpstr>
      <vt:lpstr>Nichtinvasive Blutdruckmessung: Oszillometrisch</vt:lpstr>
      <vt:lpstr>Nichtinvasive Blutdruckmessung: Riva-Rocci Korotkoff</vt:lpstr>
      <vt:lpstr>Bluthochdruck: 24 Stunden Blutdruckmessung</vt:lpstr>
      <vt:lpstr>Nichtinvasive Blutdruckmessung: Weißkittel</vt:lpstr>
      <vt:lpstr>Nichtinvasive Blutdruckmessung: Volumenkompensationsmethode nach Penaz 1973</vt:lpstr>
      <vt:lpstr>Nichtinvasive Blutdruckmessung: Volumenkompensationsmethode nach Penaz 1973</vt:lpstr>
      <vt:lpstr>Blutdruckmessung mittels Pulswellengeschwindigkeit</vt:lpstr>
      <vt:lpstr>PowerPoint-Präsentation</vt:lpstr>
      <vt:lpstr>PowerPoint-Präsentation</vt:lpstr>
      <vt:lpstr>Nichtinvasive Blutdruckmessung: Pulstransitzeitbestimmung</vt:lpstr>
      <vt:lpstr>Nichtinvasive Blutdruckmessung: Pulstransitzeitbestimmung</vt:lpstr>
      <vt:lpstr>Nichtinvasive Blutdruckmessung Labor für Biofluidmechenik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Zusammenfassung nichtinvasive Blutdruckmessung</vt:lpstr>
      <vt:lpstr>Vorlesung 10</vt:lpstr>
      <vt:lpstr>Wozu wird der Blutfluss gemessen?</vt:lpstr>
      <vt:lpstr>Herausforderungen an die Blutflussmessung</vt:lpstr>
      <vt:lpstr>Flussmessung versus Geschwindigkeitsmessung</vt:lpstr>
      <vt:lpstr>Anforderungen an ein ideales Blutflussmessgerät</vt:lpstr>
      <vt:lpstr>Blutflussmessung mittels Verdünnungsmethoden  </vt:lpstr>
      <vt:lpstr>Blutflussmessung mittels Verdünnungsmethoden </vt:lpstr>
      <vt:lpstr>Blutflussmessung mittels Farbstoffverdünnungsmethode </vt:lpstr>
      <vt:lpstr>Blutflussmessung mittels Farbstoffverdünnungsmethode </vt:lpstr>
      <vt:lpstr>Blutflussmessung mittels Farbstoffverdünnungsmethode </vt:lpstr>
      <vt:lpstr>Blutflussmessung mittels Farbstoffverdünnungsmethode </vt:lpstr>
      <vt:lpstr>Blutflussmessung mittels Kälteverdünnungsmethode </vt:lpstr>
      <vt:lpstr>Blutflussmessung mittels Kälteverdünnungsmethode </vt:lpstr>
      <vt:lpstr>Blutflussmessung mittels Kälteverdünnungsmethode </vt:lpstr>
      <vt:lpstr>Elektromagnetische Methode zur Blutflussmessung  </vt:lpstr>
      <vt:lpstr>Elektromagnetische Methode zur Blutflussmessung</vt:lpstr>
      <vt:lpstr>Elektromagnetische Methode zur Blutflussmessung</vt:lpstr>
      <vt:lpstr>Elektromagnetische Methode zur Blutflussmessung</vt:lpstr>
      <vt:lpstr>Angiografische Methode zur Blutflussmessung (Kap.3.3)</vt:lpstr>
      <vt:lpstr>Angiografische Methode zur Blutflussmessung</vt:lpstr>
      <vt:lpstr>Bestimmung des Kapillarflusses (Kap. 3.5)</vt:lpstr>
      <vt:lpstr>Bestimmung des Kapillarflusses</vt:lpstr>
      <vt:lpstr>Strömung durch Kapillaren</vt:lpstr>
      <vt:lpstr>Strömung durch Kapillaren</vt:lpstr>
      <vt:lpstr>Zusammenfassung 10. VL 2. Teil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Strömungsmechanik in der Medizin II</dc:title>
  <dc:creator>Goubergrits, Leonid</dc:creator>
  <cp:lastModifiedBy>Goubergrits, Leonid</cp:lastModifiedBy>
  <cp:revision>90</cp:revision>
  <dcterms:created xsi:type="dcterms:W3CDTF">2020-11-09T08:40:32Z</dcterms:created>
  <dcterms:modified xsi:type="dcterms:W3CDTF">2025-07-08T14:12:41Z</dcterms:modified>
</cp:coreProperties>
</file>