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34" r:id="rId4"/>
    <p:sldId id="304" r:id="rId5"/>
    <p:sldId id="305" r:id="rId6"/>
    <p:sldId id="290" r:id="rId7"/>
    <p:sldId id="335" r:id="rId8"/>
    <p:sldId id="336" r:id="rId9"/>
    <p:sldId id="337" r:id="rId10"/>
    <p:sldId id="338" r:id="rId11"/>
    <p:sldId id="339" r:id="rId12"/>
    <p:sldId id="352" r:id="rId13"/>
    <p:sldId id="341" r:id="rId14"/>
    <p:sldId id="340" r:id="rId15"/>
    <p:sldId id="342" r:id="rId16"/>
    <p:sldId id="343" r:id="rId17"/>
    <p:sldId id="350" r:id="rId18"/>
    <p:sldId id="344" r:id="rId19"/>
    <p:sldId id="345" r:id="rId20"/>
    <p:sldId id="351" r:id="rId21"/>
    <p:sldId id="346" r:id="rId22"/>
    <p:sldId id="353" r:id="rId23"/>
    <p:sldId id="347" r:id="rId24"/>
    <p:sldId id="354" r:id="rId25"/>
    <p:sldId id="348" r:id="rId26"/>
    <p:sldId id="349" r:id="rId27"/>
    <p:sldId id="27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tzscher, Ulrich" initials="KU" lastIdx="45" clrIdx="0">
    <p:extLst>
      <p:ext uri="{19B8F6BF-5375-455C-9EA6-DF929625EA0E}">
        <p15:presenceInfo xmlns:p15="http://schemas.microsoft.com/office/powerpoint/2012/main" userId="S-1-5-21-1057563376-1269908281-367356602-90174" providerId="AD"/>
      </p:ext>
    </p:extLst>
  </p:cmAuthor>
  <p:cmAuthor id="2" name="Krakowski, Sophia" initials="KS" lastIdx="28" clrIdx="1">
    <p:extLst>
      <p:ext uri="{19B8F6BF-5375-455C-9EA6-DF929625EA0E}">
        <p15:presenceInfo xmlns:p15="http://schemas.microsoft.com/office/powerpoint/2012/main" userId="S::sophia.krakowski@charite.de::cf9f74c8-33e5-4f7f-b2bb-2c69f9ab01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335" autoAdjust="0"/>
  </p:normalViewPr>
  <p:slideViewPr>
    <p:cSldViewPr snapToGrid="0">
      <p:cViewPr varScale="1">
        <p:scale>
          <a:sx n="67" d="100"/>
          <a:sy n="67" d="100"/>
        </p:scale>
        <p:origin x="12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16:43:29.744" idx="31">
    <p:pos x="6881" y="3400"/>
    <p:text>Antworten erst später einblenden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16:48:08.538" idx="32">
    <p:pos x="3631" y="4"/>
    <p:text>Nur Bild 7.1 ohne Nummerierung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 err="1"/>
            <a:t>Flussmessung</a:t>
          </a:r>
          <a:r>
            <a:rPr lang="en-GB" dirty="0"/>
            <a:t> </a:t>
          </a:r>
          <a:r>
            <a:rPr lang="en-GB" dirty="0" err="1"/>
            <a:t>mittels</a:t>
          </a:r>
          <a:r>
            <a:rPr lang="en-GB" dirty="0"/>
            <a:t> </a:t>
          </a:r>
          <a:r>
            <a:rPr lang="en-GB" dirty="0" err="1"/>
            <a:t>Verdünnungsmethoden</a:t>
          </a:r>
          <a:endParaRPr lang="en-GB" dirty="0"/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 err="1"/>
            <a:t>Elektromagnetische</a:t>
          </a:r>
          <a:r>
            <a:rPr lang="en-GB" dirty="0"/>
            <a:t> </a:t>
          </a:r>
          <a:r>
            <a:rPr lang="en-GB" dirty="0" err="1"/>
            <a:t>Methode</a:t>
          </a:r>
          <a:r>
            <a:rPr lang="en-GB" dirty="0"/>
            <a:t> </a:t>
          </a:r>
          <a:r>
            <a:rPr lang="en-GB" dirty="0" err="1"/>
            <a:t>zur</a:t>
          </a:r>
          <a:r>
            <a:rPr lang="en-GB" dirty="0"/>
            <a:t> </a:t>
          </a:r>
          <a:r>
            <a:rPr lang="en-GB" dirty="0" err="1"/>
            <a:t>Blutflussmessung</a:t>
          </a:r>
          <a:endParaRPr lang="en-GB" dirty="0"/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Angiografische</a:t>
          </a:r>
          <a:r>
            <a:rPr lang="en-GB" dirty="0"/>
            <a:t> </a:t>
          </a:r>
          <a:r>
            <a:rPr lang="en-GB" dirty="0" err="1"/>
            <a:t>Methode</a:t>
          </a:r>
          <a:r>
            <a:rPr lang="en-GB" dirty="0"/>
            <a:t> </a:t>
          </a:r>
          <a:r>
            <a:rPr lang="en-GB" dirty="0" err="1"/>
            <a:t>zur</a:t>
          </a:r>
          <a:r>
            <a:rPr lang="en-GB" dirty="0"/>
            <a:t> </a:t>
          </a:r>
          <a:r>
            <a:rPr lang="en-GB" dirty="0" err="1"/>
            <a:t>Blutflussmessung</a:t>
          </a:r>
          <a:endParaRPr lang="en-GB" dirty="0"/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2805FD64-E7A1-49FE-9F52-C7BF6779D43C}">
      <dgm:prSet phldrT="[Text]"/>
      <dgm:spPr/>
      <dgm:t>
        <a:bodyPr/>
        <a:lstStyle/>
        <a:p>
          <a:r>
            <a:rPr lang="en-GB" dirty="0" err="1"/>
            <a:t>Kapillarflussmessung</a:t>
          </a:r>
          <a:endParaRPr lang="en-GB" dirty="0"/>
        </a:p>
      </dgm:t>
    </dgm:pt>
    <dgm:pt modelId="{DB09CCCB-65CD-4293-A346-37745ACA39D5}" type="parTrans" cxnId="{2B833529-81A1-4F68-AD95-BA1BC895EFC6}">
      <dgm:prSet/>
      <dgm:spPr/>
      <dgm:t>
        <a:bodyPr/>
        <a:lstStyle/>
        <a:p>
          <a:endParaRPr lang="en-GB"/>
        </a:p>
      </dgm:t>
    </dgm:pt>
    <dgm:pt modelId="{3148D3E2-6DB7-4FC4-BB03-B501AAF99FE3}" type="sibTrans" cxnId="{2B833529-81A1-4F68-AD95-BA1BC895EFC6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4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4"/>
      <dgm:spPr/>
    </dgm:pt>
    <dgm:pt modelId="{38644FCB-323F-4B18-8A27-6DC9D38F10A5}" type="pres">
      <dgm:prSet presAssocID="{34D9ED83-E1B7-4943-8589-13BAE761BD83}" presName="dstNode" presStyleLbl="node1" presStyleIdx="0" presStyleCnt="4"/>
      <dgm:spPr/>
    </dgm:pt>
    <dgm:pt modelId="{1B249531-A574-4E3F-AABB-0BC0D9AE5F77}" type="pres">
      <dgm:prSet presAssocID="{DD22FE04-8E29-42D2-A3CD-CDCA89EE9830}" presName="text_1" presStyleLbl="node1" presStyleIdx="0" presStyleCnt="4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4"/>
      <dgm:spPr/>
    </dgm:pt>
    <dgm:pt modelId="{1C541381-2ABF-4AB1-B3E5-34233C076C41}" type="pres">
      <dgm:prSet presAssocID="{C4BC03CB-39AA-4C6D-AA16-8C722D3B03B3}" presName="text_2" presStyleLbl="node1" presStyleIdx="1" presStyleCnt="4">
        <dgm:presLayoutVars>
          <dgm:bulletEnabled val="1"/>
        </dgm:presLayoutVars>
      </dgm:prSet>
      <dgm:spPr/>
    </dgm:pt>
    <dgm:pt modelId="{35AFA5E9-E88A-44D8-A827-BA3E33215CAF}" type="pres">
      <dgm:prSet presAssocID="{C4BC03CB-39AA-4C6D-AA16-8C722D3B03B3}" presName="accent_2" presStyleCnt="0"/>
      <dgm:spPr/>
    </dgm:pt>
    <dgm:pt modelId="{47E96C9C-654A-4D37-84F0-B4B9996A141B}" type="pres">
      <dgm:prSet presAssocID="{C4BC03CB-39AA-4C6D-AA16-8C722D3B03B3}" presName="accentRepeatNode" presStyleLbl="solidFgAcc1" presStyleIdx="1" presStyleCnt="4"/>
      <dgm:spPr/>
    </dgm:pt>
    <dgm:pt modelId="{70CEBDB0-6C2F-4F2F-BD90-E9E52D5B87C6}" type="pres">
      <dgm:prSet presAssocID="{20CE9004-0EA9-4F93-85F2-50145A94B6A4}" presName="text_3" presStyleLbl="node1" presStyleIdx="2" presStyleCnt="4">
        <dgm:presLayoutVars>
          <dgm:bulletEnabled val="1"/>
        </dgm:presLayoutVars>
      </dgm:prSet>
      <dgm:spPr/>
    </dgm:pt>
    <dgm:pt modelId="{763910B9-E4B2-4B1D-AC4D-32B8871B36EE}" type="pres">
      <dgm:prSet presAssocID="{20CE9004-0EA9-4F93-85F2-50145A94B6A4}" presName="accent_3" presStyleCnt="0"/>
      <dgm:spPr/>
    </dgm:pt>
    <dgm:pt modelId="{EAC0B7CD-0E97-4C12-A6AA-432646E113FD}" type="pres">
      <dgm:prSet presAssocID="{20CE9004-0EA9-4F93-85F2-50145A94B6A4}" presName="accentRepeatNode" presStyleLbl="solidFgAcc1" presStyleIdx="2" presStyleCnt="4"/>
      <dgm:spPr/>
    </dgm:pt>
    <dgm:pt modelId="{DFFAB8E5-A6AF-4531-89AD-D4AFE4C3500D}" type="pres">
      <dgm:prSet presAssocID="{2805FD64-E7A1-49FE-9F52-C7BF6779D43C}" presName="text_4" presStyleLbl="node1" presStyleIdx="3" presStyleCnt="4">
        <dgm:presLayoutVars>
          <dgm:bulletEnabled val="1"/>
        </dgm:presLayoutVars>
      </dgm:prSet>
      <dgm:spPr/>
    </dgm:pt>
    <dgm:pt modelId="{0EEC4FB1-ACD8-4FBA-AA6A-60E04F6C765A}" type="pres">
      <dgm:prSet presAssocID="{2805FD64-E7A1-49FE-9F52-C7BF6779D43C}" presName="accent_4" presStyleCnt="0"/>
      <dgm:spPr/>
    </dgm:pt>
    <dgm:pt modelId="{5A641DEA-F37A-4D37-AC31-A55CB420CDC7}" type="pres">
      <dgm:prSet presAssocID="{2805FD64-E7A1-49FE-9F52-C7BF6779D43C}" presName="accentRepeatNode" presStyleLbl="solidFgAcc1" presStyleIdx="3" presStyleCnt="4"/>
      <dgm:spPr/>
    </dgm:pt>
  </dgm:ptLst>
  <dgm:cxnLst>
    <dgm:cxn modelId="{42EEA402-FB40-4160-B149-754B501CA66C}" srcId="{34D9ED83-E1B7-4943-8589-13BAE761BD83}" destId="{20CE9004-0EA9-4F93-85F2-50145A94B6A4}" srcOrd="2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6DBA361F-51C4-4AC2-8A4A-CF8618380ECD}" type="presOf" srcId="{20CE9004-0EA9-4F93-85F2-50145A94B6A4}" destId="{70CEBDB0-6C2F-4F2F-BD90-E9E52D5B87C6}" srcOrd="0" destOrd="0" presId="urn:microsoft.com/office/officeart/2008/layout/VerticalCurvedList"/>
    <dgm:cxn modelId="{2B833529-81A1-4F68-AD95-BA1BC895EFC6}" srcId="{34D9ED83-E1B7-4943-8589-13BAE761BD83}" destId="{2805FD64-E7A1-49FE-9F52-C7BF6779D43C}" srcOrd="3" destOrd="0" parTransId="{DB09CCCB-65CD-4293-A346-37745ACA39D5}" sibTransId="{3148D3E2-6DB7-4FC4-BB03-B501AAF99FE3}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A1F26B92-2AD3-48DA-8304-3AD606DAA76F}" type="presOf" srcId="{C4BC03CB-39AA-4C6D-AA16-8C722D3B03B3}" destId="{1C541381-2ABF-4AB1-B3E5-34233C076C41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1" destOrd="0" parTransId="{277AEF6F-1CD3-4807-B0AC-7612517B4416}" sibTransId="{B433D5E8-13B7-4D94-B603-174FCBF7BAEA}"/>
    <dgm:cxn modelId="{2D461CBD-CA6A-4D43-AE7B-67529649CB86}" type="presOf" srcId="{2805FD64-E7A1-49FE-9F52-C7BF6779D43C}" destId="{DFFAB8E5-A6AF-4531-89AD-D4AFE4C3500D}" srcOrd="0" destOrd="0" presId="urn:microsoft.com/office/officeart/2008/layout/VerticalCurvedList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6940FAA2-6248-44C2-829A-E5F31C39DB98}" type="presParOf" srcId="{300C104C-56BC-4622-A136-8289C74819BD}" destId="{1C541381-2ABF-4AB1-B3E5-34233C076C41}" srcOrd="3" destOrd="0" presId="urn:microsoft.com/office/officeart/2008/layout/VerticalCurvedList"/>
    <dgm:cxn modelId="{D57C4004-40DC-4F89-ADD2-EC1100005E12}" type="presParOf" srcId="{300C104C-56BC-4622-A136-8289C74819BD}" destId="{35AFA5E9-E88A-44D8-A827-BA3E33215CAF}" srcOrd="4" destOrd="0" presId="urn:microsoft.com/office/officeart/2008/layout/VerticalCurvedList"/>
    <dgm:cxn modelId="{6B76682C-60E9-4F92-AC75-518C32C29C70}" type="presParOf" srcId="{35AFA5E9-E88A-44D8-A827-BA3E33215CAF}" destId="{47E96C9C-654A-4D37-84F0-B4B9996A141B}" srcOrd="0" destOrd="0" presId="urn:microsoft.com/office/officeart/2008/layout/VerticalCurvedList"/>
    <dgm:cxn modelId="{65912556-DBA2-40B0-B13E-519A28EC9906}" type="presParOf" srcId="{300C104C-56BC-4622-A136-8289C74819BD}" destId="{70CEBDB0-6C2F-4F2F-BD90-E9E52D5B87C6}" srcOrd="5" destOrd="0" presId="urn:microsoft.com/office/officeart/2008/layout/VerticalCurvedList"/>
    <dgm:cxn modelId="{DC5D3908-EC1A-4A66-AAD5-0AFF544F0111}" type="presParOf" srcId="{300C104C-56BC-4622-A136-8289C74819BD}" destId="{763910B9-E4B2-4B1D-AC4D-32B8871B36EE}" srcOrd="6" destOrd="0" presId="urn:microsoft.com/office/officeart/2008/layout/VerticalCurvedList"/>
    <dgm:cxn modelId="{2DAA0B09-7F7D-44C8-8EB3-F9D765684219}" type="presParOf" srcId="{763910B9-E4B2-4B1D-AC4D-32B8871B36EE}" destId="{EAC0B7CD-0E97-4C12-A6AA-432646E113FD}" srcOrd="0" destOrd="0" presId="urn:microsoft.com/office/officeart/2008/layout/VerticalCurvedList"/>
    <dgm:cxn modelId="{D5994D7A-045E-4254-BB5F-1004E51BE751}" type="presParOf" srcId="{300C104C-56BC-4622-A136-8289C74819BD}" destId="{DFFAB8E5-A6AF-4531-89AD-D4AFE4C3500D}" srcOrd="7" destOrd="0" presId="urn:microsoft.com/office/officeart/2008/layout/VerticalCurvedList"/>
    <dgm:cxn modelId="{C3BD61F5-93B2-4887-BAD4-8A93A78550AA}" type="presParOf" srcId="{300C104C-56BC-4622-A136-8289C74819BD}" destId="{0EEC4FB1-ACD8-4FBA-AA6A-60E04F6C765A}" srcOrd="8" destOrd="0" presId="urn:microsoft.com/office/officeart/2008/layout/VerticalCurvedList"/>
    <dgm:cxn modelId="{4569E611-7CF4-4B0B-9B1E-4AD25B845661}" type="presParOf" srcId="{0EEC4FB1-ACD8-4FBA-AA6A-60E04F6C765A}" destId="{5A641DEA-F37A-4D37-AC31-A55CB420C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9ED83-E1B7-4943-8589-13BAE761BD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D22FE04-8E29-42D2-A3CD-CDCA89EE9830}">
      <dgm:prSet phldrT="[Text]"/>
      <dgm:spPr/>
      <dgm:t>
        <a:bodyPr/>
        <a:lstStyle/>
        <a:p>
          <a:r>
            <a:rPr lang="en-GB" dirty="0" err="1"/>
            <a:t>Grundlagen</a:t>
          </a:r>
          <a:r>
            <a:rPr lang="en-GB" dirty="0"/>
            <a:t> des </a:t>
          </a:r>
          <a:r>
            <a:rPr lang="en-GB" dirty="0" err="1"/>
            <a:t>Schalls</a:t>
          </a:r>
          <a:endParaRPr lang="en-GB" dirty="0"/>
        </a:p>
      </dgm:t>
    </dgm:pt>
    <dgm:pt modelId="{F2DEB430-7B58-4F4F-8BA7-AFDEDB3D8190}" type="parTrans" cxnId="{BF53285E-03D3-4772-B2F2-47059A12F3D6}">
      <dgm:prSet/>
      <dgm:spPr/>
      <dgm:t>
        <a:bodyPr/>
        <a:lstStyle/>
        <a:p>
          <a:endParaRPr lang="en-GB"/>
        </a:p>
      </dgm:t>
    </dgm:pt>
    <dgm:pt modelId="{EA138A95-4D1F-4A9E-9D53-3750E3AAF3C2}" type="sibTrans" cxnId="{BF53285E-03D3-4772-B2F2-47059A12F3D6}">
      <dgm:prSet/>
      <dgm:spPr/>
      <dgm:t>
        <a:bodyPr/>
        <a:lstStyle/>
        <a:p>
          <a:endParaRPr lang="en-GB"/>
        </a:p>
      </dgm:t>
    </dgm:pt>
    <dgm:pt modelId="{C4BC03CB-39AA-4C6D-AA16-8C722D3B03B3}">
      <dgm:prSet phldrT="[Text]"/>
      <dgm:spPr/>
      <dgm:t>
        <a:bodyPr/>
        <a:lstStyle/>
        <a:p>
          <a:r>
            <a:rPr lang="en-GB" dirty="0" err="1"/>
            <a:t>Dopplereffekt</a:t>
          </a:r>
          <a:endParaRPr lang="en-GB" dirty="0"/>
        </a:p>
      </dgm:t>
    </dgm:pt>
    <dgm:pt modelId="{277AEF6F-1CD3-4807-B0AC-7612517B4416}" type="parTrans" cxnId="{A3950CBC-3B0E-42D1-AC89-C9B5F325F1EE}">
      <dgm:prSet/>
      <dgm:spPr/>
      <dgm:t>
        <a:bodyPr/>
        <a:lstStyle/>
        <a:p>
          <a:endParaRPr lang="en-GB"/>
        </a:p>
      </dgm:t>
    </dgm:pt>
    <dgm:pt modelId="{B433D5E8-13B7-4D94-B603-174FCBF7BAEA}" type="sibTrans" cxnId="{A3950CBC-3B0E-42D1-AC89-C9B5F325F1EE}">
      <dgm:prSet/>
      <dgm:spPr/>
      <dgm:t>
        <a:bodyPr/>
        <a:lstStyle/>
        <a:p>
          <a:endParaRPr lang="en-GB"/>
        </a:p>
      </dgm:t>
    </dgm:pt>
    <dgm:pt modelId="{20CE9004-0EA9-4F93-85F2-50145A94B6A4}">
      <dgm:prSet phldrT="[Text]"/>
      <dgm:spPr/>
      <dgm:t>
        <a:bodyPr/>
        <a:lstStyle/>
        <a:p>
          <a:r>
            <a:rPr lang="en-GB" dirty="0" err="1"/>
            <a:t>Laufzeitmessung</a:t>
          </a:r>
          <a:endParaRPr lang="en-GB" dirty="0"/>
        </a:p>
      </dgm:t>
    </dgm:pt>
    <dgm:pt modelId="{140B583E-D5D6-416B-87BA-C092D7ACDA1A}" type="parTrans" cxnId="{42EEA402-FB40-4160-B149-754B501CA66C}">
      <dgm:prSet/>
      <dgm:spPr/>
      <dgm:t>
        <a:bodyPr/>
        <a:lstStyle/>
        <a:p>
          <a:endParaRPr lang="en-GB"/>
        </a:p>
      </dgm:t>
    </dgm:pt>
    <dgm:pt modelId="{7B9C0DE6-434C-43DC-AF53-32291C3BEF64}" type="sibTrans" cxnId="{42EEA402-FB40-4160-B149-754B501CA66C}">
      <dgm:prSet/>
      <dgm:spPr/>
      <dgm:t>
        <a:bodyPr/>
        <a:lstStyle/>
        <a:p>
          <a:endParaRPr lang="en-GB"/>
        </a:p>
      </dgm:t>
    </dgm:pt>
    <dgm:pt modelId="{2805FD64-E7A1-49FE-9F52-C7BF6779D43C}">
      <dgm:prSet phldrT="[Text]"/>
      <dgm:spPr/>
      <dgm:t>
        <a:bodyPr/>
        <a:lstStyle/>
        <a:p>
          <a:r>
            <a:rPr lang="en-GB" dirty="0" err="1"/>
            <a:t>Dopplerverfahren</a:t>
          </a:r>
          <a:endParaRPr lang="en-GB" dirty="0"/>
        </a:p>
      </dgm:t>
    </dgm:pt>
    <dgm:pt modelId="{DB09CCCB-65CD-4293-A346-37745ACA39D5}" type="parTrans" cxnId="{2B833529-81A1-4F68-AD95-BA1BC895EFC6}">
      <dgm:prSet/>
      <dgm:spPr/>
      <dgm:t>
        <a:bodyPr/>
        <a:lstStyle/>
        <a:p>
          <a:endParaRPr lang="en-GB"/>
        </a:p>
      </dgm:t>
    </dgm:pt>
    <dgm:pt modelId="{3148D3E2-6DB7-4FC4-BB03-B501AAF99FE3}" type="sibTrans" cxnId="{2B833529-81A1-4F68-AD95-BA1BC895EFC6}">
      <dgm:prSet/>
      <dgm:spPr/>
      <dgm:t>
        <a:bodyPr/>
        <a:lstStyle/>
        <a:p>
          <a:endParaRPr lang="en-GB"/>
        </a:p>
      </dgm:t>
    </dgm:pt>
    <dgm:pt modelId="{E2028EE2-CDEA-4613-8C1C-0BA08EED4A5E}">
      <dgm:prSet phldrT="[Text]"/>
      <dgm:spPr/>
      <dgm:t>
        <a:bodyPr/>
        <a:lstStyle/>
        <a:p>
          <a:r>
            <a:rPr lang="en-GB" dirty="0" err="1"/>
            <a:t>Piezoelektrizität</a:t>
          </a:r>
          <a:endParaRPr lang="en-GB" dirty="0"/>
        </a:p>
      </dgm:t>
    </dgm:pt>
    <dgm:pt modelId="{F41D6464-100E-4470-AC4C-E0D4AFA67F23}" type="parTrans" cxnId="{47F848E4-D8A1-4E44-AEA9-0BFF2D1FB5E5}">
      <dgm:prSet/>
      <dgm:spPr/>
      <dgm:t>
        <a:bodyPr/>
        <a:lstStyle/>
        <a:p>
          <a:endParaRPr lang="en-GB"/>
        </a:p>
      </dgm:t>
    </dgm:pt>
    <dgm:pt modelId="{67A283A0-A38D-41AB-85A6-ED530885EDE2}" type="sibTrans" cxnId="{47F848E4-D8A1-4E44-AEA9-0BFF2D1FB5E5}">
      <dgm:prSet/>
      <dgm:spPr/>
      <dgm:t>
        <a:bodyPr/>
        <a:lstStyle/>
        <a:p>
          <a:endParaRPr lang="en-GB"/>
        </a:p>
      </dgm:t>
    </dgm:pt>
    <dgm:pt modelId="{A676786C-29B4-44C4-99AA-82885F928D4A}" type="pres">
      <dgm:prSet presAssocID="{34D9ED83-E1B7-4943-8589-13BAE761BD83}" presName="Name0" presStyleCnt="0">
        <dgm:presLayoutVars>
          <dgm:chMax val="7"/>
          <dgm:chPref val="7"/>
          <dgm:dir/>
        </dgm:presLayoutVars>
      </dgm:prSet>
      <dgm:spPr/>
    </dgm:pt>
    <dgm:pt modelId="{300C104C-56BC-4622-A136-8289C74819BD}" type="pres">
      <dgm:prSet presAssocID="{34D9ED83-E1B7-4943-8589-13BAE761BD83}" presName="Name1" presStyleCnt="0"/>
      <dgm:spPr/>
    </dgm:pt>
    <dgm:pt modelId="{24D8690E-B6DE-43F6-A1F8-D06CF2663640}" type="pres">
      <dgm:prSet presAssocID="{34D9ED83-E1B7-4943-8589-13BAE761BD83}" presName="cycle" presStyleCnt="0"/>
      <dgm:spPr/>
    </dgm:pt>
    <dgm:pt modelId="{71ADA0E0-934D-45FA-91B4-7DCA3BA6ACE0}" type="pres">
      <dgm:prSet presAssocID="{34D9ED83-E1B7-4943-8589-13BAE761BD83}" presName="srcNode" presStyleLbl="node1" presStyleIdx="0" presStyleCnt="5"/>
      <dgm:spPr/>
    </dgm:pt>
    <dgm:pt modelId="{BE18204D-F515-4C44-95E9-0E65785FB00F}" type="pres">
      <dgm:prSet presAssocID="{34D9ED83-E1B7-4943-8589-13BAE761BD83}" presName="conn" presStyleLbl="parChTrans1D2" presStyleIdx="0" presStyleCnt="1"/>
      <dgm:spPr/>
    </dgm:pt>
    <dgm:pt modelId="{E63DABE7-9962-41C6-BA61-2BA7762726CA}" type="pres">
      <dgm:prSet presAssocID="{34D9ED83-E1B7-4943-8589-13BAE761BD83}" presName="extraNode" presStyleLbl="node1" presStyleIdx="0" presStyleCnt="5"/>
      <dgm:spPr/>
    </dgm:pt>
    <dgm:pt modelId="{38644FCB-323F-4B18-8A27-6DC9D38F10A5}" type="pres">
      <dgm:prSet presAssocID="{34D9ED83-E1B7-4943-8589-13BAE761BD83}" presName="dstNode" presStyleLbl="node1" presStyleIdx="0" presStyleCnt="5"/>
      <dgm:spPr/>
    </dgm:pt>
    <dgm:pt modelId="{1B249531-A574-4E3F-AABB-0BC0D9AE5F77}" type="pres">
      <dgm:prSet presAssocID="{DD22FE04-8E29-42D2-A3CD-CDCA89EE9830}" presName="text_1" presStyleLbl="node1" presStyleIdx="0" presStyleCnt="5">
        <dgm:presLayoutVars>
          <dgm:bulletEnabled val="1"/>
        </dgm:presLayoutVars>
      </dgm:prSet>
      <dgm:spPr/>
    </dgm:pt>
    <dgm:pt modelId="{84B2C597-C2DA-4DDA-B290-1FE83714631B}" type="pres">
      <dgm:prSet presAssocID="{DD22FE04-8E29-42D2-A3CD-CDCA89EE9830}" presName="accent_1" presStyleCnt="0"/>
      <dgm:spPr/>
    </dgm:pt>
    <dgm:pt modelId="{08D83F4F-1159-4D4E-9A73-1E75C6777144}" type="pres">
      <dgm:prSet presAssocID="{DD22FE04-8E29-42D2-A3CD-CDCA89EE9830}" presName="accentRepeatNode" presStyleLbl="solidFgAcc1" presStyleIdx="0" presStyleCnt="5"/>
      <dgm:spPr/>
    </dgm:pt>
    <dgm:pt modelId="{F05A4726-6E31-463F-BDE8-A409FCB4FB91}" type="pres">
      <dgm:prSet presAssocID="{E2028EE2-CDEA-4613-8C1C-0BA08EED4A5E}" presName="text_2" presStyleLbl="node1" presStyleIdx="1" presStyleCnt="5">
        <dgm:presLayoutVars>
          <dgm:bulletEnabled val="1"/>
        </dgm:presLayoutVars>
      </dgm:prSet>
      <dgm:spPr/>
    </dgm:pt>
    <dgm:pt modelId="{567EA805-8788-4046-B7F7-BFE3053DBB0D}" type="pres">
      <dgm:prSet presAssocID="{E2028EE2-CDEA-4613-8C1C-0BA08EED4A5E}" presName="accent_2" presStyleCnt="0"/>
      <dgm:spPr/>
    </dgm:pt>
    <dgm:pt modelId="{1681273D-E785-4EAC-B9ED-D2D7DBBFC98A}" type="pres">
      <dgm:prSet presAssocID="{E2028EE2-CDEA-4613-8C1C-0BA08EED4A5E}" presName="accentRepeatNode" presStyleLbl="solidFgAcc1" presStyleIdx="1" presStyleCnt="5"/>
      <dgm:spPr/>
    </dgm:pt>
    <dgm:pt modelId="{E146150B-BB31-4954-967B-BCFED0491C43}" type="pres">
      <dgm:prSet presAssocID="{C4BC03CB-39AA-4C6D-AA16-8C722D3B03B3}" presName="text_3" presStyleLbl="node1" presStyleIdx="2" presStyleCnt="5">
        <dgm:presLayoutVars>
          <dgm:bulletEnabled val="1"/>
        </dgm:presLayoutVars>
      </dgm:prSet>
      <dgm:spPr/>
    </dgm:pt>
    <dgm:pt modelId="{D8C67581-EC6A-4F08-BBAA-D2E6AD5CE2C9}" type="pres">
      <dgm:prSet presAssocID="{C4BC03CB-39AA-4C6D-AA16-8C722D3B03B3}" presName="accent_3" presStyleCnt="0"/>
      <dgm:spPr/>
    </dgm:pt>
    <dgm:pt modelId="{47E96C9C-654A-4D37-84F0-B4B9996A141B}" type="pres">
      <dgm:prSet presAssocID="{C4BC03CB-39AA-4C6D-AA16-8C722D3B03B3}" presName="accentRepeatNode" presStyleLbl="solidFgAcc1" presStyleIdx="2" presStyleCnt="5"/>
      <dgm:spPr/>
    </dgm:pt>
    <dgm:pt modelId="{B7067459-CEBF-4BDA-B10C-67C769F0A126}" type="pres">
      <dgm:prSet presAssocID="{20CE9004-0EA9-4F93-85F2-50145A94B6A4}" presName="text_4" presStyleLbl="node1" presStyleIdx="3" presStyleCnt="5">
        <dgm:presLayoutVars>
          <dgm:bulletEnabled val="1"/>
        </dgm:presLayoutVars>
      </dgm:prSet>
      <dgm:spPr/>
    </dgm:pt>
    <dgm:pt modelId="{AB3F49D5-3FFE-4ED2-9C9D-BA93804AA561}" type="pres">
      <dgm:prSet presAssocID="{20CE9004-0EA9-4F93-85F2-50145A94B6A4}" presName="accent_4" presStyleCnt="0"/>
      <dgm:spPr/>
    </dgm:pt>
    <dgm:pt modelId="{EAC0B7CD-0E97-4C12-A6AA-432646E113FD}" type="pres">
      <dgm:prSet presAssocID="{20CE9004-0EA9-4F93-85F2-50145A94B6A4}" presName="accentRepeatNode" presStyleLbl="solidFgAcc1" presStyleIdx="3" presStyleCnt="5"/>
      <dgm:spPr/>
    </dgm:pt>
    <dgm:pt modelId="{36F718C2-B1C7-4D52-8634-99C44940B2BE}" type="pres">
      <dgm:prSet presAssocID="{2805FD64-E7A1-49FE-9F52-C7BF6779D43C}" presName="text_5" presStyleLbl="node1" presStyleIdx="4" presStyleCnt="5">
        <dgm:presLayoutVars>
          <dgm:bulletEnabled val="1"/>
        </dgm:presLayoutVars>
      </dgm:prSet>
      <dgm:spPr/>
    </dgm:pt>
    <dgm:pt modelId="{02622EFD-1F7D-4C2D-B7D7-B834E9E2ADEE}" type="pres">
      <dgm:prSet presAssocID="{2805FD64-E7A1-49FE-9F52-C7BF6779D43C}" presName="accent_5" presStyleCnt="0"/>
      <dgm:spPr/>
    </dgm:pt>
    <dgm:pt modelId="{5A641DEA-F37A-4D37-AC31-A55CB420CDC7}" type="pres">
      <dgm:prSet presAssocID="{2805FD64-E7A1-49FE-9F52-C7BF6779D43C}" presName="accentRepeatNode" presStyleLbl="solidFgAcc1" presStyleIdx="4" presStyleCnt="5"/>
      <dgm:spPr/>
    </dgm:pt>
  </dgm:ptLst>
  <dgm:cxnLst>
    <dgm:cxn modelId="{42EEA402-FB40-4160-B149-754B501CA66C}" srcId="{34D9ED83-E1B7-4943-8589-13BAE761BD83}" destId="{20CE9004-0EA9-4F93-85F2-50145A94B6A4}" srcOrd="3" destOrd="0" parTransId="{140B583E-D5D6-416B-87BA-C092D7ACDA1A}" sibTransId="{7B9C0DE6-434C-43DC-AF53-32291C3BEF64}"/>
    <dgm:cxn modelId="{13E3BA09-C5A7-4D56-974B-9006BB730A86}" type="presOf" srcId="{DD22FE04-8E29-42D2-A3CD-CDCA89EE9830}" destId="{1B249531-A574-4E3F-AABB-0BC0D9AE5F77}" srcOrd="0" destOrd="0" presId="urn:microsoft.com/office/officeart/2008/layout/VerticalCurvedList"/>
    <dgm:cxn modelId="{2B833529-81A1-4F68-AD95-BA1BC895EFC6}" srcId="{34D9ED83-E1B7-4943-8589-13BAE761BD83}" destId="{2805FD64-E7A1-49FE-9F52-C7BF6779D43C}" srcOrd="4" destOrd="0" parTransId="{DB09CCCB-65CD-4293-A346-37745ACA39D5}" sibTransId="{3148D3E2-6DB7-4FC4-BB03-B501AAF99FE3}"/>
    <dgm:cxn modelId="{34EE9230-B69C-4440-BC0D-7A9BD321544F}" type="presOf" srcId="{E2028EE2-CDEA-4613-8C1C-0BA08EED4A5E}" destId="{F05A4726-6E31-463F-BDE8-A409FCB4FB91}" srcOrd="0" destOrd="0" presId="urn:microsoft.com/office/officeart/2008/layout/VerticalCurvedList"/>
    <dgm:cxn modelId="{BCCEB733-25A3-499B-9FE6-6E92F8847D9D}" type="presOf" srcId="{EA138A95-4D1F-4A9E-9D53-3750E3AAF3C2}" destId="{BE18204D-F515-4C44-95E9-0E65785FB00F}" srcOrd="0" destOrd="0" presId="urn:microsoft.com/office/officeart/2008/layout/VerticalCurvedList"/>
    <dgm:cxn modelId="{BF53285E-03D3-4772-B2F2-47059A12F3D6}" srcId="{34D9ED83-E1B7-4943-8589-13BAE761BD83}" destId="{DD22FE04-8E29-42D2-A3CD-CDCA89EE9830}" srcOrd="0" destOrd="0" parTransId="{F2DEB430-7B58-4F4F-8BA7-AFDEDB3D8190}" sibTransId="{EA138A95-4D1F-4A9E-9D53-3750E3AAF3C2}"/>
    <dgm:cxn modelId="{6B6D3456-6A56-43C4-B7F6-144DA321F825}" type="presOf" srcId="{C4BC03CB-39AA-4C6D-AA16-8C722D3B03B3}" destId="{E146150B-BB31-4954-967B-BCFED0491C43}" srcOrd="0" destOrd="0" presId="urn:microsoft.com/office/officeart/2008/layout/VerticalCurvedList"/>
    <dgm:cxn modelId="{63983577-545D-437D-8697-C5B96AC11DA7}" type="presOf" srcId="{20CE9004-0EA9-4F93-85F2-50145A94B6A4}" destId="{B7067459-CEBF-4BDA-B10C-67C769F0A126}" srcOrd="0" destOrd="0" presId="urn:microsoft.com/office/officeart/2008/layout/VerticalCurvedList"/>
    <dgm:cxn modelId="{9E01CC59-0748-48B1-9490-F3E6F35921FA}" type="presOf" srcId="{2805FD64-E7A1-49FE-9F52-C7BF6779D43C}" destId="{36F718C2-B1C7-4D52-8634-99C44940B2BE}" srcOrd="0" destOrd="0" presId="urn:microsoft.com/office/officeart/2008/layout/VerticalCurvedList"/>
    <dgm:cxn modelId="{AB8050B3-EC0C-485B-BD71-2A338B6309E8}" type="presOf" srcId="{34D9ED83-E1B7-4943-8589-13BAE761BD83}" destId="{A676786C-29B4-44C4-99AA-82885F928D4A}" srcOrd="0" destOrd="0" presId="urn:microsoft.com/office/officeart/2008/layout/VerticalCurvedList"/>
    <dgm:cxn modelId="{A3950CBC-3B0E-42D1-AC89-C9B5F325F1EE}" srcId="{34D9ED83-E1B7-4943-8589-13BAE761BD83}" destId="{C4BC03CB-39AA-4C6D-AA16-8C722D3B03B3}" srcOrd="2" destOrd="0" parTransId="{277AEF6F-1CD3-4807-B0AC-7612517B4416}" sibTransId="{B433D5E8-13B7-4D94-B603-174FCBF7BAEA}"/>
    <dgm:cxn modelId="{47F848E4-D8A1-4E44-AEA9-0BFF2D1FB5E5}" srcId="{34D9ED83-E1B7-4943-8589-13BAE761BD83}" destId="{E2028EE2-CDEA-4613-8C1C-0BA08EED4A5E}" srcOrd="1" destOrd="0" parTransId="{F41D6464-100E-4470-AC4C-E0D4AFA67F23}" sibTransId="{67A283A0-A38D-41AB-85A6-ED530885EDE2}"/>
    <dgm:cxn modelId="{05C48F40-51E0-49BD-9E42-F3123223E008}" type="presParOf" srcId="{A676786C-29B4-44C4-99AA-82885F928D4A}" destId="{300C104C-56BC-4622-A136-8289C74819BD}" srcOrd="0" destOrd="0" presId="urn:microsoft.com/office/officeart/2008/layout/VerticalCurvedList"/>
    <dgm:cxn modelId="{F0D92BCD-5411-43C0-8E47-416B874F1AB8}" type="presParOf" srcId="{300C104C-56BC-4622-A136-8289C74819BD}" destId="{24D8690E-B6DE-43F6-A1F8-D06CF2663640}" srcOrd="0" destOrd="0" presId="urn:microsoft.com/office/officeart/2008/layout/VerticalCurvedList"/>
    <dgm:cxn modelId="{370422C4-9820-439C-981F-F8B91E2C02D4}" type="presParOf" srcId="{24D8690E-B6DE-43F6-A1F8-D06CF2663640}" destId="{71ADA0E0-934D-45FA-91B4-7DCA3BA6ACE0}" srcOrd="0" destOrd="0" presId="urn:microsoft.com/office/officeart/2008/layout/VerticalCurvedList"/>
    <dgm:cxn modelId="{5CC523F2-1DBB-495C-B477-5D7EB15E494E}" type="presParOf" srcId="{24D8690E-B6DE-43F6-A1F8-D06CF2663640}" destId="{BE18204D-F515-4C44-95E9-0E65785FB00F}" srcOrd="1" destOrd="0" presId="urn:microsoft.com/office/officeart/2008/layout/VerticalCurvedList"/>
    <dgm:cxn modelId="{AA6E0E31-DBF1-4DF3-B8F1-113CDC65F911}" type="presParOf" srcId="{24D8690E-B6DE-43F6-A1F8-D06CF2663640}" destId="{E63DABE7-9962-41C6-BA61-2BA7762726CA}" srcOrd="2" destOrd="0" presId="urn:microsoft.com/office/officeart/2008/layout/VerticalCurvedList"/>
    <dgm:cxn modelId="{57A0E198-8F69-49BF-8598-FC30D25923A7}" type="presParOf" srcId="{24D8690E-B6DE-43F6-A1F8-D06CF2663640}" destId="{38644FCB-323F-4B18-8A27-6DC9D38F10A5}" srcOrd="3" destOrd="0" presId="urn:microsoft.com/office/officeart/2008/layout/VerticalCurvedList"/>
    <dgm:cxn modelId="{4B3073FD-4C76-4199-958E-3880B6B28B71}" type="presParOf" srcId="{300C104C-56BC-4622-A136-8289C74819BD}" destId="{1B249531-A574-4E3F-AABB-0BC0D9AE5F77}" srcOrd="1" destOrd="0" presId="urn:microsoft.com/office/officeart/2008/layout/VerticalCurvedList"/>
    <dgm:cxn modelId="{6696B4F6-531B-4980-A18F-D1D9655AE072}" type="presParOf" srcId="{300C104C-56BC-4622-A136-8289C74819BD}" destId="{84B2C597-C2DA-4DDA-B290-1FE83714631B}" srcOrd="2" destOrd="0" presId="urn:microsoft.com/office/officeart/2008/layout/VerticalCurvedList"/>
    <dgm:cxn modelId="{25F2C4B8-38A7-42D9-8D0A-350E3FB84F47}" type="presParOf" srcId="{84B2C597-C2DA-4DDA-B290-1FE83714631B}" destId="{08D83F4F-1159-4D4E-9A73-1E75C6777144}" srcOrd="0" destOrd="0" presId="urn:microsoft.com/office/officeart/2008/layout/VerticalCurvedList"/>
    <dgm:cxn modelId="{2A7B5E54-0398-4B8B-92DB-63F2833FEA77}" type="presParOf" srcId="{300C104C-56BC-4622-A136-8289C74819BD}" destId="{F05A4726-6E31-463F-BDE8-A409FCB4FB91}" srcOrd="3" destOrd="0" presId="urn:microsoft.com/office/officeart/2008/layout/VerticalCurvedList"/>
    <dgm:cxn modelId="{0F1B9961-1848-4BE3-BA90-36BD265A55DE}" type="presParOf" srcId="{300C104C-56BC-4622-A136-8289C74819BD}" destId="{567EA805-8788-4046-B7F7-BFE3053DBB0D}" srcOrd="4" destOrd="0" presId="urn:microsoft.com/office/officeart/2008/layout/VerticalCurvedList"/>
    <dgm:cxn modelId="{A2EEF784-07B7-457A-A683-6A833FFECB7F}" type="presParOf" srcId="{567EA805-8788-4046-B7F7-BFE3053DBB0D}" destId="{1681273D-E785-4EAC-B9ED-D2D7DBBFC98A}" srcOrd="0" destOrd="0" presId="urn:microsoft.com/office/officeart/2008/layout/VerticalCurvedList"/>
    <dgm:cxn modelId="{D7C04893-2247-40AD-9277-504F2313DB1E}" type="presParOf" srcId="{300C104C-56BC-4622-A136-8289C74819BD}" destId="{E146150B-BB31-4954-967B-BCFED0491C43}" srcOrd="5" destOrd="0" presId="urn:microsoft.com/office/officeart/2008/layout/VerticalCurvedList"/>
    <dgm:cxn modelId="{2494342C-A16F-4C32-823F-A37D67D51596}" type="presParOf" srcId="{300C104C-56BC-4622-A136-8289C74819BD}" destId="{D8C67581-EC6A-4F08-BBAA-D2E6AD5CE2C9}" srcOrd="6" destOrd="0" presId="urn:microsoft.com/office/officeart/2008/layout/VerticalCurvedList"/>
    <dgm:cxn modelId="{34D70FF2-7795-4D4A-BC9E-D38712FEB794}" type="presParOf" srcId="{D8C67581-EC6A-4F08-BBAA-D2E6AD5CE2C9}" destId="{47E96C9C-654A-4D37-84F0-B4B9996A141B}" srcOrd="0" destOrd="0" presId="urn:microsoft.com/office/officeart/2008/layout/VerticalCurvedList"/>
    <dgm:cxn modelId="{8F8E6565-34B3-4432-AE00-280B33F7E798}" type="presParOf" srcId="{300C104C-56BC-4622-A136-8289C74819BD}" destId="{B7067459-CEBF-4BDA-B10C-67C769F0A126}" srcOrd="7" destOrd="0" presId="urn:microsoft.com/office/officeart/2008/layout/VerticalCurvedList"/>
    <dgm:cxn modelId="{D7304B73-FC08-4E76-9680-503AD204F267}" type="presParOf" srcId="{300C104C-56BC-4622-A136-8289C74819BD}" destId="{AB3F49D5-3FFE-4ED2-9C9D-BA93804AA561}" srcOrd="8" destOrd="0" presId="urn:microsoft.com/office/officeart/2008/layout/VerticalCurvedList"/>
    <dgm:cxn modelId="{22520115-F174-4518-8A44-FE359499B181}" type="presParOf" srcId="{AB3F49D5-3FFE-4ED2-9C9D-BA93804AA561}" destId="{EAC0B7CD-0E97-4C12-A6AA-432646E113FD}" srcOrd="0" destOrd="0" presId="urn:microsoft.com/office/officeart/2008/layout/VerticalCurvedList"/>
    <dgm:cxn modelId="{016AEB16-E359-4FBE-A88C-2CA20DE71F37}" type="presParOf" srcId="{300C104C-56BC-4622-A136-8289C74819BD}" destId="{36F718C2-B1C7-4D52-8634-99C44940B2BE}" srcOrd="9" destOrd="0" presId="urn:microsoft.com/office/officeart/2008/layout/VerticalCurvedList"/>
    <dgm:cxn modelId="{91C2850B-99BC-4B79-B346-EAFF0A34530F}" type="presParOf" srcId="{300C104C-56BC-4622-A136-8289C74819BD}" destId="{02622EFD-1F7D-4C2D-B7D7-B834E9E2ADEE}" srcOrd="10" destOrd="0" presId="urn:microsoft.com/office/officeart/2008/layout/VerticalCurvedList"/>
    <dgm:cxn modelId="{66172941-1A7D-4067-95AF-F7AE24673A7F}" type="presParOf" srcId="{02622EFD-1F7D-4C2D-B7D7-B834E9E2ADEE}" destId="{5A641DEA-F37A-4D37-AC31-A55CB420CD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610504" y="416587"/>
          <a:ext cx="8424052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Flussmessung</a:t>
          </a:r>
          <a:r>
            <a:rPr lang="en-GB" sz="2700" kern="1200" dirty="0"/>
            <a:t> </a:t>
          </a:r>
          <a:r>
            <a:rPr lang="en-GB" sz="2700" kern="1200" dirty="0" err="1"/>
            <a:t>mittels</a:t>
          </a:r>
          <a:r>
            <a:rPr lang="en-GB" sz="2700" kern="1200" dirty="0"/>
            <a:t> </a:t>
          </a:r>
          <a:r>
            <a:rPr lang="en-GB" sz="2700" kern="1200" dirty="0" err="1"/>
            <a:t>Verdünnungsmethoden</a:t>
          </a:r>
          <a:endParaRPr lang="en-GB" sz="2700" kern="1200" dirty="0"/>
        </a:p>
      </dsp:txBody>
      <dsp:txXfrm>
        <a:off x="610504" y="416587"/>
        <a:ext cx="8424052" cy="833607"/>
      </dsp:txXfrm>
    </dsp:sp>
    <dsp:sp modelId="{08D83F4F-1159-4D4E-9A73-1E75C677714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1381-2ABF-4AB1-B3E5-34233C076C41}">
      <dsp:nvSpPr>
        <dsp:cNvPr id="0" name=""/>
        <dsp:cNvSpPr/>
      </dsp:nvSpPr>
      <dsp:spPr>
        <a:xfrm>
          <a:off x="1088431" y="1667215"/>
          <a:ext cx="7946125" cy="83360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Elektromagnetische</a:t>
          </a:r>
          <a:r>
            <a:rPr lang="en-GB" sz="2700" kern="1200" dirty="0"/>
            <a:t> </a:t>
          </a:r>
          <a:r>
            <a:rPr lang="en-GB" sz="2700" kern="1200" dirty="0" err="1"/>
            <a:t>Methode</a:t>
          </a:r>
          <a:r>
            <a:rPr lang="en-GB" sz="2700" kern="1200" dirty="0"/>
            <a:t> </a:t>
          </a:r>
          <a:r>
            <a:rPr lang="en-GB" sz="2700" kern="1200" dirty="0" err="1"/>
            <a:t>zur</a:t>
          </a:r>
          <a:r>
            <a:rPr lang="en-GB" sz="2700" kern="1200" dirty="0"/>
            <a:t> </a:t>
          </a:r>
          <a:r>
            <a:rPr lang="en-GB" sz="2700" kern="1200" dirty="0" err="1"/>
            <a:t>Blutflussmessung</a:t>
          </a:r>
          <a:endParaRPr lang="en-GB" sz="2700" kern="1200" dirty="0"/>
        </a:p>
      </dsp:txBody>
      <dsp:txXfrm>
        <a:off x="1088431" y="1667215"/>
        <a:ext cx="7946125" cy="833607"/>
      </dsp:txXfrm>
    </dsp:sp>
    <dsp:sp modelId="{47E96C9C-654A-4D37-84F0-B4B9996A141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EBDB0-6C2F-4F2F-BD90-E9E52D5B87C6}">
      <dsp:nvSpPr>
        <dsp:cNvPr id="0" name=""/>
        <dsp:cNvSpPr/>
      </dsp:nvSpPr>
      <dsp:spPr>
        <a:xfrm>
          <a:off x="1088431" y="2917843"/>
          <a:ext cx="7946125" cy="83360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Angiografische</a:t>
          </a:r>
          <a:r>
            <a:rPr lang="en-GB" sz="2700" kern="1200" dirty="0"/>
            <a:t> </a:t>
          </a:r>
          <a:r>
            <a:rPr lang="en-GB" sz="2700" kern="1200" dirty="0" err="1"/>
            <a:t>Methode</a:t>
          </a:r>
          <a:r>
            <a:rPr lang="en-GB" sz="2700" kern="1200" dirty="0"/>
            <a:t> </a:t>
          </a:r>
          <a:r>
            <a:rPr lang="en-GB" sz="2700" kern="1200" dirty="0" err="1"/>
            <a:t>zur</a:t>
          </a:r>
          <a:r>
            <a:rPr lang="en-GB" sz="2700" kern="1200" dirty="0"/>
            <a:t> </a:t>
          </a:r>
          <a:r>
            <a:rPr lang="en-GB" sz="2700" kern="1200" dirty="0" err="1"/>
            <a:t>Blutflussmessung</a:t>
          </a:r>
          <a:endParaRPr lang="en-GB" sz="2700" kern="1200" dirty="0"/>
        </a:p>
      </dsp:txBody>
      <dsp:txXfrm>
        <a:off x="1088431" y="2917843"/>
        <a:ext cx="7946125" cy="833607"/>
      </dsp:txXfrm>
    </dsp:sp>
    <dsp:sp modelId="{EAC0B7CD-0E97-4C12-A6AA-432646E113F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B8E5-A6AF-4531-89AD-D4AFE4C3500D}">
      <dsp:nvSpPr>
        <dsp:cNvPr id="0" name=""/>
        <dsp:cNvSpPr/>
      </dsp:nvSpPr>
      <dsp:spPr>
        <a:xfrm>
          <a:off x="610504" y="4168472"/>
          <a:ext cx="8424052" cy="83360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Kapillarflussmessung</a:t>
          </a:r>
          <a:endParaRPr lang="en-GB" sz="2700" kern="1200" dirty="0"/>
        </a:p>
      </dsp:txBody>
      <dsp:txXfrm>
        <a:off x="610504" y="4168472"/>
        <a:ext cx="8424052" cy="833607"/>
      </dsp:txXfrm>
    </dsp:sp>
    <dsp:sp modelId="{5A641DEA-F37A-4D37-AC31-A55CB420CDC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204D-F515-4C44-95E9-0E65785FB0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531-A574-4E3F-AABB-0BC0D9AE5F77}">
      <dsp:nvSpPr>
        <dsp:cNvPr id="0" name=""/>
        <dsp:cNvSpPr/>
      </dsp:nvSpPr>
      <dsp:spPr>
        <a:xfrm>
          <a:off x="509717" y="338558"/>
          <a:ext cx="8524839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Grundlagen</a:t>
          </a:r>
          <a:r>
            <a:rPr lang="en-GB" sz="3500" kern="1200" dirty="0"/>
            <a:t> des </a:t>
          </a:r>
          <a:r>
            <a:rPr lang="en-GB" sz="3500" kern="1200" dirty="0" err="1"/>
            <a:t>Schalls</a:t>
          </a:r>
          <a:endParaRPr lang="en-GB" sz="3500" kern="1200" dirty="0"/>
        </a:p>
      </dsp:txBody>
      <dsp:txXfrm>
        <a:off x="509717" y="338558"/>
        <a:ext cx="8524839" cy="677550"/>
      </dsp:txXfrm>
    </dsp:sp>
    <dsp:sp modelId="{08D83F4F-1159-4D4E-9A73-1E75C6777144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A4726-6E31-463F-BDE8-A409FCB4FB91}">
      <dsp:nvSpPr>
        <dsp:cNvPr id="0" name=""/>
        <dsp:cNvSpPr/>
      </dsp:nvSpPr>
      <dsp:spPr>
        <a:xfrm>
          <a:off x="995230" y="1354558"/>
          <a:ext cx="8039326" cy="67755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Piezoelektrizität</a:t>
          </a:r>
          <a:endParaRPr lang="en-GB" sz="3500" kern="1200" dirty="0"/>
        </a:p>
      </dsp:txBody>
      <dsp:txXfrm>
        <a:off x="995230" y="1354558"/>
        <a:ext cx="8039326" cy="677550"/>
      </dsp:txXfrm>
    </dsp:sp>
    <dsp:sp modelId="{1681273D-E785-4EAC-B9ED-D2D7DBBFC98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6150B-BB31-4954-967B-BCFED0491C43}">
      <dsp:nvSpPr>
        <dsp:cNvPr id="0" name=""/>
        <dsp:cNvSpPr/>
      </dsp:nvSpPr>
      <dsp:spPr>
        <a:xfrm>
          <a:off x="1144243" y="2370558"/>
          <a:ext cx="7890313" cy="67755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Dopplereffekt</a:t>
          </a:r>
          <a:endParaRPr lang="en-GB" sz="3500" kern="1200" dirty="0"/>
        </a:p>
      </dsp:txBody>
      <dsp:txXfrm>
        <a:off x="1144243" y="2370558"/>
        <a:ext cx="7890313" cy="677550"/>
      </dsp:txXfrm>
    </dsp:sp>
    <dsp:sp modelId="{47E96C9C-654A-4D37-84F0-B4B9996A141B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67459-CEBF-4BDA-B10C-67C769F0A126}">
      <dsp:nvSpPr>
        <dsp:cNvPr id="0" name=""/>
        <dsp:cNvSpPr/>
      </dsp:nvSpPr>
      <dsp:spPr>
        <a:xfrm>
          <a:off x="995230" y="3386558"/>
          <a:ext cx="8039326" cy="67755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Laufzeitmessung</a:t>
          </a:r>
          <a:endParaRPr lang="en-GB" sz="3500" kern="1200" dirty="0"/>
        </a:p>
      </dsp:txBody>
      <dsp:txXfrm>
        <a:off x="995230" y="3386558"/>
        <a:ext cx="8039326" cy="677550"/>
      </dsp:txXfrm>
    </dsp:sp>
    <dsp:sp modelId="{EAC0B7CD-0E97-4C12-A6AA-432646E113FD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18C2-B1C7-4D52-8634-99C44940B2BE}">
      <dsp:nvSpPr>
        <dsp:cNvPr id="0" name=""/>
        <dsp:cNvSpPr/>
      </dsp:nvSpPr>
      <dsp:spPr>
        <a:xfrm>
          <a:off x="509717" y="4402558"/>
          <a:ext cx="8524839" cy="6775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Dopplerverfahren</a:t>
          </a:r>
          <a:endParaRPr lang="en-GB" sz="3500" kern="1200" dirty="0"/>
        </a:p>
      </dsp:txBody>
      <dsp:txXfrm>
        <a:off x="509717" y="4402558"/>
        <a:ext cx="8524839" cy="677550"/>
      </dsp:txXfrm>
    </dsp:sp>
    <dsp:sp modelId="{5A641DEA-F37A-4D37-AC31-A55CB420CDC7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C511-AA08-4069-9839-3D2151A70248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3DA2-B10B-476C-9B58-D843336D79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1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5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18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2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8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54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9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3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86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53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0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1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2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66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2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8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3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0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5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Hu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8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3DA2-B10B-476C-9B58-D843336D79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1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562D0-73C3-4334-9540-85B5B9A2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BF8D08-0054-461F-9100-52E8354A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AAAC9-3DC3-40A6-8569-77EC7E9D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8FBD-D4C7-4C4E-A411-17C363B6CE46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091BE-93C3-4DD3-A4E4-F1450C57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C41A5C-2F5F-42FC-85D0-E38571F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53FE5-4447-4D5B-AD2F-7F535D92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64AF60-971B-4246-A3E9-808527D7E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3DA9F-BD61-4C79-A47B-22A8EDE0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6975-2E92-4F3C-B3C5-215CE18B8BAB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002FA-ACEE-499F-AB51-DE2742FB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2325E-9B29-4F79-8475-31DD1C91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971022-7DA9-499D-81DA-B1E1A6DCF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FDC04B-BD2C-425A-B7FE-35CB3C1B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91E41-8343-4E17-AEAB-1F29BEDC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E95-46D4-4051-B87C-29F4FC7705A7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9BEDEC-B0CC-4D7F-B5C2-37C66901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D6363-BFBE-482B-A9DF-68E6981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10BF9-525E-45C6-A465-70E49FED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2618C-5162-4FEC-88DE-35CF9257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A11C0-4FA8-407F-9560-4857B0CF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5C2E-E036-4C90-A7C5-52F31B410879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0C260B-6D27-47D4-A32D-E9A2642F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45F1C-3EAF-4407-BD79-D9E60943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394E4-2D83-4275-9D11-3182EC5D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E690E3-2DB4-4989-977B-57F0EAB97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775161-32E6-4284-A5AB-19C783C6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A29B-D91F-4C88-9918-190A2390100E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602AE-7D4C-48D6-9852-9BA4A4EB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984B9-D832-49A7-B1CA-9B3A50FF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AD2F2-D05A-456B-8FFE-00EF2D9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E9184-53CE-4B7E-9703-694D8F16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063EB6-E99A-4A42-98C1-96B7AF4A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379897-294E-475E-974E-24B039A2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A65B-98FC-4E90-9741-FEF7C9E85C28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B6FBEA-2379-49C3-BC8D-68AB421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8E3FC0-C043-4F6F-BE6D-0B0FEF5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A62D7-2C0E-40F6-B682-5315DD3F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831E9B-812C-48F5-AAF1-3B52497DC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E99EEE-E61B-4C7C-816F-2F3D8B3DF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CDDC9D-2F53-4614-9297-D00B881CC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100751-6A24-4F43-8D5E-314A32EE6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8D4B3B-60BB-4074-83DE-F92560B4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B3C9-BF0F-4152-9657-EE1C70E8B34F}" type="datetime1">
              <a:rPr lang="en-GB" smtClean="0"/>
              <a:t>08/07/2025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1CABB0-1A5B-4AE4-B61B-2B661B6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40A1FA-F54D-4FB9-BCBE-4C41A709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C0CD2-E307-4162-83B0-4B7A1549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EE91F5-65BC-45ED-9D30-917C17ED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0F6A-14FB-433A-AA6F-C084BCC08940}" type="datetime1">
              <a:rPr lang="en-GB" smtClean="0"/>
              <a:t>08/07/2025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ACAFBA-97FE-4458-BF1A-01317AC8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92CCD6-E7F1-44D8-A394-2E3DF56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3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EC17CA-4A24-4954-AA9C-AF8790D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C438-426F-44F0-84F7-40AEEED819CC}" type="datetime1">
              <a:rPr lang="en-GB" smtClean="0"/>
              <a:t>08/07/2025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7954B1-26A4-41F8-8B37-9CED5BE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E3D6D1-CCE1-4F08-9E24-BDA2332A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C558-CE80-4DC0-9DB4-3FB21E89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758D4-3838-41B4-A85B-37D2D5F7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D90F4E-BE48-4CE3-8FA5-61AAA7FB0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504CA-34B3-4BDD-B78E-43DDFAF2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B6D0-23E3-42B6-9A04-04EF7CDA659A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75FD24-AC31-4208-8267-0DFE214D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E074FF-80FA-4960-BF77-19D14660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C724F-95EA-4F08-9F71-734DF085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73ED21-3D76-4E6C-8E0A-7CE617E2C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62334C-A003-44C6-A011-CE5E2B07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928E3-4370-4E25-B880-A08BD0A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D56-9309-4345-9754-315919C2BE59}" type="datetime1">
              <a:rPr lang="en-GB" smtClean="0"/>
              <a:t>08/07/2025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80BBBF-8E79-4692-8436-07F5E9B5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E80-1291-4D3B-BCB8-B9CFA9EC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E9A1D54-6988-4637-AA1E-1446BC5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59EFDD-B857-47E5-8BFE-6FA62CE9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C4E2F-3530-4F9A-8E19-B469E47B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ECA5-2E62-49BD-9377-0CB955F44614}" type="datetime1">
              <a:rPr lang="en-GB" smtClean="0"/>
              <a:t>08/07/2025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65240-DFFE-4726-BD1A-9FB90904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4446A-0A8A-4636-8C51-4FE25AEA8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5448-C963-4910-96F2-13A1B15C89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e.wikipedia.org/wiki/Polarisation_(Elektrizit%C3%A4t)" TargetMode="External"/><Relationship Id="rId4" Type="http://schemas.openxmlformats.org/officeDocument/2006/relationships/hyperlink" Target="https://de.wikipedia.org/wiki/Altgriechische_Sprach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User:Charly_Whisky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1D1B-ED30-4B67-9B98-7F79128A4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Strömungsmechanik</a:t>
            </a:r>
            <a:r>
              <a:rPr lang="en-GB" dirty="0"/>
              <a:t> in der </a:t>
            </a:r>
            <a:r>
              <a:rPr lang="en-GB" dirty="0" err="1"/>
              <a:t>Medizin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78D9B9-9E16-4DAA-9B04-E01BF8B20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</a:t>
            </a:r>
            <a:r>
              <a:rPr lang="en-GB" dirty="0" err="1"/>
              <a:t>Dr.</a:t>
            </a:r>
            <a:r>
              <a:rPr lang="en-GB" dirty="0"/>
              <a:t>-Ing. Leonid Goubergrits</a:t>
            </a:r>
          </a:p>
          <a:p>
            <a:r>
              <a:rPr lang="en-GB" dirty="0"/>
              <a:t>PD Dr.-</a:t>
            </a:r>
            <a:r>
              <a:rPr lang="en-GB" dirty="0" err="1"/>
              <a:t>Ing</a:t>
            </a:r>
            <a:r>
              <a:rPr lang="en-GB" dirty="0"/>
              <a:t>. Ulrich Kertzscher</a:t>
            </a:r>
          </a:p>
          <a:p>
            <a:endParaRPr lang="en-GB" dirty="0"/>
          </a:p>
          <a:p>
            <a:r>
              <a:rPr lang="en-GB" dirty="0" err="1"/>
              <a:t>SoSe</a:t>
            </a:r>
            <a:r>
              <a:rPr lang="en-GB" dirty="0"/>
              <a:t>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D298A-5DB4-42F9-A9BA-7B80BE89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Sonographie Rückblick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2492" y="1739348"/>
            <a:ext cx="109415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Die 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Piezoelektrizität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auch 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piezoelektrischer Effekt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oder kurz 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Piezoeffekt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(von </a:t>
            </a:r>
            <a:r>
              <a:rPr lang="de-DE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Altgriechische Sprache"/>
              </a:rPr>
              <a:t>altgr</a:t>
            </a: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Altgriechische Sprache"/>
              </a:rPr>
              <a:t>.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π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ιέζειν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piezein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‚drücken‘, ‚pressen‘ und 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ἤλεκτρον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ēlektron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‚Bernstein‘) beschreibt die Änderung der elektrischen </a:t>
            </a: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Polarisation (Elektrizität)"/>
              </a:rPr>
              <a:t>Polarisation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somit das Auftreten einer elektrischen Spannung an Festkörpern, wenn sie elastisch verformt werden </a:t>
            </a:r>
            <a:r>
              <a:rPr lang="de-DE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(direkter Piezoeffekt)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Umgekehrt verformen sich Materialien bei Anlegen einer elektrischen Spannung </a:t>
            </a:r>
            <a:r>
              <a:rPr lang="de-DE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(inverser Piezoeffekt)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1900 – Echolot zu Ortung von Unterwasserhindernisse.</a:t>
            </a: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1942 – erste medizinische Anwendung durch Karl </a:t>
            </a:r>
            <a:r>
              <a:rPr lang="de-DE" dirty="0" err="1">
                <a:solidFill>
                  <a:srgbClr val="202122"/>
                </a:solidFill>
                <a:latin typeface="Arial" panose="020B0604020202020204" pitchFamily="34" charset="0"/>
              </a:rPr>
              <a:t>Dussik</a:t>
            </a:r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 (Neurologie – Darstellung des Hirnventrikels)</a:t>
            </a: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1959 – erste Anwendung des Doppler Prinzips</a:t>
            </a:r>
          </a:p>
          <a:p>
            <a:endParaRPr lang="de-DE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202122"/>
                </a:solidFill>
                <a:latin typeface="Arial" panose="020B0604020202020204" pitchFamily="34" charset="0"/>
              </a:rPr>
              <a:t>1980 – farbkodierte Doppler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91BC5A-CD83-4FCF-8694-951D3B5F6F47}"/>
              </a:ext>
            </a:extLst>
          </p:cNvPr>
          <p:cNvSpPr txBox="1"/>
          <p:nvPr/>
        </p:nvSpPr>
        <p:spPr>
          <a:xfrm>
            <a:off x="8685008" y="3248962"/>
            <a:ext cx="266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356092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Dopplereffekt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3B69B77-FCFA-4182-BF36-3B3FFE2A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34" y="2109787"/>
            <a:ext cx="2095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8B272E-76B4-479E-9FD4-F60A0BCE0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89" y="2952749"/>
            <a:ext cx="4762500" cy="9525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2453C97-9CF9-47BB-ADC5-6166BE1124F2}"/>
              </a:ext>
            </a:extLst>
          </p:cNvPr>
          <p:cNvSpPr txBox="1"/>
          <p:nvPr/>
        </p:nvSpPr>
        <p:spPr>
          <a:xfrm>
            <a:off x="74428" y="6341190"/>
            <a:ext cx="61881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User:Charly Whisky"/>
              </a:rPr>
              <a:t>Charly Whisky</a:t>
            </a:r>
            <a:r>
              <a:rPr lang="en-US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18:20, 27 January 2007 - </a:t>
            </a:r>
            <a:r>
              <a:rPr lang="en-US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Eigenes</a:t>
            </a:r>
            <a:r>
              <a:rPr lang="en-US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Werk</a:t>
            </a:r>
            <a:endParaRPr lang="en-GB" sz="800" dirty="0"/>
          </a:p>
        </p:txBody>
      </p:sp>
      <p:sp>
        <p:nvSpPr>
          <p:cNvPr id="9" name="AutoShape 4" descr="{\displaystyle f_{\mathrm {B} }=f_{\mathrm {S} }\left({\frac {c\pm v_{\mathrm {B} }}{c\mp v_{\mathrm {S} }}}\right)\,.}">
            <a:extLst>
              <a:ext uri="{FF2B5EF4-FFF2-40B4-BE49-F238E27FC236}">
                <a16:creationId xmlns:a16="http://schemas.microsoft.com/office/drawing/2014/main" id="{299C8693-8E0B-474C-98E3-AEA76EBFD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Dopplereffekt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3B69B77-FCFA-4182-BF36-3B3FFE2A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23" y="2194848"/>
            <a:ext cx="2095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{\displaystyle f_{\mathrm {B} }=f_{\mathrm {S} }\left({\frac {c\pm v_{\mathrm {B} }}{c\mp v_{\mathrm {S} }}}\right)\,.}">
            <a:extLst>
              <a:ext uri="{FF2B5EF4-FFF2-40B4-BE49-F238E27FC236}">
                <a16:creationId xmlns:a16="http://schemas.microsoft.com/office/drawing/2014/main" id="{299C8693-8E0B-474C-98E3-AEA76EBFD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4F6AA65-45B3-4570-ABA4-79196A28A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871" y="1325563"/>
            <a:ext cx="3559261" cy="46411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9DEE44-8E23-4B44-A21C-9B2296182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240" y="5954432"/>
            <a:ext cx="1429789" cy="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Grundlagen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FC022D-3D6B-4FB2-A711-5DD3BFAD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877" y="1616286"/>
            <a:ext cx="8007314" cy="38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Reflektion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3852" y="1739348"/>
            <a:ext cx="75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der Grenze zwischen zwei Medien mit unterschiedlichen Impedanzen Z</a:t>
            </a:r>
            <a:r>
              <a:rPr lang="de-DE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und Z</a:t>
            </a:r>
            <a:r>
              <a:rPr lang="de-DE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reflektiert die Schallwelle teilweise. </a:t>
            </a:r>
            <a:endParaRPr lang="de-DE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FD9436C-E1AB-4E3C-950B-B1965318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89122"/>
              </p:ext>
            </p:extLst>
          </p:nvPr>
        </p:nvGraphicFramePr>
        <p:xfrm>
          <a:off x="2282455" y="4156890"/>
          <a:ext cx="1798291" cy="81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79032" imgH="482391" progId="Equation.3">
                  <p:embed/>
                </p:oleObj>
              </mc:Choice>
              <mc:Fallback>
                <p:oleObj r:id="rId4" imgW="1079032" imgH="4823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455" y="4156890"/>
                        <a:ext cx="1798291" cy="811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B9BE9929-41C6-4A2F-8A66-4466D652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458" y="2799464"/>
            <a:ext cx="1795549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Impedanz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717F80-5589-4CA0-BE59-30A05869D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672" y="2448098"/>
            <a:ext cx="5652655" cy="1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384318-C69C-42F3-BC95-D2F422A3D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38" y="1600329"/>
            <a:ext cx="2726575" cy="8645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1196D5B-4338-459F-90B1-3BF208046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213" y="2946862"/>
            <a:ext cx="4688378" cy="9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3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384318-C69C-42F3-BC95-D2F422A3D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63" y="1118320"/>
            <a:ext cx="2726575" cy="8645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F61A99-4BFC-4AF8-B8EF-FF75F9E22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814" y="2252749"/>
            <a:ext cx="4422371" cy="23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Laufzeitmessung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677D44-77E5-432F-A441-DC6805D40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89" y="1325563"/>
            <a:ext cx="7714211" cy="449718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CE79CFA-D78B-4155-B14B-E5596EC4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804" y="1772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E10D8AFA-0634-483B-AE26-BF1C45F2D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4817"/>
              </p:ext>
            </p:extLst>
          </p:nvPr>
        </p:nvGraphicFramePr>
        <p:xfrm>
          <a:off x="9689804" y="1859165"/>
          <a:ext cx="1705062" cy="69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28700" imgH="419100" progId="Equation.3">
                  <p:embed/>
                </p:oleObj>
              </mc:Choice>
              <mc:Fallback>
                <p:oleObj r:id="rId5" imgW="10287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804" y="1859165"/>
                        <a:ext cx="1705062" cy="694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CA297B60-DA37-44E1-8000-EB7731BA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804" y="27907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5544BB1F-704F-4E92-8318-B08143E18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74983"/>
              </p:ext>
            </p:extLst>
          </p:nvPr>
        </p:nvGraphicFramePr>
        <p:xfrm>
          <a:off x="9506989" y="2895656"/>
          <a:ext cx="2374543" cy="74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33500" imgH="419100" progId="Equation.3">
                  <p:embed/>
                </p:oleObj>
              </mc:Choice>
              <mc:Fallback>
                <p:oleObj r:id="rId7" imgW="13335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6989" y="2895656"/>
                        <a:ext cx="2374543" cy="746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71759ADF-A5B9-47E0-A510-D45173B7E6AA}"/>
              </a:ext>
            </a:extLst>
          </p:cNvPr>
          <p:cNvSpPr txBox="1"/>
          <p:nvPr/>
        </p:nvSpPr>
        <p:spPr>
          <a:xfrm>
            <a:off x="10078932" y="3978414"/>
            <a:ext cx="1315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V&lt;&lt;c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2577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Dopplerverfahren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19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298229-5F39-478E-864A-A63C0D7B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12" y="2452254"/>
            <a:ext cx="4056611" cy="19534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A78165-AD0E-4B62-8BC1-3CFEB99C7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615" y="2452254"/>
            <a:ext cx="3857105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402E58-10AA-4B81-9FE2-527C620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Vorlesung</a:t>
            </a:r>
            <a:r>
              <a:rPr lang="en-GB" dirty="0">
                <a:solidFill>
                  <a:schemeClr val="bg1"/>
                </a:solidFill>
              </a:rPr>
              <a:t> 11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EBB1E5-60AA-462E-928D-7DA382EB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Ultraschallmessung des </a:t>
            </a:r>
            <a:r>
              <a:rPr lang="de-DE" sz="2000" dirty="0" err="1">
                <a:solidFill>
                  <a:schemeClr val="bg1"/>
                </a:solidFill>
              </a:rPr>
              <a:t>Volumenflußes</a:t>
            </a:r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25.06.2025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DFE924-E392-4ABA-8206-AE003862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8" y="489204"/>
            <a:ext cx="3704910" cy="451142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B9C454-B8DD-4F5B-90AB-EE87B1D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6E05448-C963-4910-96F2-13A1B15C893E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Dopplerverfahren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20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8194" name="Picture 2" descr="GE Healthcare Ultraschallgeräte | Erfahren Sie mehr !">
            <a:extLst>
              <a:ext uri="{FF2B5EF4-FFF2-40B4-BE49-F238E27FC236}">
                <a16:creationId xmlns:a16="http://schemas.microsoft.com/office/drawing/2014/main" id="{8B7CC819-3AF6-4863-9461-CB10A24B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6" y="634708"/>
            <a:ext cx="3227821" cy="64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P-30 Ultraschallgerät">
            <a:extLst>
              <a:ext uri="{FF2B5EF4-FFF2-40B4-BE49-F238E27FC236}">
                <a16:creationId xmlns:a16="http://schemas.microsoft.com/office/drawing/2014/main" id="{FFC3E340-7183-4EDE-80F8-93615701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2170482"/>
            <a:ext cx="2895268" cy="28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ltraschall-Bilder live aufs Smartphone - Innovation hilft in Afrika |  STERN.de">
            <a:extLst>
              <a:ext uri="{FF2B5EF4-FFF2-40B4-BE49-F238E27FC236}">
                <a16:creationId xmlns:a16="http://schemas.microsoft.com/office/drawing/2014/main" id="{B9719DBB-FEF6-4370-BC05-2F44C9EB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28" y="2778641"/>
            <a:ext cx="1832344" cy="18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75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cw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21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63B9BB-F545-4EDC-B86C-9E4BB5B49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18" y="1648562"/>
            <a:ext cx="7647709" cy="39152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87F951-3010-4A7E-A8B9-A39888F6B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953" y="1491071"/>
            <a:ext cx="2693324" cy="856211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C5861F0-61FE-49D2-8170-439932C29D53}"/>
              </a:ext>
            </a:extLst>
          </p:cNvPr>
          <p:cNvCxnSpPr>
            <a:cxnSpLocks/>
          </p:cNvCxnSpPr>
          <p:nvPr/>
        </p:nvCxnSpPr>
        <p:spPr>
          <a:xfrm flipH="1">
            <a:off x="5684875" y="2006009"/>
            <a:ext cx="3501655" cy="97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EA2875C-C21A-4591-ADFC-D7440C02C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530" y="2539538"/>
            <a:ext cx="2261062" cy="889462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B138709-7002-4B44-8D88-1C03DE9AB467}"/>
              </a:ext>
            </a:extLst>
          </p:cNvPr>
          <p:cNvCxnSpPr>
            <a:cxnSpLocks/>
          </p:cNvCxnSpPr>
          <p:nvPr/>
        </p:nvCxnSpPr>
        <p:spPr>
          <a:xfrm flipH="1">
            <a:off x="3813544" y="3027728"/>
            <a:ext cx="5461592" cy="85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7A11066-EADE-4E73-B282-64596F732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458" y="3977170"/>
            <a:ext cx="3757353" cy="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cw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22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E0CBB3-B95D-43B0-8AA7-ADE11A5CA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79" y="1627427"/>
            <a:ext cx="6603269" cy="43100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975C5B-9ED8-4D46-96E3-32281619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77" y="6039870"/>
            <a:ext cx="1429789" cy="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170" name="Picture 2" descr="Pulsed-Wave-Doppler – Wikipedia">
            <a:extLst>
              <a:ext uri="{FF2B5EF4-FFF2-40B4-BE49-F238E27FC236}">
                <a16:creationId xmlns:a16="http://schemas.microsoft.com/office/drawing/2014/main" id="{ECBDFFBD-DE7B-4F9F-868A-B83A9202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" y="1463106"/>
            <a:ext cx="4302057" cy="47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hysikalische und technische Grundlagen der Dopplersonographie |  SpringerLink">
            <a:extLst>
              <a:ext uri="{FF2B5EF4-FFF2-40B4-BE49-F238E27FC236}">
                <a16:creationId xmlns:a16="http://schemas.microsoft.com/office/drawing/2014/main" id="{F3C0F9AE-5FCA-4347-8A66-A052603B6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8" t="13042"/>
          <a:stretch/>
        </p:blipFill>
        <p:spPr bwMode="auto">
          <a:xfrm>
            <a:off x="6471683" y="1601972"/>
            <a:ext cx="3539091" cy="42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0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24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172" name="Picture 4" descr="Physikalische und technische Grundlagen der Dopplersonographie |  SpringerLink">
            <a:extLst>
              <a:ext uri="{FF2B5EF4-FFF2-40B4-BE49-F238E27FC236}">
                <a16:creationId xmlns:a16="http://schemas.microsoft.com/office/drawing/2014/main" id="{F3C0F9AE-5FCA-4347-8A66-A052603B6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8" t="13042"/>
          <a:stretch/>
        </p:blipFill>
        <p:spPr bwMode="auto">
          <a:xfrm>
            <a:off x="886045" y="1190846"/>
            <a:ext cx="3539091" cy="42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EAF660-AA85-47E3-A3D1-BA827574E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076" y="3340229"/>
            <a:ext cx="5286895" cy="1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Farbdoppler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25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6" name="media1">
            <a:hlinkClick r:id="" action="ppaction://media"/>
            <a:extLst>
              <a:ext uri="{FF2B5EF4-FFF2-40B4-BE49-F238E27FC236}">
                <a16:creationId xmlns:a16="http://schemas.microsoft.com/office/drawing/2014/main" id="{555BA4A0-ADAF-4BE5-9201-43696342EF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4707" y="151696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</a:t>
            </a:r>
            <a:r>
              <a:rPr lang="de-DE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</a:t>
            </a:r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Doppler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C37C59-90EA-4BB9-9459-16E3F56D5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26" y="395259"/>
            <a:ext cx="8346474" cy="60370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FD7DDC-4252-455A-9187-28F23B48C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016" y="6538912"/>
            <a:ext cx="1429789" cy="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5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27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29289"/>
              </p:ext>
            </p:extLst>
          </p:nvPr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9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1273D-E785-4EAC-B9ED-D2D7DBBF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5A4726-6E31-463F-BDE8-A409FCB4F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46150B-BB31-4954-967B-BCFED0491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067459-CEBF-4BDA-B10C-67C769F0A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41DEA-F37A-4D37-AC31-A55CB42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718C2-B1C7-4D52-8634-99C44940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Vorlesung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2. Teil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3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1EC2FF3-3904-4CD7-973A-06B2A4FEC8DC}"/>
              </a:ext>
            </a:extLst>
          </p:cNvPr>
          <p:cNvGraphicFramePr/>
          <p:nvPr/>
        </p:nvGraphicFramePr>
        <p:xfrm>
          <a:off x="810411" y="1081771"/>
          <a:ext cx="91111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48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18204D-F515-4C44-95E9-0E65785F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D83F4F-1159-4D4E-9A73-1E75C6777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49531-A574-4E3F-AABB-0BC0D9A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96C9C-654A-4D37-84F0-B4B9996A1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41381-2ABF-4AB1-B3E5-34233C07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C0B7CD-0E97-4C12-A6AA-432646E11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EBDB0-6C2F-4F2F-BD90-E9E52D5B8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41DEA-F37A-4D37-AC31-A55CB420C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FAB8E5-A6AF-4531-89AD-D4AFE4C3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Wozu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wird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Blutfluss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gemessen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07504" y="1645532"/>
            <a:ext cx="1086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Abschätzung der </a:t>
            </a:r>
            <a:r>
              <a:rPr lang="de-DE" b="1" dirty="0"/>
              <a:t>Konzentration von Sauerstoff und Nährstoffen </a:t>
            </a:r>
            <a:r>
              <a:rPr lang="de-DE" dirty="0"/>
              <a:t>in den Zellen der verschiedenen Organe</a:t>
            </a:r>
          </a:p>
          <a:p>
            <a:pPr marL="285750" indent="-285750">
              <a:buFontTx/>
              <a:buChar char="-"/>
            </a:pP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b="1" dirty="0"/>
              <a:t>Überwachung von Ungeborenen</a:t>
            </a:r>
            <a:r>
              <a:rPr lang="de-DE" dirty="0"/>
              <a:t>: Blutfluss im Bereich der Nabelschnur und in verschiedener Gefäßen 	des Embryos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Messung des zerebralen Flusses </a:t>
            </a:r>
            <a:r>
              <a:rPr lang="de-DE" dirty="0"/>
              <a:t>bei Säuglingen zur Verhinderung von Hirndefekten</a:t>
            </a:r>
          </a:p>
          <a:p>
            <a:pPr marL="285750" indent="-285750">
              <a:buFontTx/>
              <a:buChar char="-"/>
            </a:pPr>
            <a:endParaRPr lang="de-DE" b="1" dirty="0"/>
          </a:p>
          <a:p>
            <a:pPr marL="285750" indent="-285750">
              <a:buFontTx/>
              <a:buChar char="-"/>
            </a:pPr>
            <a:r>
              <a:rPr lang="de-DE" b="1" dirty="0"/>
              <a:t>Kontrolle </a:t>
            </a:r>
            <a:r>
              <a:rPr lang="de-DE" dirty="0"/>
              <a:t>der Wirkung von Medikamenten oder Eingriffen zur Blutflusssteigerung.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3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Herausforderungen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die </a:t>
            </a:r>
            <a:r>
              <a:rPr lang="en-G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Blutflussmessung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8653" r="-685" b="73040"/>
          <a:stretch/>
        </p:blipFill>
        <p:spPr bwMode="auto">
          <a:xfrm>
            <a:off x="986150" y="1325563"/>
            <a:ext cx="10219698" cy="259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244BF5C-94BB-45DC-A7D0-FA41878169AA}"/>
              </a:ext>
            </a:extLst>
          </p:cNvPr>
          <p:cNvSpPr txBox="1"/>
          <p:nvPr/>
        </p:nvSpPr>
        <p:spPr>
          <a:xfrm>
            <a:off x="1657814" y="4170557"/>
            <a:ext cx="9322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Idealisierte Fälle der Blutflusswellen in der Aorta </a:t>
            </a:r>
            <a:r>
              <a:rPr lang="de-DE" dirty="0" err="1"/>
              <a:t>Ascendis</a:t>
            </a:r>
            <a:endParaRPr lang="de-DE" dirty="0"/>
          </a:p>
          <a:p>
            <a:endParaRPr lang="de-DE" dirty="0"/>
          </a:p>
          <a:p>
            <a:pPr marL="342900" indent="-342900">
              <a:buAutoNum type="alphaLcParenBoth"/>
            </a:pPr>
            <a:r>
              <a:rPr lang="de-DE" dirty="0"/>
              <a:t>normale Welle. Schnelle Beschleunigung und kurze aber scharfe Flussumkehrung</a:t>
            </a:r>
          </a:p>
          <a:p>
            <a:pPr marL="342900" indent="-342900">
              <a:buAutoNum type="alphaLcParenBoth"/>
            </a:pPr>
            <a:r>
              <a:rPr lang="de-DE" dirty="0"/>
              <a:t>Bei einer defekten Klappe ergeben sich hohe Spitzenwerte und eine längere Rückflusszeit. </a:t>
            </a:r>
          </a:p>
          <a:p>
            <a:pPr marL="342900" indent="-342900">
              <a:buAutoNum type="alphaLcParenBoth"/>
            </a:pPr>
            <a:r>
              <a:rPr lang="de-DE" dirty="0"/>
              <a:t>Herzinsuffizienz. Geringe Beschleunigung und kleine Spitzenwerte.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A56F916-455B-4D63-BDDB-9169FFE55B8F}"/>
              </a:ext>
            </a:extLst>
          </p:cNvPr>
          <p:cNvCxnSpPr>
            <a:cxnSpLocks/>
          </p:cNvCxnSpPr>
          <p:nvPr/>
        </p:nvCxnSpPr>
        <p:spPr>
          <a:xfrm>
            <a:off x="3568390" y="2051824"/>
            <a:ext cx="5252225" cy="0"/>
          </a:xfrm>
          <a:prstGeom prst="line">
            <a:avLst/>
          </a:prstGeom>
          <a:ln w="34925" cap="rnd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9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Flussmessung versus Geschwindigkeitsmessung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3852" y="1739348"/>
            <a:ext cx="7504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Flussmessung: </a:t>
            </a:r>
          </a:p>
          <a:p>
            <a:r>
              <a:rPr lang="de-DE" dirty="0"/>
              <a:t>Ausgangssignal proportional zum Gesamtvolumen, das durch Gefäß in einer bestimmten Zeit fließt (unabhängig vom Geschwindigkeitsprofil)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  <a:p>
            <a:r>
              <a:rPr lang="de-DE" b="1" dirty="0"/>
              <a:t>Geschwindigkeitsmessung:</a:t>
            </a:r>
          </a:p>
          <a:p>
            <a:r>
              <a:rPr lang="de-DE" dirty="0"/>
              <a:t>Ausgangssignal proportional zur Geschwindigkeit, die gerade die Messsonde passiert (im idealen Fall an einem Punkt)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19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pic>
        <p:nvPicPr>
          <p:cNvPr id="1026" name="Picture 2" descr="Blut-Flowmeter - alle Hersteller aus dem Bereich der Medizintechnik - Videos">
            <a:extLst>
              <a:ext uri="{FF2B5EF4-FFF2-40B4-BE49-F238E27FC236}">
                <a16:creationId xmlns:a16="http://schemas.microsoft.com/office/drawing/2014/main" id="{0F0803E1-B7B6-43BE-91FD-AAC159D1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09" y="19134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rchflussmessung und Luftblasendetektion in einem | All-Electronics">
            <a:extLst>
              <a:ext uri="{FF2B5EF4-FFF2-40B4-BE49-F238E27FC236}">
                <a16:creationId xmlns:a16="http://schemas.microsoft.com/office/drawing/2014/main" id="{1D5891E4-F7F7-4A6B-AAC3-1E29319C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70" y="1901013"/>
            <a:ext cx="4030260" cy="27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838DEF-0254-4485-A308-B34874CC9CC8}"/>
              </a:ext>
            </a:extLst>
          </p:cNvPr>
          <p:cNvSpPr txBox="1"/>
          <p:nvPr/>
        </p:nvSpPr>
        <p:spPr>
          <a:xfrm>
            <a:off x="4519279" y="5205525"/>
            <a:ext cx="3436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Laufzeitmessung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/>
              <a:t>Dopplerverfahren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9672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Grundlagen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8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8790" y="1741968"/>
            <a:ext cx="9316819" cy="222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Infraschall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&lt; 16 Hz 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Hörschall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von 16 Hz bis 20 kHz,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Ultraschall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von 20 kHz bis 1,6 GHz 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Hyperschall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&gt; 1 GHz</a:t>
            </a:r>
            <a:endParaRPr lang="de-DE" dirty="0"/>
          </a:p>
        </p:txBody>
      </p:sp>
      <p:pic>
        <p:nvPicPr>
          <p:cNvPr id="2050" name="Picture 2" descr="Fledermäuse – Wikipedia">
            <a:extLst>
              <a:ext uri="{FF2B5EF4-FFF2-40B4-BE49-F238E27FC236}">
                <a16:creationId xmlns:a16="http://schemas.microsoft.com/office/drawing/2014/main" id="{57ADE26A-B933-490F-8A95-827AF953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75" y="2452192"/>
            <a:ext cx="28479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7E67B8-6A6F-4144-8EBD-17119230A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708" y="1684912"/>
            <a:ext cx="37906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3671-9524-45BE-A18B-51004AB0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Ultraschall: Grundlagen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BE19C1-3DBE-4020-928C-F7BE491C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5448-C963-4910-96F2-13A1B15C893E}" type="slidenum">
              <a:rPr lang="en-GB" smtClean="0"/>
              <a:t>9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426DF1-2C5C-4BED-B1D6-F98ED0CCC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971" y="77409"/>
            <a:ext cx="962613" cy="1172161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E1E6402-0012-4A3E-9347-E6796FE94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53656"/>
              </p:ext>
            </p:extLst>
          </p:nvPr>
        </p:nvGraphicFramePr>
        <p:xfrm>
          <a:off x="769236" y="1840983"/>
          <a:ext cx="30464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49400" imgH="469900" progId="Equation.3">
                  <p:embed/>
                </p:oleObj>
              </mc:Choice>
              <mc:Fallback>
                <p:oleObj r:id="rId4" imgW="15494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36" y="1840983"/>
                        <a:ext cx="30464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2CEF3E8-B1B7-48C0-9C47-2DCBC6070885}"/>
              </a:ext>
            </a:extLst>
          </p:cNvPr>
          <p:cNvSpPr txBox="1"/>
          <p:nvPr/>
        </p:nvSpPr>
        <p:spPr>
          <a:xfrm>
            <a:off x="1432570" y="3679844"/>
            <a:ext cx="1940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= f *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de-DE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844281-4023-425E-809D-E49890AAF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432" y="1359084"/>
            <a:ext cx="7946918" cy="4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Breitbild</PresentationFormat>
  <Paragraphs>134</Paragraphs>
  <Slides>27</Slides>
  <Notes>24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</vt:lpstr>
      <vt:lpstr>Equation.3</vt:lpstr>
      <vt:lpstr>Strömungsmechanik in der Medizin</vt:lpstr>
      <vt:lpstr>Vorlesung 11</vt:lpstr>
      <vt:lpstr>Zusammenfassung Vorlesung 10 2. Teil</vt:lpstr>
      <vt:lpstr>Wozu wird der Blutfluss gemessen?</vt:lpstr>
      <vt:lpstr>Herausforderungen an die Blutflussmessung</vt:lpstr>
      <vt:lpstr>Flussmessung versus Geschwindigkeitsmessung</vt:lpstr>
      <vt:lpstr>Ultraschall</vt:lpstr>
      <vt:lpstr>Ultraschall: Grundlagen</vt:lpstr>
      <vt:lpstr>Ultraschall: Grundlagen</vt:lpstr>
      <vt:lpstr>Ultraschall: Sonographie Rückblick</vt:lpstr>
      <vt:lpstr>Ultraschall: Dopplereffekt</vt:lpstr>
      <vt:lpstr>Ultraschall: Dopplereffekt</vt:lpstr>
      <vt:lpstr>Ultraschall: Grundlagen</vt:lpstr>
      <vt:lpstr>Ultraschall: Reflektion</vt:lpstr>
      <vt:lpstr>Ultraschall: Impedanz</vt:lpstr>
      <vt:lpstr>Ultraschall</vt:lpstr>
      <vt:lpstr>Ultraschall</vt:lpstr>
      <vt:lpstr>Ultraschall: Laufzeitmessung</vt:lpstr>
      <vt:lpstr>Ultraschall: Dopplerverfahren</vt:lpstr>
      <vt:lpstr>Ultraschall: Dopplerverfahren</vt:lpstr>
      <vt:lpstr>Ultraschall: cw Doppler</vt:lpstr>
      <vt:lpstr>Ultraschall: cw Doppler</vt:lpstr>
      <vt:lpstr>Ultraschall: pw Doppler</vt:lpstr>
      <vt:lpstr>Ultraschall: pw Doppler</vt:lpstr>
      <vt:lpstr>Ultraschall: Farbdoppler</vt:lpstr>
      <vt:lpstr>Ultraschall: pw Doppler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Strömungsmechanik in der Medizin I</dc:title>
  <dc:creator>Goubergrits, Leonid</dc:creator>
  <cp:lastModifiedBy>Goubergrits, Leonid</cp:lastModifiedBy>
  <cp:revision>247</cp:revision>
  <dcterms:created xsi:type="dcterms:W3CDTF">2020-04-15T07:57:44Z</dcterms:created>
  <dcterms:modified xsi:type="dcterms:W3CDTF">2025-07-08T14:15:09Z</dcterms:modified>
</cp:coreProperties>
</file>