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345" r:id="rId4"/>
    <p:sldId id="370" r:id="rId5"/>
    <p:sldId id="332" r:id="rId6"/>
    <p:sldId id="282" r:id="rId7"/>
    <p:sldId id="333" r:id="rId8"/>
    <p:sldId id="334" r:id="rId9"/>
    <p:sldId id="335" r:id="rId10"/>
    <p:sldId id="336" r:id="rId11"/>
    <p:sldId id="337" r:id="rId12"/>
    <p:sldId id="338" r:id="rId13"/>
    <p:sldId id="339" r:id="rId14"/>
    <p:sldId id="341" r:id="rId15"/>
    <p:sldId id="342" r:id="rId16"/>
    <p:sldId id="357" r:id="rId17"/>
    <p:sldId id="344"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tzscher, Ulrich" initials="KU" lastIdx="55" clrIdx="0">
    <p:extLst>
      <p:ext uri="{19B8F6BF-5375-455C-9EA6-DF929625EA0E}">
        <p15:presenceInfo xmlns:p15="http://schemas.microsoft.com/office/powerpoint/2012/main" userId="S-1-5-21-1057563376-1269908281-367356602-90174" providerId="AD"/>
      </p:ext>
    </p:extLst>
  </p:cmAuthor>
  <p:cmAuthor id="2" name="Krakowski, Sophia" initials="KS" lastIdx="31" clrIdx="1">
    <p:extLst>
      <p:ext uri="{19B8F6BF-5375-455C-9EA6-DF929625EA0E}">
        <p15:presenceInfo xmlns:p15="http://schemas.microsoft.com/office/powerpoint/2012/main" userId="S::sophia.krakowski@charite.de::cf9f74c8-33e5-4f7f-b2bb-2c69f9ab01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44" autoAdjust="0"/>
  </p:normalViewPr>
  <p:slideViewPr>
    <p:cSldViewPr snapToGrid="0">
      <p:cViewPr varScale="1">
        <p:scale>
          <a:sx n="80" d="100"/>
          <a:sy n="80" d="100"/>
        </p:scale>
        <p:origin x="7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1-16T10:10:43.789"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9ED83-E1B7-4943-8589-13BAE761BD83}"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DD22FE04-8E29-42D2-A3CD-CDCA89EE9830}">
      <dgm:prSet phldrT="[Text]"/>
      <dgm:spPr/>
      <dgm:t>
        <a:bodyPr/>
        <a:lstStyle/>
        <a:p>
          <a:r>
            <a:rPr lang="en-GB" dirty="0" err="1"/>
            <a:t>Grundlagen</a:t>
          </a:r>
          <a:r>
            <a:rPr lang="en-GB" dirty="0"/>
            <a:t> des </a:t>
          </a:r>
          <a:r>
            <a:rPr lang="en-GB" dirty="0" err="1"/>
            <a:t>Schalls</a:t>
          </a:r>
          <a:endParaRPr lang="en-GB" dirty="0"/>
        </a:p>
      </dgm:t>
    </dgm:pt>
    <dgm:pt modelId="{F2DEB430-7B58-4F4F-8BA7-AFDEDB3D8190}" type="parTrans" cxnId="{BF53285E-03D3-4772-B2F2-47059A12F3D6}">
      <dgm:prSet/>
      <dgm:spPr/>
      <dgm:t>
        <a:bodyPr/>
        <a:lstStyle/>
        <a:p>
          <a:endParaRPr lang="en-GB"/>
        </a:p>
      </dgm:t>
    </dgm:pt>
    <dgm:pt modelId="{EA138A95-4D1F-4A9E-9D53-3750E3AAF3C2}" type="sibTrans" cxnId="{BF53285E-03D3-4772-B2F2-47059A12F3D6}">
      <dgm:prSet/>
      <dgm:spPr/>
      <dgm:t>
        <a:bodyPr/>
        <a:lstStyle/>
        <a:p>
          <a:endParaRPr lang="en-GB"/>
        </a:p>
      </dgm:t>
    </dgm:pt>
    <dgm:pt modelId="{C4BC03CB-39AA-4C6D-AA16-8C722D3B03B3}">
      <dgm:prSet phldrT="[Text]"/>
      <dgm:spPr/>
      <dgm:t>
        <a:bodyPr/>
        <a:lstStyle/>
        <a:p>
          <a:r>
            <a:rPr lang="en-GB" dirty="0" err="1"/>
            <a:t>Dopplereffekt</a:t>
          </a:r>
          <a:endParaRPr lang="en-GB" dirty="0"/>
        </a:p>
      </dgm:t>
    </dgm:pt>
    <dgm:pt modelId="{277AEF6F-1CD3-4807-B0AC-7612517B4416}" type="parTrans" cxnId="{A3950CBC-3B0E-42D1-AC89-C9B5F325F1EE}">
      <dgm:prSet/>
      <dgm:spPr/>
      <dgm:t>
        <a:bodyPr/>
        <a:lstStyle/>
        <a:p>
          <a:endParaRPr lang="en-GB"/>
        </a:p>
      </dgm:t>
    </dgm:pt>
    <dgm:pt modelId="{B433D5E8-13B7-4D94-B603-174FCBF7BAEA}" type="sibTrans" cxnId="{A3950CBC-3B0E-42D1-AC89-C9B5F325F1EE}">
      <dgm:prSet/>
      <dgm:spPr/>
      <dgm:t>
        <a:bodyPr/>
        <a:lstStyle/>
        <a:p>
          <a:endParaRPr lang="en-GB"/>
        </a:p>
      </dgm:t>
    </dgm:pt>
    <dgm:pt modelId="{20CE9004-0EA9-4F93-85F2-50145A94B6A4}">
      <dgm:prSet phldrT="[Text]"/>
      <dgm:spPr/>
      <dgm:t>
        <a:bodyPr/>
        <a:lstStyle/>
        <a:p>
          <a:r>
            <a:rPr lang="en-GB" dirty="0" err="1"/>
            <a:t>Laufzeitmessung</a:t>
          </a:r>
          <a:endParaRPr lang="en-GB" dirty="0"/>
        </a:p>
      </dgm:t>
    </dgm:pt>
    <dgm:pt modelId="{140B583E-D5D6-416B-87BA-C092D7ACDA1A}" type="parTrans" cxnId="{42EEA402-FB40-4160-B149-754B501CA66C}">
      <dgm:prSet/>
      <dgm:spPr/>
      <dgm:t>
        <a:bodyPr/>
        <a:lstStyle/>
        <a:p>
          <a:endParaRPr lang="en-GB"/>
        </a:p>
      </dgm:t>
    </dgm:pt>
    <dgm:pt modelId="{7B9C0DE6-434C-43DC-AF53-32291C3BEF64}" type="sibTrans" cxnId="{42EEA402-FB40-4160-B149-754B501CA66C}">
      <dgm:prSet/>
      <dgm:spPr/>
      <dgm:t>
        <a:bodyPr/>
        <a:lstStyle/>
        <a:p>
          <a:endParaRPr lang="en-GB"/>
        </a:p>
      </dgm:t>
    </dgm:pt>
    <dgm:pt modelId="{2805FD64-E7A1-49FE-9F52-C7BF6779D43C}">
      <dgm:prSet phldrT="[Text]"/>
      <dgm:spPr/>
      <dgm:t>
        <a:bodyPr/>
        <a:lstStyle/>
        <a:p>
          <a:r>
            <a:rPr lang="en-GB" dirty="0" err="1"/>
            <a:t>Dopplerverfahren</a:t>
          </a:r>
          <a:endParaRPr lang="en-GB" dirty="0"/>
        </a:p>
      </dgm:t>
    </dgm:pt>
    <dgm:pt modelId="{DB09CCCB-65CD-4293-A346-37745ACA39D5}" type="parTrans" cxnId="{2B833529-81A1-4F68-AD95-BA1BC895EFC6}">
      <dgm:prSet/>
      <dgm:spPr/>
      <dgm:t>
        <a:bodyPr/>
        <a:lstStyle/>
        <a:p>
          <a:endParaRPr lang="en-GB"/>
        </a:p>
      </dgm:t>
    </dgm:pt>
    <dgm:pt modelId="{3148D3E2-6DB7-4FC4-BB03-B501AAF99FE3}" type="sibTrans" cxnId="{2B833529-81A1-4F68-AD95-BA1BC895EFC6}">
      <dgm:prSet/>
      <dgm:spPr/>
      <dgm:t>
        <a:bodyPr/>
        <a:lstStyle/>
        <a:p>
          <a:endParaRPr lang="en-GB"/>
        </a:p>
      </dgm:t>
    </dgm:pt>
    <dgm:pt modelId="{E2028EE2-CDEA-4613-8C1C-0BA08EED4A5E}">
      <dgm:prSet phldrT="[Text]"/>
      <dgm:spPr/>
      <dgm:t>
        <a:bodyPr/>
        <a:lstStyle/>
        <a:p>
          <a:r>
            <a:rPr lang="en-GB" dirty="0" err="1"/>
            <a:t>Piezoelektrizität</a:t>
          </a:r>
          <a:endParaRPr lang="en-GB" dirty="0"/>
        </a:p>
      </dgm:t>
    </dgm:pt>
    <dgm:pt modelId="{F41D6464-100E-4470-AC4C-E0D4AFA67F23}" type="parTrans" cxnId="{47F848E4-D8A1-4E44-AEA9-0BFF2D1FB5E5}">
      <dgm:prSet/>
      <dgm:spPr/>
      <dgm:t>
        <a:bodyPr/>
        <a:lstStyle/>
        <a:p>
          <a:endParaRPr lang="en-GB"/>
        </a:p>
      </dgm:t>
    </dgm:pt>
    <dgm:pt modelId="{67A283A0-A38D-41AB-85A6-ED530885EDE2}" type="sibTrans" cxnId="{47F848E4-D8A1-4E44-AEA9-0BFF2D1FB5E5}">
      <dgm:prSet/>
      <dgm:spPr/>
      <dgm:t>
        <a:bodyPr/>
        <a:lstStyle/>
        <a:p>
          <a:endParaRPr lang="en-GB"/>
        </a:p>
      </dgm:t>
    </dgm:pt>
    <dgm:pt modelId="{A676786C-29B4-44C4-99AA-82885F928D4A}" type="pres">
      <dgm:prSet presAssocID="{34D9ED83-E1B7-4943-8589-13BAE761BD83}" presName="Name0" presStyleCnt="0">
        <dgm:presLayoutVars>
          <dgm:chMax val="7"/>
          <dgm:chPref val="7"/>
          <dgm:dir/>
        </dgm:presLayoutVars>
      </dgm:prSet>
      <dgm:spPr/>
    </dgm:pt>
    <dgm:pt modelId="{300C104C-56BC-4622-A136-8289C74819BD}" type="pres">
      <dgm:prSet presAssocID="{34D9ED83-E1B7-4943-8589-13BAE761BD83}" presName="Name1" presStyleCnt="0"/>
      <dgm:spPr/>
    </dgm:pt>
    <dgm:pt modelId="{24D8690E-B6DE-43F6-A1F8-D06CF2663640}" type="pres">
      <dgm:prSet presAssocID="{34D9ED83-E1B7-4943-8589-13BAE761BD83}" presName="cycle" presStyleCnt="0"/>
      <dgm:spPr/>
    </dgm:pt>
    <dgm:pt modelId="{71ADA0E0-934D-45FA-91B4-7DCA3BA6ACE0}" type="pres">
      <dgm:prSet presAssocID="{34D9ED83-E1B7-4943-8589-13BAE761BD83}" presName="srcNode" presStyleLbl="node1" presStyleIdx="0" presStyleCnt="5"/>
      <dgm:spPr/>
    </dgm:pt>
    <dgm:pt modelId="{BE18204D-F515-4C44-95E9-0E65785FB00F}" type="pres">
      <dgm:prSet presAssocID="{34D9ED83-E1B7-4943-8589-13BAE761BD83}" presName="conn" presStyleLbl="parChTrans1D2" presStyleIdx="0" presStyleCnt="1"/>
      <dgm:spPr/>
    </dgm:pt>
    <dgm:pt modelId="{E63DABE7-9962-41C6-BA61-2BA7762726CA}" type="pres">
      <dgm:prSet presAssocID="{34D9ED83-E1B7-4943-8589-13BAE761BD83}" presName="extraNode" presStyleLbl="node1" presStyleIdx="0" presStyleCnt="5"/>
      <dgm:spPr/>
    </dgm:pt>
    <dgm:pt modelId="{38644FCB-323F-4B18-8A27-6DC9D38F10A5}" type="pres">
      <dgm:prSet presAssocID="{34D9ED83-E1B7-4943-8589-13BAE761BD83}" presName="dstNode" presStyleLbl="node1" presStyleIdx="0" presStyleCnt="5"/>
      <dgm:spPr/>
    </dgm:pt>
    <dgm:pt modelId="{1B249531-A574-4E3F-AABB-0BC0D9AE5F77}" type="pres">
      <dgm:prSet presAssocID="{DD22FE04-8E29-42D2-A3CD-CDCA89EE9830}" presName="text_1" presStyleLbl="node1" presStyleIdx="0" presStyleCnt="5">
        <dgm:presLayoutVars>
          <dgm:bulletEnabled val="1"/>
        </dgm:presLayoutVars>
      </dgm:prSet>
      <dgm:spPr/>
    </dgm:pt>
    <dgm:pt modelId="{84B2C597-C2DA-4DDA-B290-1FE83714631B}" type="pres">
      <dgm:prSet presAssocID="{DD22FE04-8E29-42D2-A3CD-CDCA89EE9830}" presName="accent_1" presStyleCnt="0"/>
      <dgm:spPr/>
    </dgm:pt>
    <dgm:pt modelId="{08D83F4F-1159-4D4E-9A73-1E75C6777144}" type="pres">
      <dgm:prSet presAssocID="{DD22FE04-8E29-42D2-A3CD-CDCA89EE9830}" presName="accentRepeatNode" presStyleLbl="solidFgAcc1" presStyleIdx="0" presStyleCnt="5"/>
      <dgm:spPr/>
    </dgm:pt>
    <dgm:pt modelId="{F05A4726-6E31-463F-BDE8-A409FCB4FB91}" type="pres">
      <dgm:prSet presAssocID="{E2028EE2-CDEA-4613-8C1C-0BA08EED4A5E}" presName="text_2" presStyleLbl="node1" presStyleIdx="1" presStyleCnt="5">
        <dgm:presLayoutVars>
          <dgm:bulletEnabled val="1"/>
        </dgm:presLayoutVars>
      </dgm:prSet>
      <dgm:spPr/>
    </dgm:pt>
    <dgm:pt modelId="{567EA805-8788-4046-B7F7-BFE3053DBB0D}" type="pres">
      <dgm:prSet presAssocID="{E2028EE2-CDEA-4613-8C1C-0BA08EED4A5E}" presName="accent_2" presStyleCnt="0"/>
      <dgm:spPr/>
    </dgm:pt>
    <dgm:pt modelId="{1681273D-E785-4EAC-B9ED-D2D7DBBFC98A}" type="pres">
      <dgm:prSet presAssocID="{E2028EE2-CDEA-4613-8C1C-0BA08EED4A5E}" presName="accentRepeatNode" presStyleLbl="solidFgAcc1" presStyleIdx="1" presStyleCnt="5"/>
      <dgm:spPr/>
    </dgm:pt>
    <dgm:pt modelId="{E146150B-BB31-4954-967B-BCFED0491C43}" type="pres">
      <dgm:prSet presAssocID="{C4BC03CB-39AA-4C6D-AA16-8C722D3B03B3}" presName="text_3" presStyleLbl="node1" presStyleIdx="2" presStyleCnt="5">
        <dgm:presLayoutVars>
          <dgm:bulletEnabled val="1"/>
        </dgm:presLayoutVars>
      </dgm:prSet>
      <dgm:spPr/>
    </dgm:pt>
    <dgm:pt modelId="{D8C67581-EC6A-4F08-BBAA-D2E6AD5CE2C9}" type="pres">
      <dgm:prSet presAssocID="{C4BC03CB-39AA-4C6D-AA16-8C722D3B03B3}" presName="accent_3" presStyleCnt="0"/>
      <dgm:spPr/>
    </dgm:pt>
    <dgm:pt modelId="{47E96C9C-654A-4D37-84F0-B4B9996A141B}" type="pres">
      <dgm:prSet presAssocID="{C4BC03CB-39AA-4C6D-AA16-8C722D3B03B3}" presName="accentRepeatNode" presStyleLbl="solidFgAcc1" presStyleIdx="2" presStyleCnt="5"/>
      <dgm:spPr/>
    </dgm:pt>
    <dgm:pt modelId="{B7067459-CEBF-4BDA-B10C-67C769F0A126}" type="pres">
      <dgm:prSet presAssocID="{20CE9004-0EA9-4F93-85F2-50145A94B6A4}" presName="text_4" presStyleLbl="node1" presStyleIdx="3" presStyleCnt="5">
        <dgm:presLayoutVars>
          <dgm:bulletEnabled val="1"/>
        </dgm:presLayoutVars>
      </dgm:prSet>
      <dgm:spPr/>
    </dgm:pt>
    <dgm:pt modelId="{AB3F49D5-3FFE-4ED2-9C9D-BA93804AA561}" type="pres">
      <dgm:prSet presAssocID="{20CE9004-0EA9-4F93-85F2-50145A94B6A4}" presName="accent_4" presStyleCnt="0"/>
      <dgm:spPr/>
    </dgm:pt>
    <dgm:pt modelId="{EAC0B7CD-0E97-4C12-A6AA-432646E113FD}" type="pres">
      <dgm:prSet presAssocID="{20CE9004-0EA9-4F93-85F2-50145A94B6A4}" presName="accentRepeatNode" presStyleLbl="solidFgAcc1" presStyleIdx="3" presStyleCnt="5"/>
      <dgm:spPr/>
    </dgm:pt>
    <dgm:pt modelId="{36F718C2-B1C7-4D52-8634-99C44940B2BE}" type="pres">
      <dgm:prSet presAssocID="{2805FD64-E7A1-49FE-9F52-C7BF6779D43C}" presName="text_5" presStyleLbl="node1" presStyleIdx="4" presStyleCnt="5">
        <dgm:presLayoutVars>
          <dgm:bulletEnabled val="1"/>
        </dgm:presLayoutVars>
      </dgm:prSet>
      <dgm:spPr/>
    </dgm:pt>
    <dgm:pt modelId="{02622EFD-1F7D-4C2D-B7D7-B834E9E2ADEE}" type="pres">
      <dgm:prSet presAssocID="{2805FD64-E7A1-49FE-9F52-C7BF6779D43C}" presName="accent_5" presStyleCnt="0"/>
      <dgm:spPr/>
    </dgm:pt>
    <dgm:pt modelId="{5A641DEA-F37A-4D37-AC31-A55CB420CDC7}" type="pres">
      <dgm:prSet presAssocID="{2805FD64-E7A1-49FE-9F52-C7BF6779D43C}" presName="accentRepeatNode" presStyleLbl="solidFgAcc1" presStyleIdx="4" presStyleCnt="5"/>
      <dgm:spPr/>
    </dgm:pt>
  </dgm:ptLst>
  <dgm:cxnLst>
    <dgm:cxn modelId="{42EEA402-FB40-4160-B149-754B501CA66C}" srcId="{34D9ED83-E1B7-4943-8589-13BAE761BD83}" destId="{20CE9004-0EA9-4F93-85F2-50145A94B6A4}" srcOrd="3" destOrd="0" parTransId="{140B583E-D5D6-416B-87BA-C092D7ACDA1A}" sibTransId="{7B9C0DE6-434C-43DC-AF53-32291C3BEF64}"/>
    <dgm:cxn modelId="{13E3BA09-C5A7-4D56-974B-9006BB730A86}" type="presOf" srcId="{DD22FE04-8E29-42D2-A3CD-CDCA89EE9830}" destId="{1B249531-A574-4E3F-AABB-0BC0D9AE5F77}" srcOrd="0" destOrd="0" presId="urn:microsoft.com/office/officeart/2008/layout/VerticalCurvedList"/>
    <dgm:cxn modelId="{2B833529-81A1-4F68-AD95-BA1BC895EFC6}" srcId="{34D9ED83-E1B7-4943-8589-13BAE761BD83}" destId="{2805FD64-E7A1-49FE-9F52-C7BF6779D43C}" srcOrd="4" destOrd="0" parTransId="{DB09CCCB-65CD-4293-A346-37745ACA39D5}" sibTransId="{3148D3E2-6DB7-4FC4-BB03-B501AAF99FE3}"/>
    <dgm:cxn modelId="{34EE9230-B69C-4440-BC0D-7A9BD321544F}" type="presOf" srcId="{E2028EE2-CDEA-4613-8C1C-0BA08EED4A5E}" destId="{F05A4726-6E31-463F-BDE8-A409FCB4FB91}" srcOrd="0" destOrd="0" presId="urn:microsoft.com/office/officeart/2008/layout/VerticalCurvedList"/>
    <dgm:cxn modelId="{BCCEB733-25A3-499B-9FE6-6E92F8847D9D}" type="presOf" srcId="{EA138A95-4D1F-4A9E-9D53-3750E3AAF3C2}" destId="{BE18204D-F515-4C44-95E9-0E65785FB00F}" srcOrd="0" destOrd="0" presId="urn:microsoft.com/office/officeart/2008/layout/VerticalCurvedList"/>
    <dgm:cxn modelId="{BF53285E-03D3-4772-B2F2-47059A12F3D6}" srcId="{34D9ED83-E1B7-4943-8589-13BAE761BD83}" destId="{DD22FE04-8E29-42D2-A3CD-CDCA89EE9830}" srcOrd="0" destOrd="0" parTransId="{F2DEB430-7B58-4F4F-8BA7-AFDEDB3D8190}" sibTransId="{EA138A95-4D1F-4A9E-9D53-3750E3AAF3C2}"/>
    <dgm:cxn modelId="{6B6D3456-6A56-43C4-B7F6-144DA321F825}" type="presOf" srcId="{C4BC03CB-39AA-4C6D-AA16-8C722D3B03B3}" destId="{E146150B-BB31-4954-967B-BCFED0491C43}" srcOrd="0" destOrd="0" presId="urn:microsoft.com/office/officeart/2008/layout/VerticalCurvedList"/>
    <dgm:cxn modelId="{63983577-545D-437D-8697-C5B96AC11DA7}" type="presOf" srcId="{20CE9004-0EA9-4F93-85F2-50145A94B6A4}" destId="{B7067459-CEBF-4BDA-B10C-67C769F0A126}" srcOrd="0" destOrd="0" presId="urn:microsoft.com/office/officeart/2008/layout/VerticalCurvedList"/>
    <dgm:cxn modelId="{9E01CC59-0748-48B1-9490-F3E6F35921FA}" type="presOf" srcId="{2805FD64-E7A1-49FE-9F52-C7BF6779D43C}" destId="{36F718C2-B1C7-4D52-8634-99C44940B2BE}" srcOrd="0" destOrd="0" presId="urn:microsoft.com/office/officeart/2008/layout/VerticalCurvedList"/>
    <dgm:cxn modelId="{AB8050B3-EC0C-485B-BD71-2A338B6309E8}" type="presOf" srcId="{34D9ED83-E1B7-4943-8589-13BAE761BD83}" destId="{A676786C-29B4-44C4-99AA-82885F928D4A}" srcOrd="0" destOrd="0" presId="urn:microsoft.com/office/officeart/2008/layout/VerticalCurvedList"/>
    <dgm:cxn modelId="{A3950CBC-3B0E-42D1-AC89-C9B5F325F1EE}" srcId="{34D9ED83-E1B7-4943-8589-13BAE761BD83}" destId="{C4BC03CB-39AA-4C6D-AA16-8C722D3B03B3}" srcOrd="2" destOrd="0" parTransId="{277AEF6F-1CD3-4807-B0AC-7612517B4416}" sibTransId="{B433D5E8-13B7-4D94-B603-174FCBF7BAEA}"/>
    <dgm:cxn modelId="{47F848E4-D8A1-4E44-AEA9-0BFF2D1FB5E5}" srcId="{34D9ED83-E1B7-4943-8589-13BAE761BD83}" destId="{E2028EE2-CDEA-4613-8C1C-0BA08EED4A5E}" srcOrd="1" destOrd="0" parTransId="{F41D6464-100E-4470-AC4C-E0D4AFA67F23}" sibTransId="{67A283A0-A38D-41AB-85A6-ED530885EDE2}"/>
    <dgm:cxn modelId="{05C48F40-51E0-49BD-9E42-F3123223E008}" type="presParOf" srcId="{A676786C-29B4-44C4-99AA-82885F928D4A}" destId="{300C104C-56BC-4622-A136-8289C74819BD}" srcOrd="0" destOrd="0" presId="urn:microsoft.com/office/officeart/2008/layout/VerticalCurvedList"/>
    <dgm:cxn modelId="{F0D92BCD-5411-43C0-8E47-416B874F1AB8}" type="presParOf" srcId="{300C104C-56BC-4622-A136-8289C74819BD}" destId="{24D8690E-B6DE-43F6-A1F8-D06CF2663640}" srcOrd="0" destOrd="0" presId="urn:microsoft.com/office/officeart/2008/layout/VerticalCurvedList"/>
    <dgm:cxn modelId="{370422C4-9820-439C-981F-F8B91E2C02D4}" type="presParOf" srcId="{24D8690E-B6DE-43F6-A1F8-D06CF2663640}" destId="{71ADA0E0-934D-45FA-91B4-7DCA3BA6ACE0}" srcOrd="0" destOrd="0" presId="urn:microsoft.com/office/officeart/2008/layout/VerticalCurvedList"/>
    <dgm:cxn modelId="{5CC523F2-1DBB-495C-B477-5D7EB15E494E}" type="presParOf" srcId="{24D8690E-B6DE-43F6-A1F8-D06CF2663640}" destId="{BE18204D-F515-4C44-95E9-0E65785FB00F}" srcOrd="1" destOrd="0" presId="urn:microsoft.com/office/officeart/2008/layout/VerticalCurvedList"/>
    <dgm:cxn modelId="{AA6E0E31-DBF1-4DF3-B8F1-113CDC65F911}" type="presParOf" srcId="{24D8690E-B6DE-43F6-A1F8-D06CF2663640}" destId="{E63DABE7-9962-41C6-BA61-2BA7762726CA}" srcOrd="2" destOrd="0" presId="urn:microsoft.com/office/officeart/2008/layout/VerticalCurvedList"/>
    <dgm:cxn modelId="{57A0E198-8F69-49BF-8598-FC30D25923A7}" type="presParOf" srcId="{24D8690E-B6DE-43F6-A1F8-D06CF2663640}" destId="{38644FCB-323F-4B18-8A27-6DC9D38F10A5}" srcOrd="3" destOrd="0" presId="urn:microsoft.com/office/officeart/2008/layout/VerticalCurvedList"/>
    <dgm:cxn modelId="{4B3073FD-4C76-4199-958E-3880B6B28B71}" type="presParOf" srcId="{300C104C-56BC-4622-A136-8289C74819BD}" destId="{1B249531-A574-4E3F-AABB-0BC0D9AE5F77}" srcOrd="1" destOrd="0" presId="urn:microsoft.com/office/officeart/2008/layout/VerticalCurvedList"/>
    <dgm:cxn modelId="{6696B4F6-531B-4980-A18F-D1D9655AE072}" type="presParOf" srcId="{300C104C-56BC-4622-A136-8289C74819BD}" destId="{84B2C597-C2DA-4DDA-B290-1FE83714631B}" srcOrd="2" destOrd="0" presId="urn:microsoft.com/office/officeart/2008/layout/VerticalCurvedList"/>
    <dgm:cxn modelId="{25F2C4B8-38A7-42D9-8D0A-350E3FB84F47}" type="presParOf" srcId="{84B2C597-C2DA-4DDA-B290-1FE83714631B}" destId="{08D83F4F-1159-4D4E-9A73-1E75C6777144}" srcOrd="0" destOrd="0" presId="urn:microsoft.com/office/officeart/2008/layout/VerticalCurvedList"/>
    <dgm:cxn modelId="{2A7B5E54-0398-4B8B-92DB-63F2833FEA77}" type="presParOf" srcId="{300C104C-56BC-4622-A136-8289C74819BD}" destId="{F05A4726-6E31-463F-BDE8-A409FCB4FB91}" srcOrd="3" destOrd="0" presId="urn:microsoft.com/office/officeart/2008/layout/VerticalCurvedList"/>
    <dgm:cxn modelId="{0F1B9961-1848-4BE3-BA90-36BD265A55DE}" type="presParOf" srcId="{300C104C-56BC-4622-A136-8289C74819BD}" destId="{567EA805-8788-4046-B7F7-BFE3053DBB0D}" srcOrd="4" destOrd="0" presId="urn:microsoft.com/office/officeart/2008/layout/VerticalCurvedList"/>
    <dgm:cxn modelId="{A2EEF784-07B7-457A-A683-6A833FFECB7F}" type="presParOf" srcId="{567EA805-8788-4046-B7F7-BFE3053DBB0D}" destId="{1681273D-E785-4EAC-B9ED-D2D7DBBFC98A}" srcOrd="0" destOrd="0" presId="urn:microsoft.com/office/officeart/2008/layout/VerticalCurvedList"/>
    <dgm:cxn modelId="{D7C04893-2247-40AD-9277-504F2313DB1E}" type="presParOf" srcId="{300C104C-56BC-4622-A136-8289C74819BD}" destId="{E146150B-BB31-4954-967B-BCFED0491C43}" srcOrd="5" destOrd="0" presId="urn:microsoft.com/office/officeart/2008/layout/VerticalCurvedList"/>
    <dgm:cxn modelId="{2494342C-A16F-4C32-823F-A37D67D51596}" type="presParOf" srcId="{300C104C-56BC-4622-A136-8289C74819BD}" destId="{D8C67581-EC6A-4F08-BBAA-D2E6AD5CE2C9}" srcOrd="6" destOrd="0" presId="urn:microsoft.com/office/officeart/2008/layout/VerticalCurvedList"/>
    <dgm:cxn modelId="{34D70FF2-7795-4D4A-BC9E-D38712FEB794}" type="presParOf" srcId="{D8C67581-EC6A-4F08-BBAA-D2E6AD5CE2C9}" destId="{47E96C9C-654A-4D37-84F0-B4B9996A141B}" srcOrd="0" destOrd="0" presId="urn:microsoft.com/office/officeart/2008/layout/VerticalCurvedList"/>
    <dgm:cxn modelId="{8F8E6565-34B3-4432-AE00-280B33F7E798}" type="presParOf" srcId="{300C104C-56BC-4622-A136-8289C74819BD}" destId="{B7067459-CEBF-4BDA-B10C-67C769F0A126}" srcOrd="7" destOrd="0" presId="urn:microsoft.com/office/officeart/2008/layout/VerticalCurvedList"/>
    <dgm:cxn modelId="{D7304B73-FC08-4E76-9680-503AD204F267}" type="presParOf" srcId="{300C104C-56BC-4622-A136-8289C74819BD}" destId="{AB3F49D5-3FFE-4ED2-9C9D-BA93804AA561}" srcOrd="8" destOrd="0" presId="urn:microsoft.com/office/officeart/2008/layout/VerticalCurvedList"/>
    <dgm:cxn modelId="{22520115-F174-4518-8A44-FE359499B181}" type="presParOf" srcId="{AB3F49D5-3FFE-4ED2-9C9D-BA93804AA561}" destId="{EAC0B7CD-0E97-4C12-A6AA-432646E113FD}" srcOrd="0" destOrd="0" presId="urn:microsoft.com/office/officeart/2008/layout/VerticalCurvedList"/>
    <dgm:cxn modelId="{016AEB16-E359-4FBE-A88C-2CA20DE71F37}" type="presParOf" srcId="{300C104C-56BC-4622-A136-8289C74819BD}" destId="{36F718C2-B1C7-4D52-8634-99C44940B2BE}" srcOrd="9" destOrd="0" presId="urn:microsoft.com/office/officeart/2008/layout/VerticalCurvedList"/>
    <dgm:cxn modelId="{91C2850B-99BC-4B79-B346-EAFF0A34530F}" type="presParOf" srcId="{300C104C-56BC-4622-A136-8289C74819BD}" destId="{02622EFD-1F7D-4C2D-B7D7-B834E9E2ADEE}" srcOrd="10" destOrd="0" presId="urn:microsoft.com/office/officeart/2008/layout/VerticalCurvedList"/>
    <dgm:cxn modelId="{66172941-1A7D-4067-95AF-F7AE24673A7F}" type="presParOf" srcId="{02622EFD-1F7D-4C2D-B7D7-B834E9E2ADEE}" destId="{5A641DEA-F37A-4D37-AC31-A55CB420CDC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9ED83-E1B7-4943-8589-13BAE761BD83}"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C4BC03CB-39AA-4C6D-AA16-8C722D3B03B3}">
      <dgm:prSet phldrT="[Text]"/>
      <dgm:spPr/>
      <dgm:t>
        <a:bodyPr/>
        <a:lstStyle/>
        <a:p>
          <a:r>
            <a:rPr lang="en-GB" dirty="0" err="1"/>
            <a:t>Elektromagnetische</a:t>
          </a:r>
          <a:r>
            <a:rPr lang="en-GB" dirty="0"/>
            <a:t> </a:t>
          </a:r>
          <a:r>
            <a:rPr lang="en-GB" dirty="0" err="1"/>
            <a:t>Methode</a:t>
          </a:r>
          <a:r>
            <a:rPr lang="en-GB" dirty="0"/>
            <a:t> </a:t>
          </a:r>
          <a:r>
            <a:rPr lang="en-GB" dirty="0" err="1"/>
            <a:t>zur</a:t>
          </a:r>
          <a:r>
            <a:rPr lang="en-GB" dirty="0"/>
            <a:t> </a:t>
          </a:r>
          <a:r>
            <a:rPr lang="en-GB" dirty="0" err="1"/>
            <a:t>Blutflussmessung</a:t>
          </a:r>
          <a:endParaRPr lang="en-GB" dirty="0"/>
        </a:p>
      </dgm:t>
    </dgm:pt>
    <dgm:pt modelId="{277AEF6F-1CD3-4807-B0AC-7612517B4416}" type="parTrans" cxnId="{A3950CBC-3B0E-42D1-AC89-C9B5F325F1EE}">
      <dgm:prSet/>
      <dgm:spPr/>
      <dgm:t>
        <a:bodyPr/>
        <a:lstStyle/>
        <a:p>
          <a:endParaRPr lang="en-GB"/>
        </a:p>
      </dgm:t>
    </dgm:pt>
    <dgm:pt modelId="{B433D5E8-13B7-4D94-B603-174FCBF7BAEA}" type="sibTrans" cxnId="{A3950CBC-3B0E-42D1-AC89-C9B5F325F1EE}">
      <dgm:prSet/>
      <dgm:spPr/>
      <dgm:t>
        <a:bodyPr/>
        <a:lstStyle/>
        <a:p>
          <a:endParaRPr lang="en-GB"/>
        </a:p>
      </dgm:t>
    </dgm:pt>
    <dgm:pt modelId="{20CE9004-0EA9-4F93-85F2-50145A94B6A4}">
      <dgm:prSet phldrT="[Text]"/>
      <dgm:spPr/>
      <dgm:t>
        <a:bodyPr/>
        <a:lstStyle/>
        <a:p>
          <a:r>
            <a:rPr lang="en-GB" dirty="0" err="1"/>
            <a:t>Angiografische</a:t>
          </a:r>
          <a:r>
            <a:rPr lang="en-GB" dirty="0"/>
            <a:t> </a:t>
          </a:r>
          <a:r>
            <a:rPr lang="en-GB" dirty="0" err="1"/>
            <a:t>Methode</a:t>
          </a:r>
          <a:r>
            <a:rPr lang="en-GB" dirty="0"/>
            <a:t> </a:t>
          </a:r>
          <a:r>
            <a:rPr lang="en-GB" dirty="0" err="1"/>
            <a:t>zur</a:t>
          </a:r>
          <a:r>
            <a:rPr lang="en-GB" dirty="0"/>
            <a:t> </a:t>
          </a:r>
          <a:r>
            <a:rPr lang="en-GB" dirty="0" err="1"/>
            <a:t>Blutflussmessung</a:t>
          </a:r>
          <a:endParaRPr lang="en-GB" dirty="0"/>
        </a:p>
      </dgm:t>
    </dgm:pt>
    <dgm:pt modelId="{140B583E-D5D6-416B-87BA-C092D7ACDA1A}" type="parTrans" cxnId="{42EEA402-FB40-4160-B149-754B501CA66C}">
      <dgm:prSet/>
      <dgm:spPr/>
      <dgm:t>
        <a:bodyPr/>
        <a:lstStyle/>
        <a:p>
          <a:endParaRPr lang="en-GB"/>
        </a:p>
      </dgm:t>
    </dgm:pt>
    <dgm:pt modelId="{7B9C0DE6-434C-43DC-AF53-32291C3BEF64}" type="sibTrans" cxnId="{42EEA402-FB40-4160-B149-754B501CA66C}">
      <dgm:prSet/>
      <dgm:spPr/>
      <dgm:t>
        <a:bodyPr/>
        <a:lstStyle/>
        <a:p>
          <a:endParaRPr lang="en-GB"/>
        </a:p>
      </dgm:t>
    </dgm:pt>
    <dgm:pt modelId="{2805FD64-E7A1-49FE-9F52-C7BF6779D43C}">
      <dgm:prSet phldrT="[Text]"/>
      <dgm:spPr/>
      <dgm:t>
        <a:bodyPr/>
        <a:lstStyle/>
        <a:p>
          <a:r>
            <a:rPr lang="en-GB" dirty="0" err="1"/>
            <a:t>Kapillarflussmessung</a:t>
          </a:r>
          <a:endParaRPr lang="en-GB" dirty="0"/>
        </a:p>
      </dgm:t>
    </dgm:pt>
    <dgm:pt modelId="{DB09CCCB-65CD-4293-A346-37745ACA39D5}" type="parTrans" cxnId="{2B833529-81A1-4F68-AD95-BA1BC895EFC6}">
      <dgm:prSet/>
      <dgm:spPr/>
      <dgm:t>
        <a:bodyPr/>
        <a:lstStyle/>
        <a:p>
          <a:endParaRPr lang="en-GB"/>
        </a:p>
      </dgm:t>
    </dgm:pt>
    <dgm:pt modelId="{3148D3E2-6DB7-4FC4-BB03-B501AAF99FE3}" type="sibTrans" cxnId="{2B833529-81A1-4F68-AD95-BA1BC895EFC6}">
      <dgm:prSet/>
      <dgm:spPr/>
      <dgm:t>
        <a:bodyPr/>
        <a:lstStyle/>
        <a:p>
          <a:endParaRPr lang="en-GB"/>
        </a:p>
      </dgm:t>
    </dgm:pt>
    <dgm:pt modelId="{FF6079A4-8C85-41AA-B637-6DE914C7C677}">
      <dgm:prSet phldrT="[Text]"/>
      <dgm:spPr/>
      <dgm:t>
        <a:bodyPr/>
        <a:lstStyle/>
        <a:p>
          <a:r>
            <a:rPr lang="en-GB"/>
            <a:t>Thermische Geschwindigkeitssonden</a:t>
          </a:r>
          <a:endParaRPr lang="en-GB" dirty="0"/>
        </a:p>
      </dgm:t>
    </dgm:pt>
    <dgm:pt modelId="{211BA891-44EB-433F-90B8-1077613E3BC4}" type="parTrans" cxnId="{FC7A2296-0D45-4C3F-9BA4-E4C09545FF58}">
      <dgm:prSet/>
      <dgm:spPr/>
      <dgm:t>
        <a:bodyPr/>
        <a:lstStyle/>
        <a:p>
          <a:endParaRPr lang="de-DE"/>
        </a:p>
      </dgm:t>
    </dgm:pt>
    <dgm:pt modelId="{D97A7407-7A1F-48C5-B14D-6D0E3662DC5B}" type="sibTrans" cxnId="{FC7A2296-0D45-4C3F-9BA4-E4C09545FF58}">
      <dgm:prSet/>
      <dgm:spPr/>
      <dgm:t>
        <a:bodyPr/>
        <a:lstStyle/>
        <a:p>
          <a:endParaRPr lang="de-DE"/>
        </a:p>
      </dgm:t>
    </dgm:pt>
    <dgm:pt modelId="{CCB56929-B4A8-455B-BBD4-596D40A2768D}">
      <dgm:prSet phldrT="[Text]"/>
      <dgm:spPr/>
      <dgm:t>
        <a:bodyPr/>
        <a:lstStyle/>
        <a:p>
          <a:r>
            <a:rPr lang="en-GB" dirty="0" err="1"/>
            <a:t>Elektromagnetische</a:t>
          </a:r>
          <a:r>
            <a:rPr lang="en-GB" dirty="0"/>
            <a:t> </a:t>
          </a:r>
          <a:r>
            <a:rPr lang="en-GB" dirty="0" err="1"/>
            <a:t>Methode</a:t>
          </a:r>
          <a:r>
            <a:rPr lang="en-GB" dirty="0"/>
            <a:t> </a:t>
          </a:r>
          <a:r>
            <a:rPr lang="en-GB" dirty="0" err="1"/>
            <a:t>zur</a:t>
          </a:r>
          <a:r>
            <a:rPr lang="en-GB" dirty="0"/>
            <a:t> </a:t>
          </a:r>
          <a:r>
            <a:rPr lang="en-GB" dirty="0" err="1"/>
            <a:t>Geschwindigkeitsmessung</a:t>
          </a:r>
          <a:endParaRPr lang="en-GB" dirty="0"/>
        </a:p>
      </dgm:t>
    </dgm:pt>
    <dgm:pt modelId="{42C84490-D795-4DB9-AEF8-DBF1741899DB}" type="parTrans" cxnId="{56338141-968A-4E0A-B14C-5E343BF29F11}">
      <dgm:prSet/>
      <dgm:spPr/>
      <dgm:t>
        <a:bodyPr/>
        <a:lstStyle/>
        <a:p>
          <a:endParaRPr lang="de-DE"/>
        </a:p>
      </dgm:t>
    </dgm:pt>
    <dgm:pt modelId="{AD344FF0-37EF-4E88-927D-2261098838F3}" type="sibTrans" cxnId="{56338141-968A-4E0A-B14C-5E343BF29F11}">
      <dgm:prSet/>
      <dgm:spPr/>
      <dgm:t>
        <a:bodyPr/>
        <a:lstStyle/>
        <a:p>
          <a:endParaRPr lang="de-DE"/>
        </a:p>
      </dgm:t>
    </dgm:pt>
    <dgm:pt modelId="{609F5C6D-8F0B-463D-B3E5-81F76F6288B9}">
      <dgm:prSet phldrT="[Text]"/>
      <dgm:spPr/>
      <dgm:t>
        <a:bodyPr/>
        <a:lstStyle/>
        <a:p>
          <a:r>
            <a:rPr lang="en-GB" dirty="0" err="1"/>
            <a:t>Ultraschallmethoden</a:t>
          </a:r>
          <a:r>
            <a:rPr lang="en-GB" dirty="0"/>
            <a:t> </a:t>
          </a:r>
          <a:r>
            <a:rPr lang="en-GB" dirty="0" err="1"/>
            <a:t>zur</a:t>
          </a:r>
          <a:r>
            <a:rPr lang="en-GB" dirty="0"/>
            <a:t> </a:t>
          </a:r>
          <a:r>
            <a:rPr lang="en-GB" dirty="0" err="1"/>
            <a:t>Geschwindigkeitsmessung</a:t>
          </a:r>
          <a:endParaRPr lang="en-GB" dirty="0"/>
        </a:p>
      </dgm:t>
    </dgm:pt>
    <dgm:pt modelId="{C0C81E47-150A-4FAF-853F-2ECDAFF44DDE}" type="parTrans" cxnId="{F16850E5-02BB-4B90-88DD-F5183E7F8B37}">
      <dgm:prSet/>
      <dgm:spPr/>
      <dgm:t>
        <a:bodyPr/>
        <a:lstStyle/>
        <a:p>
          <a:endParaRPr lang="de-DE"/>
        </a:p>
      </dgm:t>
    </dgm:pt>
    <dgm:pt modelId="{D0AA760B-E350-430E-A8A9-868DA1606CF0}" type="sibTrans" cxnId="{F16850E5-02BB-4B90-88DD-F5183E7F8B37}">
      <dgm:prSet/>
      <dgm:spPr/>
      <dgm:t>
        <a:bodyPr/>
        <a:lstStyle/>
        <a:p>
          <a:endParaRPr lang="de-DE"/>
        </a:p>
      </dgm:t>
    </dgm:pt>
    <dgm:pt modelId="{F3CE3F40-0FAF-4881-9883-F992B9EB7204}">
      <dgm:prSet phldrT="[Text]"/>
      <dgm:spPr/>
      <dgm:t>
        <a:bodyPr/>
        <a:lstStyle/>
        <a:p>
          <a:r>
            <a:rPr lang="en-GB" dirty="0" err="1"/>
            <a:t>Vom</a:t>
          </a:r>
          <a:r>
            <a:rPr lang="en-GB" dirty="0"/>
            <a:t> </a:t>
          </a:r>
          <a:r>
            <a:rPr lang="en-GB" dirty="0" err="1"/>
            <a:t>Druck</a:t>
          </a:r>
          <a:r>
            <a:rPr lang="en-GB" dirty="0"/>
            <a:t> </a:t>
          </a:r>
          <a:r>
            <a:rPr lang="en-GB" dirty="0" err="1"/>
            <a:t>abgeleitete</a:t>
          </a:r>
          <a:r>
            <a:rPr lang="en-GB" dirty="0"/>
            <a:t> </a:t>
          </a:r>
          <a:r>
            <a:rPr lang="en-GB" dirty="0" err="1"/>
            <a:t>Methoden</a:t>
          </a:r>
          <a:r>
            <a:rPr lang="en-GB" dirty="0"/>
            <a:t> </a:t>
          </a:r>
          <a:r>
            <a:rPr lang="en-GB" dirty="0" err="1"/>
            <a:t>zur</a:t>
          </a:r>
          <a:r>
            <a:rPr lang="en-GB" dirty="0"/>
            <a:t> </a:t>
          </a:r>
          <a:r>
            <a:rPr lang="en-GB" dirty="0" err="1"/>
            <a:t>Flussmessung</a:t>
          </a:r>
          <a:endParaRPr lang="en-GB" dirty="0"/>
        </a:p>
      </dgm:t>
    </dgm:pt>
    <dgm:pt modelId="{79E01642-8051-4F11-B06F-D377CA8645C8}" type="parTrans" cxnId="{721AC2FA-017D-46A0-A17C-16224EA199C0}">
      <dgm:prSet/>
      <dgm:spPr/>
    </dgm:pt>
    <dgm:pt modelId="{68045F8B-293B-4F13-A509-DB0CFD74CDBA}" type="sibTrans" cxnId="{721AC2FA-017D-46A0-A17C-16224EA199C0}">
      <dgm:prSet/>
      <dgm:spPr/>
    </dgm:pt>
    <dgm:pt modelId="{A676786C-29B4-44C4-99AA-82885F928D4A}" type="pres">
      <dgm:prSet presAssocID="{34D9ED83-E1B7-4943-8589-13BAE761BD83}" presName="Name0" presStyleCnt="0">
        <dgm:presLayoutVars>
          <dgm:chMax val="7"/>
          <dgm:chPref val="7"/>
          <dgm:dir/>
        </dgm:presLayoutVars>
      </dgm:prSet>
      <dgm:spPr/>
    </dgm:pt>
    <dgm:pt modelId="{300C104C-56BC-4622-A136-8289C74819BD}" type="pres">
      <dgm:prSet presAssocID="{34D9ED83-E1B7-4943-8589-13BAE761BD83}" presName="Name1" presStyleCnt="0"/>
      <dgm:spPr/>
    </dgm:pt>
    <dgm:pt modelId="{24D8690E-B6DE-43F6-A1F8-D06CF2663640}" type="pres">
      <dgm:prSet presAssocID="{34D9ED83-E1B7-4943-8589-13BAE761BD83}" presName="cycle" presStyleCnt="0"/>
      <dgm:spPr/>
    </dgm:pt>
    <dgm:pt modelId="{71ADA0E0-934D-45FA-91B4-7DCA3BA6ACE0}" type="pres">
      <dgm:prSet presAssocID="{34D9ED83-E1B7-4943-8589-13BAE761BD83}" presName="srcNode" presStyleLbl="node1" presStyleIdx="0" presStyleCnt="7"/>
      <dgm:spPr/>
    </dgm:pt>
    <dgm:pt modelId="{BE18204D-F515-4C44-95E9-0E65785FB00F}" type="pres">
      <dgm:prSet presAssocID="{34D9ED83-E1B7-4943-8589-13BAE761BD83}" presName="conn" presStyleLbl="parChTrans1D2" presStyleIdx="0" presStyleCnt="1"/>
      <dgm:spPr/>
    </dgm:pt>
    <dgm:pt modelId="{E63DABE7-9962-41C6-BA61-2BA7762726CA}" type="pres">
      <dgm:prSet presAssocID="{34D9ED83-E1B7-4943-8589-13BAE761BD83}" presName="extraNode" presStyleLbl="node1" presStyleIdx="0" presStyleCnt="7"/>
      <dgm:spPr/>
    </dgm:pt>
    <dgm:pt modelId="{38644FCB-323F-4B18-8A27-6DC9D38F10A5}" type="pres">
      <dgm:prSet presAssocID="{34D9ED83-E1B7-4943-8589-13BAE761BD83}" presName="dstNode" presStyleLbl="node1" presStyleIdx="0" presStyleCnt="7"/>
      <dgm:spPr/>
    </dgm:pt>
    <dgm:pt modelId="{99E4BFD6-7061-4EA3-8EC0-CC2EB111C963}" type="pres">
      <dgm:prSet presAssocID="{C4BC03CB-39AA-4C6D-AA16-8C722D3B03B3}" presName="text_1" presStyleLbl="node1" presStyleIdx="0" presStyleCnt="7">
        <dgm:presLayoutVars>
          <dgm:bulletEnabled val="1"/>
        </dgm:presLayoutVars>
      </dgm:prSet>
      <dgm:spPr/>
    </dgm:pt>
    <dgm:pt modelId="{23738FC6-E7CC-40D9-8DDD-1B5FFDC91463}" type="pres">
      <dgm:prSet presAssocID="{C4BC03CB-39AA-4C6D-AA16-8C722D3B03B3}" presName="accent_1" presStyleCnt="0"/>
      <dgm:spPr/>
    </dgm:pt>
    <dgm:pt modelId="{47E96C9C-654A-4D37-84F0-B4B9996A141B}" type="pres">
      <dgm:prSet presAssocID="{C4BC03CB-39AA-4C6D-AA16-8C722D3B03B3}" presName="accentRepeatNode" presStyleLbl="solidFgAcc1" presStyleIdx="0" presStyleCnt="7"/>
      <dgm:spPr/>
    </dgm:pt>
    <dgm:pt modelId="{770C129F-25B6-427E-86E8-3BCEBCC83FE1}" type="pres">
      <dgm:prSet presAssocID="{20CE9004-0EA9-4F93-85F2-50145A94B6A4}" presName="text_2" presStyleLbl="node1" presStyleIdx="1" presStyleCnt="7">
        <dgm:presLayoutVars>
          <dgm:bulletEnabled val="1"/>
        </dgm:presLayoutVars>
      </dgm:prSet>
      <dgm:spPr/>
    </dgm:pt>
    <dgm:pt modelId="{15120586-A6A2-4DDD-BC74-93EA9B7F108B}" type="pres">
      <dgm:prSet presAssocID="{20CE9004-0EA9-4F93-85F2-50145A94B6A4}" presName="accent_2" presStyleCnt="0"/>
      <dgm:spPr/>
    </dgm:pt>
    <dgm:pt modelId="{EAC0B7CD-0E97-4C12-A6AA-432646E113FD}" type="pres">
      <dgm:prSet presAssocID="{20CE9004-0EA9-4F93-85F2-50145A94B6A4}" presName="accentRepeatNode" presStyleLbl="solidFgAcc1" presStyleIdx="1" presStyleCnt="7"/>
      <dgm:spPr/>
    </dgm:pt>
    <dgm:pt modelId="{CC379006-C8CC-42E4-9ACE-F84865A0E349}" type="pres">
      <dgm:prSet presAssocID="{2805FD64-E7A1-49FE-9F52-C7BF6779D43C}" presName="text_3" presStyleLbl="node1" presStyleIdx="2" presStyleCnt="7">
        <dgm:presLayoutVars>
          <dgm:bulletEnabled val="1"/>
        </dgm:presLayoutVars>
      </dgm:prSet>
      <dgm:spPr/>
    </dgm:pt>
    <dgm:pt modelId="{DEBFE928-8867-43A1-A14B-9F17F945658C}" type="pres">
      <dgm:prSet presAssocID="{2805FD64-E7A1-49FE-9F52-C7BF6779D43C}" presName="accent_3" presStyleCnt="0"/>
      <dgm:spPr/>
    </dgm:pt>
    <dgm:pt modelId="{5A641DEA-F37A-4D37-AC31-A55CB420CDC7}" type="pres">
      <dgm:prSet presAssocID="{2805FD64-E7A1-49FE-9F52-C7BF6779D43C}" presName="accentRepeatNode" presStyleLbl="solidFgAcc1" presStyleIdx="2" presStyleCnt="7"/>
      <dgm:spPr/>
    </dgm:pt>
    <dgm:pt modelId="{1758E81C-AA3C-4B03-A7E1-32E54A0A2946}" type="pres">
      <dgm:prSet presAssocID="{F3CE3F40-0FAF-4881-9883-F992B9EB7204}" presName="text_4" presStyleLbl="node1" presStyleIdx="3" presStyleCnt="7">
        <dgm:presLayoutVars>
          <dgm:bulletEnabled val="1"/>
        </dgm:presLayoutVars>
      </dgm:prSet>
      <dgm:spPr/>
    </dgm:pt>
    <dgm:pt modelId="{D95C6D5E-742D-4B2C-B812-D68DF83FDE2E}" type="pres">
      <dgm:prSet presAssocID="{F3CE3F40-0FAF-4881-9883-F992B9EB7204}" presName="accent_4" presStyleCnt="0"/>
      <dgm:spPr/>
    </dgm:pt>
    <dgm:pt modelId="{ED9E0B40-8836-42CC-942A-84F75832E50F}" type="pres">
      <dgm:prSet presAssocID="{F3CE3F40-0FAF-4881-9883-F992B9EB7204}" presName="accentRepeatNode" presStyleLbl="solidFgAcc1" presStyleIdx="3" presStyleCnt="7"/>
      <dgm:spPr/>
    </dgm:pt>
    <dgm:pt modelId="{1D11F396-95B2-4716-8E59-08723A1E658F}" type="pres">
      <dgm:prSet presAssocID="{FF6079A4-8C85-41AA-B637-6DE914C7C677}" presName="text_5" presStyleLbl="node1" presStyleIdx="4" presStyleCnt="7">
        <dgm:presLayoutVars>
          <dgm:bulletEnabled val="1"/>
        </dgm:presLayoutVars>
      </dgm:prSet>
      <dgm:spPr/>
    </dgm:pt>
    <dgm:pt modelId="{FAD7DE62-17BC-4334-A107-1391AC87443C}" type="pres">
      <dgm:prSet presAssocID="{FF6079A4-8C85-41AA-B637-6DE914C7C677}" presName="accent_5" presStyleCnt="0"/>
      <dgm:spPr/>
    </dgm:pt>
    <dgm:pt modelId="{57E82C91-6DCB-4EBD-8F8D-FA3FE0D41504}" type="pres">
      <dgm:prSet presAssocID="{FF6079A4-8C85-41AA-B637-6DE914C7C677}" presName="accentRepeatNode" presStyleLbl="solidFgAcc1" presStyleIdx="4" presStyleCnt="7"/>
      <dgm:spPr/>
    </dgm:pt>
    <dgm:pt modelId="{80613E7A-B24A-4F0B-B03C-9B280F8F9177}" type="pres">
      <dgm:prSet presAssocID="{CCB56929-B4A8-455B-BBD4-596D40A2768D}" presName="text_6" presStyleLbl="node1" presStyleIdx="5" presStyleCnt="7">
        <dgm:presLayoutVars>
          <dgm:bulletEnabled val="1"/>
        </dgm:presLayoutVars>
      </dgm:prSet>
      <dgm:spPr/>
    </dgm:pt>
    <dgm:pt modelId="{B5E64C7C-1E40-4030-A054-A3202629C173}" type="pres">
      <dgm:prSet presAssocID="{CCB56929-B4A8-455B-BBD4-596D40A2768D}" presName="accent_6" presStyleCnt="0"/>
      <dgm:spPr/>
    </dgm:pt>
    <dgm:pt modelId="{99A9A19C-62C4-4CFE-B19F-8EE4175D62C4}" type="pres">
      <dgm:prSet presAssocID="{CCB56929-B4A8-455B-BBD4-596D40A2768D}" presName="accentRepeatNode" presStyleLbl="solidFgAcc1" presStyleIdx="5" presStyleCnt="7"/>
      <dgm:spPr/>
    </dgm:pt>
    <dgm:pt modelId="{A2149A88-0954-47A0-8503-BF1223692DC1}" type="pres">
      <dgm:prSet presAssocID="{609F5C6D-8F0B-463D-B3E5-81F76F6288B9}" presName="text_7" presStyleLbl="node1" presStyleIdx="6" presStyleCnt="7">
        <dgm:presLayoutVars>
          <dgm:bulletEnabled val="1"/>
        </dgm:presLayoutVars>
      </dgm:prSet>
      <dgm:spPr/>
    </dgm:pt>
    <dgm:pt modelId="{09659812-B0F0-4F83-9DC6-862980050612}" type="pres">
      <dgm:prSet presAssocID="{609F5C6D-8F0B-463D-B3E5-81F76F6288B9}" presName="accent_7" presStyleCnt="0"/>
      <dgm:spPr/>
    </dgm:pt>
    <dgm:pt modelId="{FB5C199F-EF76-4405-9A65-B54E465BFBEB}" type="pres">
      <dgm:prSet presAssocID="{609F5C6D-8F0B-463D-B3E5-81F76F6288B9}" presName="accentRepeatNode" presStyleLbl="solidFgAcc1" presStyleIdx="6" presStyleCnt="7"/>
      <dgm:spPr/>
    </dgm:pt>
  </dgm:ptLst>
  <dgm:cxnLst>
    <dgm:cxn modelId="{42EEA402-FB40-4160-B149-754B501CA66C}" srcId="{34D9ED83-E1B7-4943-8589-13BAE761BD83}" destId="{20CE9004-0EA9-4F93-85F2-50145A94B6A4}" srcOrd="1" destOrd="0" parTransId="{140B583E-D5D6-416B-87BA-C092D7ACDA1A}" sibTransId="{7B9C0DE6-434C-43DC-AF53-32291C3BEF64}"/>
    <dgm:cxn modelId="{2B833529-81A1-4F68-AD95-BA1BC895EFC6}" srcId="{34D9ED83-E1B7-4943-8589-13BAE761BD83}" destId="{2805FD64-E7A1-49FE-9F52-C7BF6779D43C}" srcOrd="2" destOrd="0" parTransId="{DB09CCCB-65CD-4293-A346-37745ACA39D5}" sibTransId="{3148D3E2-6DB7-4FC4-BB03-B501AAF99FE3}"/>
    <dgm:cxn modelId="{8A83605E-AE9C-4B58-821C-384F821C30D5}" type="presOf" srcId="{B433D5E8-13B7-4D94-B603-174FCBF7BAEA}" destId="{BE18204D-F515-4C44-95E9-0E65785FB00F}" srcOrd="0" destOrd="0" presId="urn:microsoft.com/office/officeart/2008/layout/VerticalCurvedList"/>
    <dgm:cxn modelId="{56338141-968A-4E0A-B14C-5E343BF29F11}" srcId="{34D9ED83-E1B7-4943-8589-13BAE761BD83}" destId="{CCB56929-B4A8-455B-BBD4-596D40A2768D}" srcOrd="5" destOrd="0" parTransId="{42C84490-D795-4DB9-AEF8-DBF1741899DB}" sibTransId="{AD344FF0-37EF-4E88-927D-2261098838F3}"/>
    <dgm:cxn modelId="{1DA23387-5A4C-456A-AD31-863C73C3610B}" type="presOf" srcId="{CCB56929-B4A8-455B-BBD4-596D40A2768D}" destId="{80613E7A-B24A-4F0B-B03C-9B280F8F9177}" srcOrd="0" destOrd="0" presId="urn:microsoft.com/office/officeart/2008/layout/VerticalCurvedList"/>
    <dgm:cxn modelId="{FC7A2296-0D45-4C3F-9BA4-E4C09545FF58}" srcId="{34D9ED83-E1B7-4943-8589-13BAE761BD83}" destId="{FF6079A4-8C85-41AA-B637-6DE914C7C677}" srcOrd="4" destOrd="0" parTransId="{211BA891-44EB-433F-90B8-1077613E3BC4}" sibTransId="{D97A7407-7A1F-48C5-B14D-6D0E3662DC5B}"/>
    <dgm:cxn modelId="{59F74A9D-68C7-42C1-AE28-5AF19BB0B649}" type="presOf" srcId="{609F5C6D-8F0B-463D-B3E5-81F76F6288B9}" destId="{A2149A88-0954-47A0-8503-BF1223692DC1}" srcOrd="0" destOrd="0" presId="urn:microsoft.com/office/officeart/2008/layout/VerticalCurvedList"/>
    <dgm:cxn modelId="{A2B024AB-C62C-4FE3-A794-C27DBAC8A731}" type="presOf" srcId="{F3CE3F40-0FAF-4881-9883-F992B9EB7204}" destId="{1758E81C-AA3C-4B03-A7E1-32E54A0A2946}" srcOrd="0" destOrd="0" presId="urn:microsoft.com/office/officeart/2008/layout/VerticalCurvedList"/>
    <dgm:cxn modelId="{AB8050B3-EC0C-485B-BD71-2A338B6309E8}" type="presOf" srcId="{34D9ED83-E1B7-4943-8589-13BAE761BD83}" destId="{A676786C-29B4-44C4-99AA-82885F928D4A}" srcOrd="0" destOrd="0" presId="urn:microsoft.com/office/officeart/2008/layout/VerticalCurvedList"/>
    <dgm:cxn modelId="{A3950CBC-3B0E-42D1-AC89-C9B5F325F1EE}" srcId="{34D9ED83-E1B7-4943-8589-13BAE761BD83}" destId="{C4BC03CB-39AA-4C6D-AA16-8C722D3B03B3}" srcOrd="0" destOrd="0" parTransId="{277AEF6F-1CD3-4807-B0AC-7612517B4416}" sibTransId="{B433D5E8-13B7-4D94-B603-174FCBF7BAEA}"/>
    <dgm:cxn modelId="{E3356DBD-CA2E-4081-B691-7ECADC7F5113}" type="presOf" srcId="{2805FD64-E7A1-49FE-9F52-C7BF6779D43C}" destId="{CC379006-C8CC-42E4-9ACE-F84865A0E349}" srcOrd="0" destOrd="0" presId="urn:microsoft.com/office/officeart/2008/layout/VerticalCurvedList"/>
    <dgm:cxn modelId="{E17932BE-5188-45CC-9844-8BFD95DC8541}" type="presOf" srcId="{C4BC03CB-39AA-4C6D-AA16-8C722D3B03B3}" destId="{99E4BFD6-7061-4EA3-8EC0-CC2EB111C963}" srcOrd="0" destOrd="0" presId="urn:microsoft.com/office/officeart/2008/layout/VerticalCurvedList"/>
    <dgm:cxn modelId="{F16850E5-02BB-4B90-88DD-F5183E7F8B37}" srcId="{34D9ED83-E1B7-4943-8589-13BAE761BD83}" destId="{609F5C6D-8F0B-463D-B3E5-81F76F6288B9}" srcOrd="6" destOrd="0" parTransId="{C0C81E47-150A-4FAF-853F-2ECDAFF44DDE}" sibTransId="{D0AA760B-E350-430E-A8A9-868DA1606CF0}"/>
    <dgm:cxn modelId="{354CEFE9-F14C-4F6A-BAE8-190589611BC4}" type="presOf" srcId="{FF6079A4-8C85-41AA-B637-6DE914C7C677}" destId="{1D11F396-95B2-4716-8E59-08723A1E658F}" srcOrd="0" destOrd="0" presId="urn:microsoft.com/office/officeart/2008/layout/VerticalCurvedList"/>
    <dgm:cxn modelId="{3EF2C1F7-A4B2-4AE9-AE0C-E77B12318FD1}" type="presOf" srcId="{20CE9004-0EA9-4F93-85F2-50145A94B6A4}" destId="{770C129F-25B6-427E-86E8-3BCEBCC83FE1}" srcOrd="0" destOrd="0" presId="urn:microsoft.com/office/officeart/2008/layout/VerticalCurvedList"/>
    <dgm:cxn modelId="{721AC2FA-017D-46A0-A17C-16224EA199C0}" srcId="{34D9ED83-E1B7-4943-8589-13BAE761BD83}" destId="{F3CE3F40-0FAF-4881-9883-F992B9EB7204}" srcOrd="3" destOrd="0" parTransId="{79E01642-8051-4F11-B06F-D377CA8645C8}" sibTransId="{68045F8B-293B-4F13-A509-DB0CFD74CDBA}"/>
    <dgm:cxn modelId="{05C48F40-51E0-49BD-9E42-F3123223E008}" type="presParOf" srcId="{A676786C-29B4-44C4-99AA-82885F928D4A}" destId="{300C104C-56BC-4622-A136-8289C74819BD}" srcOrd="0" destOrd="0" presId="urn:microsoft.com/office/officeart/2008/layout/VerticalCurvedList"/>
    <dgm:cxn modelId="{F0D92BCD-5411-43C0-8E47-416B874F1AB8}" type="presParOf" srcId="{300C104C-56BC-4622-A136-8289C74819BD}" destId="{24D8690E-B6DE-43F6-A1F8-D06CF2663640}" srcOrd="0" destOrd="0" presId="urn:microsoft.com/office/officeart/2008/layout/VerticalCurvedList"/>
    <dgm:cxn modelId="{370422C4-9820-439C-981F-F8B91E2C02D4}" type="presParOf" srcId="{24D8690E-B6DE-43F6-A1F8-D06CF2663640}" destId="{71ADA0E0-934D-45FA-91B4-7DCA3BA6ACE0}" srcOrd="0" destOrd="0" presId="urn:microsoft.com/office/officeart/2008/layout/VerticalCurvedList"/>
    <dgm:cxn modelId="{5CC523F2-1DBB-495C-B477-5D7EB15E494E}" type="presParOf" srcId="{24D8690E-B6DE-43F6-A1F8-D06CF2663640}" destId="{BE18204D-F515-4C44-95E9-0E65785FB00F}" srcOrd="1" destOrd="0" presId="urn:microsoft.com/office/officeart/2008/layout/VerticalCurvedList"/>
    <dgm:cxn modelId="{AA6E0E31-DBF1-4DF3-B8F1-113CDC65F911}" type="presParOf" srcId="{24D8690E-B6DE-43F6-A1F8-D06CF2663640}" destId="{E63DABE7-9962-41C6-BA61-2BA7762726CA}" srcOrd="2" destOrd="0" presId="urn:microsoft.com/office/officeart/2008/layout/VerticalCurvedList"/>
    <dgm:cxn modelId="{57A0E198-8F69-49BF-8598-FC30D25923A7}" type="presParOf" srcId="{24D8690E-B6DE-43F6-A1F8-D06CF2663640}" destId="{38644FCB-323F-4B18-8A27-6DC9D38F10A5}" srcOrd="3" destOrd="0" presId="urn:microsoft.com/office/officeart/2008/layout/VerticalCurvedList"/>
    <dgm:cxn modelId="{B10DD4E5-D7D1-4A04-885C-25C1BFEDE42D}" type="presParOf" srcId="{300C104C-56BC-4622-A136-8289C74819BD}" destId="{99E4BFD6-7061-4EA3-8EC0-CC2EB111C963}" srcOrd="1" destOrd="0" presId="urn:microsoft.com/office/officeart/2008/layout/VerticalCurvedList"/>
    <dgm:cxn modelId="{6E8087D2-8E79-4B1D-8701-9ADE07AEEA3D}" type="presParOf" srcId="{300C104C-56BC-4622-A136-8289C74819BD}" destId="{23738FC6-E7CC-40D9-8DDD-1B5FFDC91463}" srcOrd="2" destOrd="0" presId="urn:microsoft.com/office/officeart/2008/layout/VerticalCurvedList"/>
    <dgm:cxn modelId="{492643C2-B873-4472-849B-FC411B2C9E9B}" type="presParOf" srcId="{23738FC6-E7CC-40D9-8DDD-1B5FFDC91463}" destId="{47E96C9C-654A-4D37-84F0-B4B9996A141B}" srcOrd="0" destOrd="0" presId="urn:microsoft.com/office/officeart/2008/layout/VerticalCurvedList"/>
    <dgm:cxn modelId="{E6221704-2B9C-4CBD-B725-EBCC4A8D818C}" type="presParOf" srcId="{300C104C-56BC-4622-A136-8289C74819BD}" destId="{770C129F-25B6-427E-86E8-3BCEBCC83FE1}" srcOrd="3" destOrd="0" presId="urn:microsoft.com/office/officeart/2008/layout/VerticalCurvedList"/>
    <dgm:cxn modelId="{E06EBD9E-0DF5-484F-A9D9-49CDA50E5D2D}" type="presParOf" srcId="{300C104C-56BC-4622-A136-8289C74819BD}" destId="{15120586-A6A2-4DDD-BC74-93EA9B7F108B}" srcOrd="4" destOrd="0" presId="urn:microsoft.com/office/officeart/2008/layout/VerticalCurvedList"/>
    <dgm:cxn modelId="{4DECC3FD-63DB-456F-8ACC-33BD045FDA46}" type="presParOf" srcId="{15120586-A6A2-4DDD-BC74-93EA9B7F108B}" destId="{EAC0B7CD-0E97-4C12-A6AA-432646E113FD}" srcOrd="0" destOrd="0" presId="urn:microsoft.com/office/officeart/2008/layout/VerticalCurvedList"/>
    <dgm:cxn modelId="{1B23E6E3-3AC2-4274-A0F6-0300F27C7D37}" type="presParOf" srcId="{300C104C-56BC-4622-A136-8289C74819BD}" destId="{CC379006-C8CC-42E4-9ACE-F84865A0E349}" srcOrd="5" destOrd="0" presId="urn:microsoft.com/office/officeart/2008/layout/VerticalCurvedList"/>
    <dgm:cxn modelId="{CE24BD1F-0CC0-445B-A52B-ACC61BB3E619}" type="presParOf" srcId="{300C104C-56BC-4622-A136-8289C74819BD}" destId="{DEBFE928-8867-43A1-A14B-9F17F945658C}" srcOrd="6" destOrd="0" presId="urn:microsoft.com/office/officeart/2008/layout/VerticalCurvedList"/>
    <dgm:cxn modelId="{6AB4FACF-BF0F-4CAE-B0FB-895088634173}" type="presParOf" srcId="{DEBFE928-8867-43A1-A14B-9F17F945658C}" destId="{5A641DEA-F37A-4D37-AC31-A55CB420CDC7}" srcOrd="0" destOrd="0" presId="urn:microsoft.com/office/officeart/2008/layout/VerticalCurvedList"/>
    <dgm:cxn modelId="{B5B73922-BFF9-4BE6-8946-2A8F5341E8B8}" type="presParOf" srcId="{300C104C-56BC-4622-A136-8289C74819BD}" destId="{1758E81C-AA3C-4B03-A7E1-32E54A0A2946}" srcOrd="7" destOrd="0" presId="urn:microsoft.com/office/officeart/2008/layout/VerticalCurvedList"/>
    <dgm:cxn modelId="{155FBD95-186F-4EE3-8AD4-D87D856FD1E9}" type="presParOf" srcId="{300C104C-56BC-4622-A136-8289C74819BD}" destId="{D95C6D5E-742D-4B2C-B812-D68DF83FDE2E}" srcOrd="8" destOrd="0" presId="urn:microsoft.com/office/officeart/2008/layout/VerticalCurvedList"/>
    <dgm:cxn modelId="{85005BEA-8409-488E-AD99-325C0E346E4E}" type="presParOf" srcId="{D95C6D5E-742D-4B2C-B812-D68DF83FDE2E}" destId="{ED9E0B40-8836-42CC-942A-84F75832E50F}" srcOrd="0" destOrd="0" presId="urn:microsoft.com/office/officeart/2008/layout/VerticalCurvedList"/>
    <dgm:cxn modelId="{BDA63808-8C56-4D23-8710-58BA65A03A86}" type="presParOf" srcId="{300C104C-56BC-4622-A136-8289C74819BD}" destId="{1D11F396-95B2-4716-8E59-08723A1E658F}" srcOrd="9" destOrd="0" presId="urn:microsoft.com/office/officeart/2008/layout/VerticalCurvedList"/>
    <dgm:cxn modelId="{14E3308F-3140-4D90-931B-5D0987CCF05C}" type="presParOf" srcId="{300C104C-56BC-4622-A136-8289C74819BD}" destId="{FAD7DE62-17BC-4334-A107-1391AC87443C}" srcOrd="10" destOrd="0" presId="urn:microsoft.com/office/officeart/2008/layout/VerticalCurvedList"/>
    <dgm:cxn modelId="{C06CD206-D8FB-4135-9EEE-EF4712C5D294}" type="presParOf" srcId="{FAD7DE62-17BC-4334-A107-1391AC87443C}" destId="{57E82C91-6DCB-4EBD-8F8D-FA3FE0D41504}" srcOrd="0" destOrd="0" presId="urn:microsoft.com/office/officeart/2008/layout/VerticalCurvedList"/>
    <dgm:cxn modelId="{962686A1-D756-4F78-9532-34918128ED53}" type="presParOf" srcId="{300C104C-56BC-4622-A136-8289C74819BD}" destId="{80613E7A-B24A-4F0B-B03C-9B280F8F9177}" srcOrd="11" destOrd="0" presId="urn:microsoft.com/office/officeart/2008/layout/VerticalCurvedList"/>
    <dgm:cxn modelId="{4C20BF9E-B51B-4B2F-B0E0-09E95B1BE213}" type="presParOf" srcId="{300C104C-56BC-4622-A136-8289C74819BD}" destId="{B5E64C7C-1E40-4030-A054-A3202629C173}" srcOrd="12" destOrd="0" presId="urn:microsoft.com/office/officeart/2008/layout/VerticalCurvedList"/>
    <dgm:cxn modelId="{C85419C9-EE44-4D48-AA50-00A184AC607D}" type="presParOf" srcId="{B5E64C7C-1E40-4030-A054-A3202629C173}" destId="{99A9A19C-62C4-4CFE-B19F-8EE4175D62C4}" srcOrd="0" destOrd="0" presId="urn:microsoft.com/office/officeart/2008/layout/VerticalCurvedList"/>
    <dgm:cxn modelId="{3BA696C8-41D7-4C02-8E4E-0567B67D7637}" type="presParOf" srcId="{300C104C-56BC-4622-A136-8289C74819BD}" destId="{A2149A88-0954-47A0-8503-BF1223692DC1}" srcOrd="13" destOrd="0" presId="urn:microsoft.com/office/officeart/2008/layout/VerticalCurvedList"/>
    <dgm:cxn modelId="{603324FA-C080-4978-9663-B627FAF2262B}" type="presParOf" srcId="{300C104C-56BC-4622-A136-8289C74819BD}" destId="{09659812-B0F0-4F83-9DC6-862980050612}" srcOrd="14" destOrd="0" presId="urn:microsoft.com/office/officeart/2008/layout/VerticalCurvedList"/>
    <dgm:cxn modelId="{19AA7B93-3355-40CB-A2C5-443DC02CCD62}" type="presParOf" srcId="{09659812-B0F0-4F83-9DC6-862980050612}" destId="{FB5C199F-EF76-4405-9A65-B54E465BFBE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8204D-F515-4C44-95E9-0E65785FB00F}">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249531-A574-4E3F-AABB-0BC0D9AE5F77}">
      <dsp:nvSpPr>
        <dsp:cNvPr id="0" name=""/>
        <dsp:cNvSpPr/>
      </dsp:nvSpPr>
      <dsp:spPr>
        <a:xfrm>
          <a:off x="509717" y="338558"/>
          <a:ext cx="8524839" cy="6775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dirty="0" err="1"/>
            <a:t>Grundlagen</a:t>
          </a:r>
          <a:r>
            <a:rPr lang="en-GB" sz="3500" kern="1200" dirty="0"/>
            <a:t> des </a:t>
          </a:r>
          <a:r>
            <a:rPr lang="en-GB" sz="3500" kern="1200" dirty="0" err="1"/>
            <a:t>Schalls</a:t>
          </a:r>
          <a:endParaRPr lang="en-GB" sz="3500" kern="1200" dirty="0"/>
        </a:p>
      </dsp:txBody>
      <dsp:txXfrm>
        <a:off x="509717" y="338558"/>
        <a:ext cx="8524839" cy="677550"/>
      </dsp:txXfrm>
    </dsp:sp>
    <dsp:sp modelId="{08D83F4F-1159-4D4E-9A73-1E75C6777144}">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5A4726-6E31-463F-BDE8-A409FCB4FB91}">
      <dsp:nvSpPr>
        <dsp:cNvPr id="0" name=""/>
        <dsp:cNvSpPr/>
      </dsp:nvSpPr>
      <dsp:spPr>
        <a:xfrm>
          <a:off x="995230" y="1354558"/>
          <a:ext cx="8039326" cy="677550"/>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dirty="0" err="1"/>
            <a:t>Piezoelektrizität</a:t>
          </a:r>
          <a:endParaRPr lang="en-GB" sz="3500" kern="1200" dirty="0"/>
        </a:p>
      </dsp:txBody>
      <dsp:txXfrm>
        <a:off x="995230" y="1354558"/>
        <a:ext cx="8039326" cy="677550"/>
      </dsp:txXfrm>
    </dsp:sp>
    <dsp:sp modelId="{1681273D-E785-4EAC-B9ED-D2D7DBBFC98A}">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46150B-BB31-4954-967B-BCFED0491C43}">
      <dsp:nvSpPr>
        <dsp:cNvPr id="0" name=""/>
        <dsp:cNvSpPr/>
      </dsp:nvSpPr>
      <dsp:spPr>
        <a:xfrm>
          <a:off x="1144243" y="2370558"/>
          <a:ext cx="7890313" cy="67755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dirty="0" err="1"/>
            <a:t>Dopplereffekt</a:t>
          </a:r>
          <a:endParaRPr lang="en-GB" sz="3500" kern="1200" dirty="0"/>
        </a:p>
      </dsp:txBody>
      <dsp:txXfrm>
        <a:off x="1144243" y="2370558"/>
        <a:ext cx="7890313" cy="677550"/>
      </dsp:txXfrm>
    </dsp:sp>
    <dsp:sp modelId="{47E96C9C-654A-4D37-84F0-B4B9996A141B}">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67459-CEBF-4BDA-B10C-67C769F0A126}">
      <dsp:nvSpPr>
        <dsp:cNvPr id="0" name=""/>
        <dsp:cNvSpPr/>
      </dsp:nvSpPr>
      <dsp:spPr>
        <a:xfrm>
          <a:off x="995230" y="3386558"/>
          <a:ext cx="8039326" cy="677550"/>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dirty="0" err="1"/>
            <a:t>Laufzeitmessung</a:t>
          </a:r>
          <a:endParaRPr lang="en-GB" sz="3500" kern="1200" dirty="0"/>
        </a:p>
      </dsp:txBody>
      <dsp:txXfrm>
        <a:off x="995230" y="3386558"/>
        <a:ext cx="8039326" cy="677550"/>
      </dsp:txXfrm>
    </dsp:sp>
    <dsp:sp modelId="{EAC0B7CD-0E97-4C12-A6AA-432646E113FD}">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718C2-B1C7-4D52-8634-99C44940B2BE}">
      <dsp:nvSpPr>
        <dsp:cNvPr id="0" name=""/>
        <dsp:cNvSpPr/>
      </dsp:nvSpPr>
      <dsp:spPr>
        <a:xfrm>
          <a:off x="509717" y="4402558"/>
          <a:ext cx="8524839" cy="67755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dirty="0" err="1"/>
            <a:t>Dopplerverfahren</a:t>
          </a:r>
          <a:endParaRPr lang="en-GB" sz="3500" kern="1200" dirty="0"/>
        </a:p>
      </dsp:txBody>
      <dsp:txXfrm>
        <a:off x="509717" y="4402558"/>
        <a:ext cx="8524839" cy="677550"/>
      </dsp:txXfrm>
    </dsp:sp>
    <dsp:sp modelId="{5A641DEA-F37A-4D37-AC31-A55CB420CDC7}">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8204D-F515-4C44-95E9-0E65785FB00F}">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E4BFD6-7061-4EA3-8EC0-CC2EB111C963}">
      <dsp:nvSpPr>
        <dsp:cNvPr id="0" name=""/>
        <dsp:cNvSpPr/>
      </dsp:nvSpPr>
      <dsp:spPr>
        <a:xfrm>
          <a:off x="380119" y="246332"/>
          <a:ext cx="8658680" cy="4924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err="1"/>
            <a:t>Elektromagnetische</a:t>
          </a:r>
          <a:r>
            <a:rPr lang="en-GB" sz="2500" kern="1200" dirty="0"/>
            <a:t> </a:t>
          </a:r>
          <a:r>
            <a:rPr lang="en-GB" sz="2500" kern="1200" dirty="0" err="1"/>
            <a:t>Methode</a:t>
          </a:r>
          <a:r>
            <a:rPr lang="en-GB" sz="2500" kern="1200" dirty="0"/>
            <a:t> </a:t>
          </a:r>
          <a:r>
            <a:rPr lang="en-GB" sz="2500" kern="1200" dirty="0" err="1"/>
            <a:t>zur</a:t>
          </a:r>
          <a:r>
            <a:rPr lang="en-GB" sz="2500" kern="1200" dirty="0"/>
            <a:t> </a:t>
          </a:r>
          <a:r>
            <a:rPr lang="en-GB" sz="2500" kern="1200" dirty="0" err="1"/>
            <a:t>Blutflussmessung</a:t>
          </a:r>
          <a:endParaRPr lang="en-GB" sz="2500" kern="1200" dirty="0"/>
        </a:p>
      </dsp:txBody>
      <dsp:txXfrm>
        <a:off x="380119" y="246332"/>
        <a:ext cx="8658680" cy="492448"/>
      </dsp:txXfrm>
    </dsp:sp>
    <dsp:sp modelId="{47E96C9C-654A-4D37-84F0-B4B9996A141B}">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0C129F-25B6-427E-86E8-3BCEBCC83FE1}">
      <dsp:nvSpPr>
        <dsp:cNvPr id="0" name=""/>
        <dsp:cNvSpPr/>
      </dsp:nvSpPr>
      <dsp:spPr>
        <a:xfrm>
          <a:off x="826075" y="985438"/>
          <a:ext cx="8212724" cy="492448"/>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err="1"/>
            <a:t>Angiografische</a:t>
          </a:r>
          <a:r>
            <a:rPr lang="en-GB" sz="2500" kern="1200" dirty="0"/>
            <a:t> </a:t>
          </a:r>
          <a:r>
            <a:rPr lang="en-GB" sz="2500" kern="1200" dirty="0" err="1"/>
            <a:t>Methode</a:t>
          </a:r>
          <a:r>
            <a:rPr lang="en-GB" sz="2500" kern="1200" dirty="0"/>
            <a:t> </a:t>
          </a:r>
          <a:r>
            <a:rPr lang="en-GB" sz="2500" kern="1200" dirty="0" err="1"/>
            <a:t>zur</a:t>
          </a:r>
          <a:r>
            <a:rPr lang="en-GB" sz="2500" kern="1200" dirty="0"/>
            <a:t> </a:t>
          </a:r>
          <a:r>
            <a:rPr lang="en-GB" sz="2500" kern="1200" dirty="0" err="1"/>
            <a:t>Blutflussmessung</a:t>
          </a:r>
          <a:endParaRPr lang="en-GB" sz="2500" kern="1200" dirty="0"/>
        </a:p>
      </dsp:txBody>
      <dsp:txXfrm>
        <a:off x="826075" y="985438"/>
        <a:ext cx="8212724" cy="492448"/>
      </dsp:txXfrm>
    </dsp:sp>
    <dsp:sp modelId="{EAC0B7CD-0E97-4C12-A6AA-432646E113FD}">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379006-C8CC-42E4-9ACE-F84865A0E349}">
      <dsp:nvSpPr>
        <dsp:cNvPr id="0" name=""/>
        <dsp:cNvSpPr/>
      </dsp:nvSpPr>
      <dsp:spPr>
        <a:xfrm>
          <a:off x="1070457" y="1724003"/>
          <a:ext cx="7968342" cy="49244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err="1"/>
            <a:t>Kapillarflussmessung</a:t>
          </a:r>
          <a:endParaRPr lang="en-GB" sz="2500" kern="1200" dirty="0"/>
        </a:p>
      </dsp:txBody>
      <dsp:txXfrm>
        <a:off x="1070457" y="1724003"/>
        <a:ext cx="7968342" cy="492448"/>
      </dsp:txXfrm>
    </dsp:sp>
    <dsp:sp modelId="{5A641DEA-F37A-4D37-AC31-A55CB420CDC7}">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58E81C-AA3C-4B03-A7E1-32E54A0A2946}">
      <dsp:nvSpPr>
        <dsp:cNvPr id="0" name=""/>
        <dsp:cNvSpPr/>
      </dsp:nvSpPr>
      <dsp:spPr>
        <a:xfrm>
          <a:off x="1148486" y="2463109"/>
          <a:ext cx="7890313" cy="49244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err="1"/>
            <a:t>Vom</a:t>
          </a:r>
          <a:r>
            <a:rPr lang="en-GB" sz="2500" kern="1200" dirty="0"/>
            <a:t> </a:t>
          </a:r>
          <a:r>
            <a:rPr lang="en-GB" sz="2500" kern="1200" dirty="0" err="1"/>
            <a:t>Druck</a:t>
          </a:r>
          <a:r>
            <a:rPr lang="en-GB" sz="2500" kern="1200" dirty="0"/>
            <a:t> </a:t>
          </a:r>
          <a:r>
            <a:rPr lang="en-GB" sz="2500" kern="1200" dirty="0" err="1"/>
            <a:t>abgeleitete</a:t>
          </a:r>
          <a:r>
            <a:rPr lang="en-GB" sz="2500" kern="1200" dirty="0"/>
            <a:t> </a:t>
          </a:r>
          <a:r>
            <a:rPr lang="en-GB" sz="2500" kern="1200" dirty="0" err="1"/>
            <a:t>Methoden</a:t>
          </a:r>
          <a:r>
            <a:rPr lang="en-GB" sz="2500" kern="1200" dirty="0"/>
            <a:t> </a:t>
          </a:r>
          <a:r>
            <a:rPr lang="en-GB" sz="2500" kern="1200" dirty="0" err="1"/>
            <a:t>zur</a:t>
          </a:r>
          <a:r>
            <a:rPr lang="en-GB" sz="2500" kern="1200" dirty="0"/>
            <a:t> </a:t>
          </a:r>
          <a:r>
            <a:rPr lang="en-GB" sz="2500" kern="1200" dirty="0" err="1"/>
            <a:t>Flussmessung</a:t>
          </a:r>
          <a:endParaRPr lang="en-GB" sz="2500" kern="1200" dirty="0"/>
        </a:p>
      </dsp:txBody>
      <dsp:txXfrm>
        <a:off x="1148486" y="2463109"/>
        <a:ext cx="7890313" cy="492448"/>
      </dsp:txXfrm>
    </dsp:sp>
    <dsp:sp modelId="{ED9E0B40-8836-42CC-942A-84F75832E50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11F396-95B2-4716-8E59-08723A1E658F}">
      <dsp:nvSpPr>
        <dsp:cNvPr id="0" name=""/>
        <dsp:cNvSpPr/>
      </dsp:nvSpPr>
      <dsp:spPr>
        <a:xfrm>
          <a:off x="1070457" y="3202215"/>
          <a:ext cx="7968342" cy="49244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Thermische Geschwindigkeitssonden</a:t>
          </a:r>
          <a:endParaRPr lang="en-GB" sz="2500" kern="1200" dirty="0"/>
        </a:p>
      </dsp:txBody>
      <dsp:txXfrm>
        <a:off x="1070457" y="3202215"/>
        <a:ext cx="7968342" cy="492448"/>
      </dsp:txXfrm>
    </dsp:sp>
    <dsp:sp modelId="{57E82C91-6DCB-4EBD-8F8D-FA3FE0D41504}">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613E7A-B24A-4F0B-B03C-9B280F8F9177}">
      <dsp:nvSpPr>
        <dsp:cNvPr id="0" name=""/>
        <dsp:cNvSpPr/>
      </dsp:nvSpPr>
      <dsp:spPr>
        <a:xfrm>
          <a:off x="826075" y="3940779"/>
          <a:ext cx="8212724" cy="492448"/>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err="1"/>
            <a:t>Elektromagnetische</a:t>
          </a:r>
          <a:r>
            <a:rPr lang="en-GB" sz="2500" kern="1200" dirty="0"/>
            <a:t> </a:t>
          </a:r>
          <a:r>
            <a:rPr lang="en-GB" sz="2500" kern="1200" dirty="0" err="1"/>
            <a:t>Methode</a:t>
          </a:r>
          <a:r>
            <a:rPr lang="en-GB" sz="2500" kern="1200" dirty="0"/>
            <a:t> </a:t>
          </a:r>
          <a:r>
            <a:rPr lang="en-GB" sz="2500" kern="1200" dirty="0" err="1"/>
            <a:t>zur</a:t>
          </a:r>
          <a:r>
            <a:rPr lang="en-GB" sz="2500" kern="1200" dirty="0"/>
            <a:t> </a:t>
          </a:r>
          <a:r>
            <a:rPr lang="en-GB" sz="2500" kern="1200" dirty="0" err="1"/>
            <a:t>Geschwindigkeitsmessung</a:t>
          </a:r>
          <a:endParaRPr lang="en-GB" sz="2500" kern="1200" dirty="0"/>
        </a:p>
      </dsp:txBody>
      <dsp:txXfrm>
        <a:off x="826075" y="3940779"/>
        <a:ext cx="8212724" cy="492448"/>
      </dsp:txXfrm>
    </dsp:sp>
    <dsp:sp modelId="{99A9A19C-62C4-4CFE-B19F-8EE4175D62C4}">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49A88-0954-47A0-8503-BF1223692DC1}">
      <dsp:nvSpPr>
        <dsp:cNvPr id="0" name=""/>
        <dsp:cNvSpPr/>
      </dsp:nvSpPr>
      <dsp:spPr>
        <a:xfrm>
          <a:off x="380119" y="4679885"/>
          <a:ext cx="8658680" cy="49244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err="1"/>
            <a:t>Ultraschallmethoden</a:t>
          </a:r>
          <a:r>
            <a:rPr lang="en-GB" sz="2500" kern="1200" dirty="0"/>
            <a:t> </a:t>
          </a:r>
          <a:r>
            <a:rPr lang="en-GB" sz="2500" kern="1200" dirty="0" err="1"/>
            <a:t>zur</a:t>
          </a:r>
          <a:r>
            <a:rPr lang="en-GB" sz="2500" kern="1200" dirty="0"/>
            <a:t> </a:t>
          </a:r>
          <a:r>
            <a:rPr lang="en-GB" sz="2500" kern="1200" dirty="0" err="1"/>
            <a:t>Geschwindigkeitsmessung</a:t>
          </a:r>
          <a:endParaRPr lang="en-GB" sz="2500" kern="1200" dirty="0"/>
        </a:p>
      </dsp:txBody>
      <dsp:txXfrm>
        <a:off x="380119" y="4679885"/>
        <a:ext cx="8658680" cy="492448"/>
      </dsp:txXfrm>
    </dsp:sp>
    <dsp:sp modelId="{FB5C199F-EF76-4405-9A65-B54E465BFBEB}">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6C511-AA08-4069-9839-3D2151A70248}" type="datetimeFigureOut">
              <a:rPr lang="en-GB" smtClean="0"/>
              <a:t>08/07/2025</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63DA2-B10B-476C-9B58-D843336D797F}" type="slidenum">
              <a:rPr lang="en-GB" smtClean="0"/>
              <a:t>‹Nr.›</a:t>
            </a:fld>
            <a:endParaRPr lang="en-GB"/>
          </a:p>
        </p:txBody>
      </p:sp>
    </p:spTree>
    <p:extLst>
      <p:ext uri="{BB962C8B-B14F-4D97-AF65-F5344CB8AC3E}">
        <p14:creationId xmlns:p14="http://schemas.microsoft.com/office/powerpoint/2010/main" val="420411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3063DA2-B10B-476C-9B58-D843336D797F}" type="slidenum">
              <a:rPr lang="en-GB" smtClean="0"/>
              <a:t>2</a:t>
            </a:fld>
            <a:endParaRPr lang="en-GB"/>
          </a:p>
        </p:txBody>
      </p:sp>
    </p:spTree>
    <p:extLst>
      <p:ext uri="{BB962C8B-B14F-4D97-AF65-F5344CB8AC3E}">
        <p14:creationId xmlns:p14="http://schemas.microsoft.com/office/powerpoint/2010/main" val="497212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3063DA2-B10B-476C-9B58-D843336D797F}" type="slidenum">
              <a:rPr lang="en-GB" smtClean="0"/>
              <a:t>12</a:t>
            </a:fld>
            <a:endParaRPr lang="en-GB"/>
          </a:p>
        </p:txBody>
      </p:sp>
    </p:spTree>
    <p:extLst>
      <p:ext uri="{BB962C8B-B14F-4D97-AF65-F5344CB8AC3E}">
        <p14:creationId xmlns:p14="http://schemas.microsoft.com/office/powerpoint/2010/main" val="251186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3063DA2-B10B-476C-9B58-D843336D797F}" type="slidenum">
              <a:rPr lang="en-GB" smtClean="0"/>
              <a:t>13</a:t>
            </a:fld>
            <a:endParaRPr lang="en-GB"/>
          </a:p>
        </p:txBody>
      </p:sp>
    </p:spTree>
    <p:extLst>
      <p:ext uri="{BB962C8B-B14F-4D97-AF65-F5344CB8AC3E}">
        <p14:creationId xmlns:p14="http://schemas.microsoft.com/office/powerpoint/2010/main" val="203568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3063DA2-B10B-476C-9B58-D843336D797F}" type="slidenum">
              <a:rPr lang="en-GB" smtClean="0"/>
              <a:t>14</a:t>
            </a:fld>
            <a:endParaRPr lang="en-GB"/>
          </a:p>
        </p:txBody>
      </p:sp>
    </p:spTree>
    <p:extLst>
      <p:ext uri="{BB962C8B-B14F-4D97-AF65-F5344CB8AC3E}">
        <p14:creationId xmlns:p14="http://schemas.microsoft.com/office/powerpoint/2010/main" val="1638450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3063DA2-B10B-476C-9B58-D843336D797F}" type="slidenum">
              <a:rPr lang="en-GB" smtClean="0"/>
              <a:t>15</a:t>
            </a:fld>
            <a:endParaRPr lang="en-GB"/>
          </a:p>
        </p:txBody>
      </p:sp>
    </p:spTree>
    <p:extLst>
      <p:ext uri="{BB962C8B-B14F-4D97-AF65-F5344CB8AC3E}">
        <p14:creationId xmlns:p14="http://schemas.microsoft.com/office/powerpoint/2010/main" val="141171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063DA2-B10B-476C-9B58-D843336D797F}" type="slidenum">
              <a:rPr lang="en-GB" smtClean="0"/>
              <a:t>16</a:t>
            </a:fld>
            <a:endParaRPr lang="en-GB"/>
          </a:p>
        </p:txBody>
      </p:sp>
    </p:spTree>
    <p:extLst>
      <p:ext uri="{BB962C8B-B14F-4D97-AF65-F5344CB8AC3E}">
        <p14:creationId xmlns:p14="http://schemas.microsoft.com/office/powerpoint/2010/main" val="3616064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063DA2-B10B-476C-9B58-D843336D797F}" type="slidenum">
              <a:rPr lang="en-GB" smtClean="0"/>
              <a:t>17</a:t>
            </a:fld>
            <a:endParaRPr lang="en-GB"/>
          </a:p>
        </p:txBody>
      </p:sp>
    </p:spTree>
    <p:extLst>
      <p:ext uri="{BB962C8B-B14F-4D97-AF65-F5344CB8AC3E}">
        <p14:creationId xmlns:p14="http://schemas.microsoft.com/office/powerpoint/2010/main" val="69687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mc:Choice>
        <mc:Fallback xmlns="">
          <p:sp>
            <p:nvSpPr>
              <p:cNvPr id="3" name="Notizenplatzhalter 2"/>
              <p:cNvSpPr>
                <a:spLocks noGrp="1"/>
              </p:cNvSpPr>
              <p:nvPr>
                <p:ph type="body" idx="1"/>
              </p:nvPr>
            </p:nvSpPr>
            <p:spPr/>
            <p:txBody>
              <a:bodyPr/>
              <a:lstStyle/>
              <a:p>
                <a:r>
                  <a:rPr lang="de-DE" sz="1200" i="0" kern="1200">
                    <a:solidFill>
                      <a:schemeClr val="tx1"/>
                    </a:solidFill>
                    <a:effectLst/>
                    <a:latin typeface="Cambria Math" panose="02040503050406030204" pitchFamily="18" charset="0"/>
                    <a:ea typeface="+mn-ea"/>
                    <a:cs typeface="+mn-cs"/>
                  </a:rPr>
                  <a:t>"Geben Sie hier eine Formel ein."</a:t>
                </a:r>
                <a:r>
                  <a:rPr lang="de-DE" sz="1200" kern="1200" dirty="0">
                    <a:solidFill>
                      <a:schemeClr val="tx1"/>
                    </a:solidFill>
                    <a:effectLst/>
                    <a:latin typeface="+mn-lt"/>
                    <a:ea typeface="+mn-ea"/>
                    <a:cs typeface="+mn-cs"/>
                  </a:rPr>
                  <a:t>Die bekannten </a:t>
                </a:r>
                <a:r>
                  <a:rPr lang="de-DE" sz="1200" kern="1200" dirty="0" err="1">
                    <a:solidFill>
                      <a:schemeClr val="tx1"/>
                    </a:solidFill>
                    <a:effectLst/>
                    <a:latin typeface="+mn-lt"/>
                    <a:ea typeface="+mn-ea"/>
                    <a:cs typeface="+mn-cs"/>
                  </a:rPr>
                  <a:t>Meßgeräte</a:t>
                </a:r>
                <a:r>
                  <a:rPr lang="de-DE" sz="1200" kern="1200" dirty="0">
                    <a:solidFill>
                      <a:schemeClr val="tx1"/>
                    </a:solidFill>
                    <a:effectLst/>
                    <a:latin typeface="+mn-lt"/>
                    <a:ea typeface="+mn-ea"/>
                    <a:cs typeface="+mn-cs"/>
                  </a:rPr>
                  <a:t> der technischen Strömungsmessung zur Messung des Staudruckes und des dynamischen Druckes können verwendet werden. Also </a:t>
                </a:r>
                <a:r>
                  <a:rPr lang="de-DE" sz="1200" kern="1200" dirty="0" err="1">
                    <a:solidFill>
                      <a:schemeClr val="tx1"/>
                    </a:solidFill>
                    <a:effectLst/>
                    <a:latin typeface="+mn-lt"/>
                    <a:ea typeface="+mn-ea"/>
                    <a:cs typeface="+mn-cs"/>
                  </a:rPr>
                  <a:t>Pitotrohr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Prandtlrohr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Rotameter</a:t>
                </a:r>
                <a:r>
                  <a:rPr lang="de-DE" sz="1200" kern="1200" dirty="0">
                    <a:solidFill>
                      <a:schemeClr val="tx1"/>
                    </a:solidFill>
                    <a:effectLst/>
                    <a:latin typeface="+mn-lt"/>
                    <a:ea typeface="+mn-ea"/>
                    <a:cs typeface="+mn-cs"/>
                  </a:rPr>
                  <a:t> usw. </a:t>
                </a:r>
              </a:p>
              <a:p>
                <a:r>
                  <a:rPr lang="de-DE" sz="1200" kern="1200" dirty="0">
                    <a:solidFill>
                      <a:schemeClr val="tx1"/>
                    </a:solidFill>
                    <a:effectLst/>
                    <a:latin typeface="+mn-lt"/>
                    <a:ea typeface="+mn-ea"/>
                    <a:cs typeface="+mn-cs"/>
                  </a:rPr>
                  <a:t>Fast nicht mehr verwendet.</a:t>
                </a:r>
              </a:p>
              <a:p>
                <a:r>
                  <a:rPr lang="de-DE" sz="1200" kern="1200" dirty="0">
                    <a:solidFill>
                      <a:schemeClr val="tx1"/>
                    </a:solidFill>
                    <a:effectLst/>
                    <a:latin typeface="+mn-lt"/>
                    <a:ea typeface="+mn-ea"/>
                    <a:cs typeface="+mn-cs"/>
                  </a:rPr>
                  <a:t>Angewendet wird aber der sogenannte Doppelkatheter, mit zwei seitlichen Öffnungen, die um einige Zentimeter versetzt sind. Damit wird Druckdifferenz zwischen den beiden Punkten bestimmt. Wie folgt daraus der Volumenstrom? Bleibt die Viskosität des Blutes und der Gefäßradius über den Abstand der beiden </a:t>
                </a:r>
                <a:r>
                  <a:rPr lang="de-DE" sz="1200" kern="1200" dirty="0" err="1">
                    <a:solidFill>
                      <a:schemeClr val="tx1"/>
                    </a:solidFill>
                    <a:effectLst/>
                    <a:latin typeface="+mn-lt"/>
                    <a:ea typeface="+mn-ea"/>
                    <a:cs typeface="+mn-cs"/>
                  </a:rPr>
                  <a:t>Meßpunkte</a:t>
                </a:r>
                <a:r>
                  <a:rPr lang="de-DE" sz="1200" kern="1200" dirty="0">
                    <a:solidFill>
                      <a:schemeClr val="tx1"/>
                    </a:solidFill>
                    <a:effectLst/>
                    <a:latin typeface="+mn-lt"/>
                    <a:ea typeface="+mn-ea"/>
                    <a:cs typeface="+mn-cs"/>
                  </a:rPr>
                  <a:t> konstant, kann über das Hagen-</a:t>
                </a:r>
                <a:r>
                  <a:rPr lang="de-DE" sz="1200" kern="1200" dirty="0" err="1">
                    <a:solidFill>
                      <a:schemeClr val="tx1"/>
                    </a:solidFill>
                    <a:effectLst/>
                    <a:latin typeface="+mn-lt"/>
                    <a:ea typeface="+mn-ea"/>
                    <a:cs typeface="+mn-cs"/>
                  </a:rPr>
                  <a:t>Poisseuillsche</a:t>
                </a:r>
                <a:r>
                  <a:rPr lang="de-DE" sz="1200" kern="1200" dirty="0">
                    <a:solidFill>
                      <a:schemeClr val="tx1"/>
                    </a:solidFill>
                    <a:effectLst/>
                    <a:latin typeface="+mn-lt"/>
                    <a:ea typeface="+mn-ea"/>
                    <a:cs typeface="+mn-cs"/>
                  </a:rPr>
                  <a:t> Gesetz der </a:t>
                </a:r>
                <a:r>
                  <a:rPr lang="de-DE" sz="1200" kern="1200" dirty="0" err="1">
                    <a:solidFill>
                      <a:schemeClr val="tx1"/>
                    </a:solidFill>
                    <a:effectLst/>
                    <a:latin typeface="+mn-lt"/>
                    <a:ea typeface="+mn-ea"/>
                    <a:cs typeface="+mn-cs"/>
                  </a:rPr>
                  <a:t>Fluß</a:t>
                </a:r>
                <a:r>
                  <a:rPr lang="de-DE" sz="1200" kern="1200" dirty="0">
                    <a:solidFill>
                      <a:schemeClr val="tx1"/>
                    </a:solidFill>
                    <a:effectLst/>
                    <a:latin typeface="+mn-lt"/>
                    <a:ea typeface="+mn-ea"/>
                    <a:cs typeface="+mn-cs"/>
                  </a:rPr>
                  <a:t> ermittelt werden. </a:t>
                </a:r>
              </a:p>
              <a:p>
                <a:pPr lvl="0"/>
                <a:r>
                  <a:rPr lang="de-DE" sz="1200" kern="1200" dirty="0">
                    <a:solidFill>
                      <a:schemeClr val="tx1"/>
                    </a:solidFill>
                    <a:effectLst/>
                    <a:latin typeface="+mn-lt"/>
                    <a:ea typeface="+mn-ea"/>
                    <a:cs typeface="+mn-cs"/>
                  </a:rPr>
                  <a:t>Volumenstrom=p*R</a:t>
                </a:r>
                <a:r>
                  <a:rPr lang="de-DE" sz="1200" kern="1200" baseline="30000" dirty="0">
                    <a:solidFill>
                      <a:schemeClr val="tx1"/>
                    </a:solidFill>
                    <a:effectLst/>
                    <a:latin typeface="+mn-lt"/>
                    <a:ea typeface="+mn-ea"/>
                    <a:cs typeface="+mn-cs"/>
                  </a:rPr>
                  <a:t>4</a:t>
                </a:r>
                <a:r>
                  <a:rPr lang="de-DE" sz="1200" kern="1200" dirty="0">
                    <a:solidFill>
                      <a:schemeClr val="tx1"/>
                    </a:solidFill>
                    <a:effectLst/>
                    <a:latin typeface="+mn-lt"/>
                    <a:ea typeface="+mn-ea"/>
                    <a:cs typeface="+mn-cs"/>
                  </a:rPr>
                  <a:t>/8*h (-</a:t>
                </a:r>
                <a:r>
                  <a:rPr lang="de-DE" sz="1200" kern="1200" dirty="0" err="1">
                    <a:solidFill>
                      <a:schemeClr val="tx1"/>
                    </a:solidFill>
                    <a:effectLst/>
                    <a:latin typeface="+mn-lt"/>
                    <a:ea typeface="+mn-ea"/>
                    <a:cs typeface="+mn-cs"/>
                  </a:rPr>
                  <a:t>Dp</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Dx</a:t>
                </a:r>
                <a:r>
                  <a:rPr lang="de-DE" sz="1200" kern="1200" dirty="0">
                    <a:solidFill>
                      <a:schemeClr val="tx1"/>
                    </a:solidFill>
                    <a:effectLst/>
                    <a:latin typeface="+mn-lt"/>
                    <a:ea typeface="+mn-ea"/>
                    <a:cs typeface="+mn-cs"/>
                  </a:rPr>
                  <a:t>) Was sind Voraussetzungen für Anwendung des Hagen </a:t>
                </a:r>
                <a:r>
                  <a:rPr lang="de-DE" sz="1200" kern="1200" dirty="0" err="1">
                    <a:solidFill>
                      <a:schemeClr val="tx1"/>
                    </a:solidFill>
                    <a:effectLst/>
                    <a:latin typeface="+mn-lt"/>
                    <a:ea typeface="+mn-ea"/>
                    <a:cs typeface="+mn-cs"/>
                  </a:rPr>
                  <a:t>Poisseille</a:t>
                </a:r>
                <a:r>
                  <a:rPr lang="de-DE" sz="1200" kern="1200" baseline="0" dirty="0">
                    <a:solidFill>
                      <a:schemeClr val="tx1"/>
                    </a:solidFill>
                    <a:effectLst/>
                    <a:latin typeface="+mn-lt"/>
                    <a:ea typeface="+mn-ea"/>
                    <a:cs typeface="+mn-cs"/>
                  </a:rPr>
                  <a:t> Gesetz? Erfüllt in Blutgefäß? </a:t>
                </a:r>
              </a:p>
              <a:p>
                <a:pPr lvl="0"/>
                <a:r>
                  <a:rPr lang="de-DE" sz="1200" kern="1200" baseline="0" dirty="0">
                    <a:solidFill>
                      <a:schemeClr val="tx1"/>
                    </a:solidFill>
                    <a:effectLst/>
                    <a:latin typeface="+mn-lt"/>
                    <a:ea typeface="+mn-ea"/>
                    <a:cs typeface="+mn-cs"/>
                  </a:rPr>
                  <a:t>1. </a:t>
                </a:r>
                <a:r>
                  <a:rPr lang="de-DE" sz="1200" kern="1200" dirty="0">
                    <a:solidFill>
                      <a:schemeClr val="tx1"/>
                    </a:solidFill>
                    <a:effectLst/>
                    <a:latin typeface="+mn-lt"/>
                    <a:ea typeface="+mn-ea"/>
                    <a:cs typeface="+mn-cs"/>
                  </a:rPr>
                  <a:t>Die Strömung ist laminar und vollentwickelt. Die Strömung im Kreislauf ist zwar bis auf wenige Ausnahmen laminar aber in und hinter Verzweigungen sowie in Krümmungen ist die Strömung nicht vollentwickelt.</a:t>
                </a:r>
              </a:p>
              <a:p>
                <a:pPr lvl="0"/>
                <a:r>
                  <a:rPr lang="de-DE" sz="1200" kern="1200" dirty="0">
                    <a:solidFill>
                      <a:schemeClr val="tx1"/>
                    </a:solidFill>
                    <a:effectLst/>
                    <a:latin typeface="+mn-lt"/>
                    <a:ea typeface="+mn-ea"/>
                    <a:cs typeface="+mn-cs"/>
                  </a:rPr>
                  <a:t>2. Die Strömung ist stationär. Die Bedingung ist in Arterien nicht erfüllt, da sie </a:t>
                </a:r>
                <a:r>
                  <a:rPr lang="de-DE" sz="1200" kern="1200" dirty="0" err="1">
                    <a:solidFill>
                      <a:schemeClr val="tx1"/>
                    </a:solidFill>
                    <a:effectLst/>
                    <a:latin typeface="+mn-lt"/>
                    <a:ea typeface="+mn-ea"/>
                    <a:cs typeface="+mn-cs"/>
                  </a:rPr>
                  <a:t>pulsatil</a:t>
                </a:r>
                <a:r>
                  <a:rPr lang="de-DE" sz="1200" kern="1200" dirty="0">
                    <a:solidFill>
                      <a:schemeClr val="tx1"/>
                    </a:solidFill>
                    <a:effectLst/>
                    <a:latin typeface="+mn-lt"/>
                    <a:ea typeface="+mn-ea"/>
                    <a:cs typeface="+mn-cs"/>
                  </a:rPr>
                  <a:t> durchströmt werden.</a:t>
                </a:r>
              </a:p>
              <a:p>
                <a:pPr lvl="0"/>
                <a:r>
                  <a:rPr lang="de-DE" sz="1200" kern="1200" dirty="0">
                    <a:solidFill>
                      <a:schemeClr val="tx1"/>
                    </a:solidFill>
                    <a:effectLst/>
                    <a:latin typeface="+mn-lt"/>
                    <a:ea typeface="+mn-ea"/>
                    <a:cs typeface="+mn-cs"/>
                  </a:rPr>
                  <a:t>3. Das Gefäß ist kreisförmig, gerade  und besitzt starre Wände. Die meisten Arterien sind kreisförmig, besitzen aber elastische Wände. Bei Venen ist der Querschnitt häufig elliptisch, dafür spielt die Verformbarkeit eine untergeordnete Rolle. Gerade sind beide nicht.</a:t>
                </a:r>
              </a:p>
              <a:p>
                <a:pPr lvl="0"/>
                <a:r>
                  <a:rPr lang="de-DE" sz="1200" kern="1200" dirty="0">
                    <a:solidFill>
                      <a:schemeClr val="tx1"/>
                    </a:solidFill>
                    <a:effectLst/>
                    <a:latin typeface="+mn-lt"/>
                    <a:ea typeface="+mn-ea"/>
                    <a:cs typeface="+mn-cs"/>
                  </a:rPr>
                  <a:t>4. Das strömende Fluid ist </a:t>
                </a:r>
                <a:r>
                  <a:rPr lang="de-DE" sz="1200" kern="1200" dirty="0" err="1">
                    <a:solidFill>
                      <a:schemeClr val="tx1"/>
                    </a:solidFill>
                    <a:effectLst/>
                    <a:latin typeface="+mn-lt"/>
                    <a:ea typeface="+mn-ea"/>
                    <a:cs typeface="+mn-cs"/>
                  </a:rPr>
                  <a:t>newtonisch</a:t>
                </a:r>
                <a:r>
                  <a:rPr lang="de-DE" sz="1200" kern="1200" dirty="0">
                    <a:solidFill>
                      <a:schemeClr val="tx1"/>
                    </a:solidFill>
                    <a:effectLst/>
                    <a:latin typeface="+mn-lt"/>
                    <a:ea typeface="+mn-ea"/>
                    <a:cs typeface="+mn-cs"/>
                  </a:rPr>
                  <a:t>. Unterhalb einer Scherrate von 100s</a:t>
                </a:r>
                <a:r>
                  <a:rPr lang="de-DE" sz="1200" kern="1200" baseline="30000" dirty="0">
                    <a:solidFill>
                      <a:schemeClr val="tx1"/>
                    </a:solidFill>
                    <a:effectLst/>
                    <a:latin typeface="+mn-lt"/>
                    <a:ea typeface="+mn-ea"/>
                    <a:cs typeface="+mn-cs"/>
                  </a:rPr>
                  <a:t>-1</a:t>
                </a:r>
                <a:r>
                  <a:rPr lang="de-DE" sz="1200" kern="1200" dirty="0">
                    <a:solidFill>
                      <a:schemeClr val="tx1"/>
                    </a:solidFill>
                    <a:effectLst/>
                    <a:latin typeface="+mn-lt"/>
                    <a:ea typeface="+mn-ea"/>
                    <a:cs typeface="+mn-cs"/>
                  </a:rPr>
                  <a:t> ist die Viskosität von  Blut von der Scherrate abhängig. Da die Scherrate im Kreislauf zwischen 0 und 1000</a:t>
                </a:r>
                <a:r>
                  <a:rPr lang="de-DE" sz="1200" kern="1200" baseline="30000" dirty="0">
                    <a:solidFill>
                      <a:schemeClr val="tx1"/>
                    </a:solidFill>
                    <a:effectLst/>
                    <a:latin typeface="+mn-lt"/>
                    <a:ea typeface="+mn-ea"/>
                    <a:cs typeface="+mn-cs"/>
                  </a:rPr>
                  <a:t>-1</a:t>
                </a:r>
                <a:r>
                  <a:rPr lang="de-DE" sz="1200" kern="1200" dirty="0">
                    <a:solidFill>
                      <a:schemeClr val="tx1"/>
                    </a:solidFill>
                    <a:effectLst/>
                    <a:latin typeface="+mn-lt"/>
                    <a:ea typeface="+mn-ea"/>
                    <a:cs typeface="+mn-cs"/>
                  </a:rPr>
                  <a:t> liegt, ist diese Voraussetzung nicht immer erfüllt.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Geschwindigkeit natürlich auch ermittelbar, falls Querschnitt bekannt.</a:t>
                </a:r>
              </a:p>
              <a:p>
                <a:r>
                  <a:rPr lang="de-DE" sz="1200" kern="1200" dirty="0">
                    <a:solidFill>
                      <a:schemeClr val="tx1"/>
                    </a:solidFill>
                    <a:effectLst/>
                    <a:latin typeface="+mn-lt"/>
                    <a:ea typeface="+mn-ea"/>
                    <a:cs typeface="+mn-cs"/>
                  </a:rPr>
                  <a:t>Nicht sehr genaues Verfahren. Vorteil: bei </a:t>
                </a:r>
                <a:r>
                  <a:rPr lang="de-DE" sz="1200" kern="1200" dirty="0" err="1">
                    <a:solidFill>
                      <a:schemeClr val="tx1"/>
                    </a:solidFill>
                    <a:effectLst/>
                    <a:latin typeface="+mn-lt"/>
                    <a:ea typeface="+mn-ea"/>
                    <a:cs typeface="+mn-cs"/>
                  </a:rPr>
                  <a:t>Herzkathetisierung</a:t>
                </a:r>
                <a:r>
                  <a:rPr lang="de-DE" sz="1200" kern="1200" dirty="0">
                    <a:solidFill>
                      <a:schemeClr val="tx1"/>
                    </a:solidFill>
                    <a:effectLst/>
                    <a:latin typeface="+mn-lt"/>
                    <a:ea typeface="+mn-ea"/>
                    <a:cs typeface="+mn-cs"/>
                  </a:rPr>
                  <a:t> keine zusätzliche Belastung des Patienten.</a:t>
                </a:r>
              </a:p>
              <a:p>
                <a:r>
                  <a:rPr lang="de-DE" sz="1200" kern="1200" dirty="0">
                    <a:solidFill>
                      <a:schemeClr val="tx1"/>
                    </a:solidFill>
                    <a:effectLst/>
                    <a:latin typeface="+mn-lt"/>
                    <a:ea typeface="+mn-ea"/>
                    <a:cs typeface="+mn-cs"/>
                  </a:rPr>
                  <a:t> </a:t>
                </a:r>
              </a:p>
            </p:txBody>
          </p:sp>
        </mc:Fallback>
      </mc:AlternateContent>
      <p:sp>
        <p:nvSpPr>
          <p:cNvPr id="4" name="Foliennummernplatzhalter 3"/>
          <p:cNvSpPr>
            <a:spLocks noGrp="1"/>
          </p:cNvSpPr>
          <p:nvPr>
            <p:ph type="sldNum" sz="quarter" idx="10"/>
          </p:nvPr>
        </p:nvSpPr>
        <p:spPr/>
        <p:txBody>
          <a:bodyPr/>
          <a:lstStyle/>
          <a:p>
            <a:fld id="{53063DA2-B10B-476C-9B58-D843336D797F}" type="slidenum">
              <a:rPr lang="en-GB" smtClean="0"/>
              <a:t>4</a:t>
            </a:fld>
            <a:endParaRPr lang="en-GB"/>
          </a:p>
        </p:txBody>
      </p:sp>
    </p:spTree>
    <p:extLst>
      <p:ext uri="{BB962C8B-B14F-4D97-AF65-F5344CB8AC3E}">
        <p14:creationId xmlns:p14="http://schemas.microsoft.com/office/powerpoint/2010/main" val="18800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063DA2-B10B-476C-9B58-D843336D797F}" type="slidenum">
              <a:rPr lang="en-GB" smtClean="0"/>
              <a:t>5</a:t>
            </a:fld>
            <a:endParaRPr lang="en-GB"/>
          </a:p>
        </p:txBody>
      </p:sp>
    </p:spTree>
    <p:extLst>
      <p:ext uri="{BB962C8B-B14F-4D97-AF65-F5344CB8AC3E}">
        <p14:creationId xmlns:p14="http://schemas.microsoft.com/office/powerpoint/2010/main" val="376397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3063DA2-B10B-476C-9B58-D843336D797F}" type="slidenum">
              <a:rPr lang="en-GB" smtClean="0"/>
              <a:t>6</a:t>
            </a:fld>
            <a:endParaRPr lang="en-GB"/>
          </a:p>
        </p:txBody>
      </p:sp>
    </p:spTree>
    <p:extLst>
      <p:ext uri="{BB962C8B-B14F-4D97-AF65-F5344CB8AC3E}">
        <p14:creationId xmlns:p14="http://schemas.microsoft.com/office/powerpoint/2010/main" val="207162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3063DA2-B10B-476C-9B58-D843336D797F}" type="slidenum">
              <a:rPr lang="en-GB" smtClean="0"/>
              <a:t>7</a:t>
            </a:fld>
            <a:endParaRPr lang="en-GB"/>
          </a:p>
        </p:txBody>
      </p:sp>
    </p:spTree>
    <p:extLst>
      <p:ext uri="{BB962C8B-B14F-4D97-AF65-F5344CB8AC3E}">
        <p14:creationId xmlns:p14="http://schemas.microsoft.com/office/powerpoint/2010/main" val="2272792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3063DA2-B10B-476C-9B58-D843336D797F}" type="slidenum">
              <a:rPr lang="en-GB" smtClean="0"/>
              <a:t>8</a:t>
            </a:fld>
            <a:endParaRPr lang="en-GB"/>
          </a:p>
        </p:txBody>
      </p:sp>
    </p:spTree>
    <p:extLst>
      <p:ext uri="{BB962C8B-B14F-4D97-AF65-F5344CB8AC3E}">
        <p14:creationId xmlns:p14="http://schemas.microsoft.com/office/powerpoint/2010/main" val="427701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3063DA2-B10B-476C-9B58-D843336D797F}" type="slidenum">
              <a:rPr lang="en-GB" smtClean="0"/>
              <a:t>9</a:t>
            </a:fld>
            <a:endParaRPr lang="en-GB"/>
          </a:p>
        </p:txBody>
      </p:sp>
    </p:spTree>
    <p:extLst>
      <p:ext uri="{BB962C8B-B14F-4D97-AF65-F5344CB8AC3E}">
        <p14:creationId xmlns:p14="http://schemas.microsoft.com/office/powerpoint/2010/main" val="3751810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3063DA2-B10B-476C-9B58-D843336D797F}" type="slidenum">
              <a:rPr lang="en-GB" smtClean="0"/>
              <a:t>10</a:t>
            </a:fld>
            <a:endParaRPr lang="en-GB"/>
          </a:p>
        </p:txBody>
      </p:sp>
    </p:spTree>
    <p:extLst>
      <p:ext uri="{BB962C8B-B14F-4D97-AF65-F5344CB8AC3E}">
        <p14:creationId xmlns:p14="http://schemas.microsoft.com/office/powerpoint/2010/main" val="3951604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3063DA2-B10B-476C-9B58-D843336D797F}" type="slidenum">
              <a:rPr lang="en-GB" smtClean="0"/>
              <a:t>11</a:t>
            </a:fld>
            <a:endParaRPr lang="en-GB"/>
          </a:p>
        </p:txBody>
      </p:sp>
    </p:spTree>
    <p:extLst>
      <p:ext uri="{BB962C8B-B14F-4D97-AF65-F5344CB8AC3E}">
        <p14:creationId xmlns:p14="http://schemas.microsoft.com/office/powerpoint/2010/main" val="343599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562D0-73C3-4334-9540-85B5B9A28AF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AFBF8D08-0054-461F-9100-52E8354AEC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347AAAC9-3DC3-40A6-8569-77EC7E9D37C4}"/>
              </a:ext>
            </a:extLst>
          </p:cNvPr>
          <p:cNvSpPr>
            <a:spLocks noGrp="1"/>
          </p:cNvSpPr>
          <p:nvPr>
            <p:ph type="dt" sz="half" idx="10"/>
          </p:nvPr>
        </p:nvSpPr>
        <p:spPr/>
        <p:txBody>
          <a:bodyPr/>
          <a:lstStyle/>
          <a:p>
            <a:fld id="{8FE38FBD-D4C7-4C4E-A411-17C363B6CE46}" type="datetime1">
              <a:rPr lang="en-GB" smtClean="0"/>
              <a:t>08/07/2025</a:t>
            </a:fld>
            <a:endParaRPr lang="en-GB"/>
          </a:p>
        </p:txBody>
      </p:sp>
      <p:sp>
        <p:nvSpPr>
          <p:cNvPr id="5" name="Fußzeilenplatzhalter 4">
            <a:extLst>
              <a:ext uri="{FF2B5EF4-FFF2-40B4-BE49-F238E27FC236}">
                <a16:creationId xmlns:a16="http://schemas.microsoft.com/office/drawing/2014/main" id="{758091BE-93C3-4DD3-A4E4-F1450C57B21F}"/>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A0C41A5C-2F5F-42FC-85D0-E38571FE56D0}"/>
              </a:ext>
            </a:extLst>
          </p:cNvPr>
          <p:cNvSpPr>
            <a:spLocks noGrp="1"/>
          </p:cNvSpPr>
          <p:nvPr>
            <p:ph type="sldNum" sz="quarter" idx="12"/>
          </p:nvPr>
        </p:nvSpPr>
        <p:spPr/>
        <p:txBody>
          <a:bodyPr/>
          <a:lstStyle/>
          <a:p>
            <a:fld id="{C6E05448-C963-4910-96F2-13A1B15C893E}" type="slidenum">
              <a:rPr lang="en-GB" smtClean="0"/>
              <a:t>‹Nr.›</a:t>
            </a:fld>
            <a:endParaRPr lang="en-GB"/>
          </a:p>
        </p:txBody>
      </p:sp>
    </p:spTree>
    <p:extLst>
      <p:ext uri="{BB962C8B-B14F-4D97-AF65-F5344CB8AC3E}">
        <p14:creationId xmlns:p14="http://schemas.microsoft.com/office/powerpoint/2010/main" val="324654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53FE5-4447-4D5B-AD2F-7F535D92980F}"/>
              </a:ext>
            </a:extLst>
          </p:cNvPr>
          <p:cNvSpPr>
            <a:spLocks noGrp="1"/>
          </p:cNvSpPr>
          <p:nvPr>
            <p:ph type="title"/>
          </p:nvPr>
        </p:nvSpPr>
        <p:spPr/>
        <p:txBody>
          <a:bodyPr/>
          <a:lstStyle/>
          <a:p>
            <a:r>
              <a:rPr lang="de-DE"/>
              <a:t>Mastertitelformat bearbeiten</a:t>
            </a:r>
            <a:endParaRPr lang="en-GB"/>
          </a:p>
        </p:txBody>
      </p:sp>
      <p:sp>
        <p:nvSpPr>
          <p:cNvPr id="3" name="Vertikaler Textplatzhalter 2">
            <a:extLst>
              <a:ext uri="{FF2B5EF4-FFF2-40B4-BE49-F238E27FC236}">
                <a16:creationId xmlns:a16="http://schemas.microsoft.com/office/drawing/2014/main" id="{7D64AF60-971B-4246-A3E9-808527D7E86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3FD3DA9F-BD61-4C79-A47B-22A8EDE0C9BA}"/>
              </a:ext>
            </a:extLst>
          </p:cNvPr>
          <p:cNvSpPr>
            <a:spLocks noGrp="1"/>
          </p:cNvSpPr>
          <p:nvPr>
            <p:ph type="dt" sz="half" idx="10"/>
          </p:nvPr>
        </p:nvSpPr>
        <p:spPr/>
        <p:txBody>
          <a:bodyPr/>
          <a:lstStyle/>
          <a:p>
            <a:fld id="{0F016975-2E92-4F3C-B3C5-215CE18B8BAB}" type="datetime1">
              <a:rPr lang="en-GB" smtClean="0"/>
              <a:t>08/07/2025</a:t>
            </a:fld>
            <a:endParaRPr lang="en-GB"/>
          </a:p>
        </p:txBody>
      </p:sp>
      <p:sp>
        <p:nvSpPr>
          <p:cNvPr id="5" name="Fußzeilenplatzhalter 4">
            <a:extLst>
              <a:ext uri="{FF2B5EF4-FFF2-40B4-BE49-F238E27FC236}">
                <a16:creationId xmlns:a16="http://schemas.microsoft.com/office/drawing/2014/main" id="{850002FA-ACEE-499F-AB51-DE2742FBE7A1}"/>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ECB2325E-9B29-4F79-8475-31DD1C915014}"/>
              </a:ext>
            </a:extLst>
          </p:cNvPr>
          <p:cNvSpPr>
            <a:spLocks noGrp="1"/>
          </p:cNvSpPr>
          <p:nvPr>
            <p:ph type="sldNum" sz="quarter" idx="12"/>
          </p:nvPr>
        </p:nvSpPr>
        <p:spPr/>
        <p:txBody>
          <a:bodyPr/>
          <a:lstStyle/>
          <a:p>
            <a:fld id="{C6E05448-C963-4910-96F2-13A1B15C893E}" type="slidenum">
              <a:rPr lang="en-GB" smtClean="0"/>
              <a:t>‹Nr.›</a:t>
            </a:fld>
            <a:endParaRPr lang="en-GB"/>
          </a:p>
        </p:txBody>
      </p:sp>
    </p:spTree>
    <p:extLst>
      <p:ext uri="{BB962C8B-B14F-4D97-AF65-F5344CB8AC3E}">
        <p14:creationId xmlns:p14="http://schemas.microsoft.com/office/powerpoint/2010/main" val="185545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5971022-7DA9-499D-81DA-B1E1A6DCF1D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GB"/>
          </a:p>
        </p:txBody>
      </p:sp>
      <p:sp>
        <p:nvSpPr>
          <p:cNvPr id="3" name="Vertikaler Textplatzhalter 2">
            <a:extLst>
              <a:ext uri="{FF2B5EF4-FFF2-40B4-BE49-F238E27FC236}">
                <a16:creationId xmlns:a16="http://schemas.microsoft.com/office/drawing/2014/main" id="{EAFDC04B-BD2C-425A-B7FE-35CB3C1BCC9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84291E41-8343-4E17-AEAB-1F29BEDC2408}"/>
              </a:ext>
            </a:extLst>
          </p:cNvPr>
          <p:cNvSpPr>
            <a:spLocks noGrp="1"/>
          </p:cNvSpPr>
          <p:nvPr>
            <p:ph type="dt" sz="half" idx="10"/>
          </p:nvPr>
        </p:nvSpPr>
        <p:spPr/>
        <p:txBody>
          <a:bodyPr/>
          <a:lstStyle/>
          <a:p>
            <a:fld id="{B5A04E95-46D4-4051-B87C-29F4FC7705A7}" type="datetime1">
              <a:rPr lang="en-GB" smtClean="0"/>
              <a:t>08/07/2025</a:t>
            </a:fld>
            <a:endParaRPr lang="en-GB"/>
          </a:p>
        </p:txBody>
      </p:sp>
      <p:sp>
        <p:nvSpPr>
          <p:cNvPr id="5" name="Fußzeilenplatzhalter 4">
            <a:extLst>
              <a:ext uri="{FF2B5EF4-FFF2-40B4-BE49-F238E27FC236}">
                <a16:creationId xmlns:a16="http://schemas.microsoft.com/office/drawing/2014/main" id="{439BEDEC-B0CC-4D7F-B5C2-37C6690199D2}"/>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767D6363-BFBE-482B-A9DF-68E69817D8A5}"/>
              </a:ext>
            </a:extLst>
          </p:cNvPr>
          <p:cNvSpPr>
            <a:spLocks noGrp="1"/>
          </p:cNvSpPr>
          <p:nvPr>
            <p:ph type="sldNum" sz="quarter" idx="12"/>
          </p:nvPr>
        </p:nvSpPr>
        <p:spPr/>
        <p:txBody>
          <a:bodyPr/>
          <a:lstStyle/>
          <a:p>
            <a:fld id="{C6E05448-C963-4910-96F2-13A1B15C893E}" type="slidenum">
              <a:rPr lang="en-GB" smtClean="0"/>
              <a:t>‹Nr.›</a:t>
            </a:fld>
            <a:endParaRPr lang="en-GB"/>
          </a:p>
        </p:txBody>
      </p:sp>
    </p:spTree>
    <p:extLst>
      <p:ext uri="{BB962C8B-B14F-4D97-AF65-F5344CB8AC3E}">
        <p14:creationId xmlns:p14="http://schemas.microsoft.com/office/powerpoint/2010/main" val="118645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10BF9-525E-45C6-A465-70E49FED1BAF}"/>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1BB2618C-5162-4FEC-88DE-35CF9257243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BA2A11C0-4FA8-407F-9560-4857B0CF4FE7}"/>
              </a:ext>
            </a:extLst>
          </p:cNvPr>
          <p:cNvSpPr>
            <a:spLocks noGrp="1"/>
          </p:cNvSpPr>
          <p:nvPr>
            <p:ph type="dt" sz="half" idx="10"/>
          </p:nvPr>
        </p:nvSpPr>
        <p:spPr/>
        <p:txBody>
          <a:bodyPr/>
          <a:lstStyle/>
          <a:p>
            <a:fld id="{4ACC5C2E-E036-4C90-A7C5-52F31B410879}" type="datetime1">
              <a:rPr lang="en-GB" smtClean="0"/>
              <a:t>08/07/2025</a:t>
            </a:fld>
            <a:endParaRPr lang="en-GB"/>
          </a:p>
        </p:txBody>
      </p:sp>
      <p:sp>
        <p:nvSpPr>
          <p:cNvPr id="5" name="Fußzeilenplatzhalter 4">
            <a:extLst>
              <a:ext uri="{FF2B5EF4-FFF2-40B4-BE49-F238E27FC236}">
                <a16:creationId xmlns:a16="http://schemas.microsoft.com/office/drawing/2014/main" id="{670C260B-6D27-47D4-A32D-E9A2642F128A}"/>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88045F1C-3EAF-4407-BD79-D9E609432796}"/>
              </a:ext>
            </a:extLst>
          </p:cNvPr>
          <p:cNvSpPr>
            <a:spLocks noGrp="1"/>
          </p:cNvSpPr>
          <p:nvPr>
            <p:ph type="sldNum" sz="quarter" idx="12"/>
          </p:nvPr>
        </p:nvSpPr>
        <p:spPr/>
        <p:txBody>
          <a:bodyPr/>
          <a:lstStyle/>
          <a:p>
            <a:fld id="{C6E05448-C963-4910-96F2-13A1B15C893E}" type="slidenum">
              <a:rPr lang="en-GB" smtClean="0"/>
              <a:t>‹Nr.›</a:t>
            </a:fld>
            <a:endParaRPr lang="en-GB"/>
          </a:p>
        </p:txBody>
      </p:sp>
    </p:spTree>
    <p:extLst>
      <p:ext uri="{BB962C8B-B14F-4D97-AF65-F5344CB8AC3E}">
        <p14:creationId xmlns:p14="http://schemas.microsoft.com/office/powerpoint/2010/main" val="52248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394E4-2D83-4275-9D11-3182EC5DBAD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1FE690E3-2DB4-4989-977B-57F0EAB97A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3775161-32E6-4284-A5AB-19C783C6E66D}"/>
              </a:ext>
            </a:extLst>
          </p:cNvPr>
          <p:cNvSpPr>
            <a:spLocks noGrp="1"/>
          </p:cNvSpPr>
          <p:nvPr>
            <p:ph type="dt" sz="half" idx="10"/>
          </p:nvPr>
        </p:nvSpPr>
        <p:spPr/>
        <p:txBody>
          <a:bodyPr/>
          <a:lstStyle/>
          <a:p>
            <a:fld id="{F802A29B-D91F-4C88-9918-190A2390100E}" type="datetime1">
              <a:rPr lang="en-GB" smtClean="0"/>
              <a:t>08/07/2025</a:t>
            </a:fld>
            <a:endParaRPr lang="en-GB"/>
          </a:p>
        </p:txBody>
      </p:sp>
      <p:sp>
        <p:nvSpPr>
          <p:cNvPr id="5" name="Fußzeilenplatzhalter 4">
            <a:extLst>
              <a:ext uri="{FF2B5EF4-FFF2-40B4-BE49-F238E27FC236}">
                <a16:creationId xmlns:a16="http://schemas.microsoft.com/office/drawing/2014/main" id="{C80602AE-7D4C-48D6-9852-9BA4A4EBF6F0}"/>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FAB984B9-D832-49A7-B1CA-9B3A50FFD346}"/>
              </a:ext>
            </a:extLst>
          </p:cNvPr>
          <p:cNvSpPr>
            <a:spLocks noGrp="1"/>
          </p:cNvSpPr>
          <p:nvPr>
            <p:ph type="sldNum" sz="quarter" idx="12"/>
          </p:nvPr>
        </p:nvSpPr>
        <p:spPr/>
        <p:txBody>
          <a:bodyPr/>
          <a:lstStyle/>
          <a:p>
            <a:fld id="{C6E05448-C963-4910-96F2-13A1B15C893E}" type="slidenum">
              <a:rPr lang="en-GB" smtClean="0"/>
              <a:t>‹Nr.›</a:t>
            </a:fld>
            <a:endParaRPr lang="en-GB"/>
          </a:p>
        </p:txBody>
      </p:sp>
    </p:spTree>
    <p:extLst>
      <p:ext uri="{BB962C8B-B14F-4D97-AF65-F5344CB8AC3E}">
        <p14:creationId xmlns:p14="http://schemas.microsoft.com/office/powerpoint/2010/main" val="268669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AD2F2-D05A-456B-8FFE-00EF2D951F72}"/>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1D0E9184-53CE-4B7E-9703-694D8F16586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42063EB6-E99A-4A42-98C1-96B7AF4A7E7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64379897-294E-475E-974E-24B039A2FA4B}"/>
              </a:ext>
            </a:extLst>
          </p:cNvPr>
          <p:cNvSpPr>
            <a:spLocks noGrp="1"/>
          </p:cNvSpPr>
          <p:nvPr>
            <p:ph type="dt" sz="half" idx="10"/>
          </p:nvPr>
        </p:nvSpPr>
        <p:spPr/>
        <p:txBody>
          <a:bodyPr/>
          <a:lstStyle/>
          <a:p>
            <a:fld id="{D5CCA65B-98FC-4E90-9741-FEF7C9E85C28}" type="datetime1">
              <a:rPr lang="en-GB" smtClean="0"/>
              <a:t>08/07/2025</a:t>
            </a:fld>
            <a:endParaRPr lang="en-GB"/>
          </a:p>
        </p:txBody>
      </p:sp>
      <p:sp>
        <p:nvSpPr>
          <p:cNvPr id="6" name="Fußzeilenplatzhalter 5">
            <a:extLst>
              <a:ext uri="{FF2B5EF4-FFF2-40B4-BE49-F238E27FC236}">
                <a16:creationId xmlns:a16="http://schemas.microsoft.com/office/drawing/2014/main" id="{B0B6FBEA-2379-49C3-BC8D-68AB42184BB0}"/>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B58E3FC0-C043-4F6F-BE6D-0B0FEF561E70}"/>
              </a:ext>
            </a:extLst>
          </p:cNvPr>
          <p:cNvSpPr>
            <a:spLocks noGrp="1"/>
          </p:cNvSpPr>
          <p:nvPr>
            <p:ph type="sldNum" sz="quarter" idx="12"/>
          </p:nvPr>
        </p:nvSpPr>
        <p:spPr/>
        <p:txBody>
          <a:bodyPr/>
          <a:lstStyle/>
          <a:p>
            <a:fld id="{C6E05448-C963-4910-96F2-13A1B15C893E}" type="slidenum">
              <a:rPr lang="en-GB" smtClean="0"/>
              <a:t>‹Nr.›</a:t>
            </a:fld>
            <a:endParaRPr lang="en-GB"/>
          </a:p>
        </p:txBody>
      </p:sp>
    </p:spTree>
    <p:extLst>
      <p:ext uri="{BB962C8B-B14F-4D97-AF65-F5344CB8AC3E}">
        <p14:creationId xmlns:p14="http://schemas.microsoft.com/office/powerpoint/2010/main" val="102395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A62D7-2C0E-40F6-B682-5315DD3FBF9F}"/>
              </a:ext>
            </a:extLst>
          </p:cNvPr>
          <p:cNvSpPr>
            <a:spLocks noGrp="1"/>
          </p:cNvSpPr>
          <p:nvPr>
            <p:ph type="title"/>
          </p:nvPr>
        </p:nvSpPr>
        <p:spPr>
          <a:xfrm>
            <a:off x="839788" y="365125"/>
            <a:ext cx="10515600" cy="1325563"/>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CD831E9B-812C-48F5-AAF1-3B52497DC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2E99EEE-E61B-4C7C-816F-2F3D8B3DF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9CCDDC9D-2F53-4614-9297-D00B881CCD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C100751-6A24-4F43-8D5E-314A32EE642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a:extLst>
              <a:ext uri="{FF2B5EF4-FFF2-40B4-BE49-F238E27FC236}">
                <a16:creationId xmlns:a16="http://schemas.microsoft.com/office/drawing/2014/main" id="{CE8D4B3B-60BB-4074-83DE-F92560B4DAF0}"/>
              </a:ext>
            </a:extLst>
          </p:cNvPr>
          <p:cNvSpPr>
            <a:spLocks noGrp="1"/>
          </p:cNvSpPr>
          <p:nvPr>
            <p:ph type="dt" sz="half" idx="10"/>
          </p:nvPr>
        </p:nvSpPr>
        <p:spPr/>
        <p:txBody>
          <a:bodyPr/>
          <a:lstStyle/>
          <a:p>
            <a:fld id="{F497B3C9-BF0F-4152-9657-EE1C70E8B34F}" type="datetime1">
              <a:rPr lang="en-GB" smtClean="0"/>
              <a:t>08/07/2025</a:t>
            </a:fld>
            <a:endParaRPr lang="en-GB"/>
          </a:p>
        </p:txBody>
      </p:sp>
      <p:sp>
        <p:nvSpPr>
          <p:cNvPr id="8" name="Fußzeilenplatzhalter 7">
            <a:extLst>
              <a:ext uri="{FF2B5EF4-FFF2-40B4-BE49-F238E27FC236}">
                <a16:creationId xmlns:a16="http://schemas.microsoft.com/office/drawing/2014/main" id="{4A1CABB0-1A5B-4AE4-B61B-2B661B66D7E0}"/>
              </a:ext>
            </a:extLst>
          </p:cNvPr>
          <p:cNvSpPr>
            <a:spLocks noGrp="1"/>
          </p:cNvSpPr>
          <p:nvPr>
            <p:ph type="ftr" sz="quarter" idx="11"/>
          </p:nvPr>
        </p:nvSpPr>
        <p:spPr/>
        <p:txBody>
          <a:bodyPr/>
          <a:lstStyle/>
          <a:p>
            <a:endParaRPr lang="en-GB"/>
          </a:p>
        </p:txBody>
      </p:sp>
      <p:sp>
        <p:nvSpPr>
          <p:cNvPr id="9" name="Foliennummernplatzhalter 8">
            <a:extLst>
              <a:ext uri="{FF2B5EF4-FFF2-40B4-BE49-F238E27FC236}">
                <a16:creationId xmlns:a16="http://schemas.microsoft.com/office/drawing/2014/main" id="{5640A1FA-F54D-4FB9-BCBE-4C41A7091870}"/>
              </a:ext>
            </a:extLst>
          </p:cNvPr>
          <p:cNvSpPr>
            <a:spLocks noGrp="1"/>
          </p:cNvSpPr>
          <p:nvPr>
            <p:ph type="sldNum" sz="quarter" idx="12"/>
          </p:nvPr>
        </p:nvSpPr>
        <p:spPr/>
        <p:txBody>
          <a:bodyPr/>
          <a:lstStyle/>
          <a:p>
            <a:fld id="{C6E05448-C963-4910-96F2-13A1B15C893E}" type="slidenum">
              <a:rPr lang="en-GB" smtClean="0"/>
              <a:t>‹Nr.›</a:t>
            </a:fld>
            <a:endParaRPr lang="en-GB"/>
          </a:p>
        </p:txBody>
      </p:sp>
    </p:spTree>
    <p:extLst>
      <p:ext uri="{BB962C8B-B14F-4D97-AF65-F5344CB8AC3E}">
        <p14:creationId xmlns:p14="http://schemas.microsoft.com/office/powerpoint/2010/main" val="231954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C0CD2-E307-4162-83B0-4B7A154915E2}"/>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48EE91F5-65BC-45ED-9D30-917C17ED05C0}"/>
              </a:ext>
            </a:extLst>
          </p:cNvPr>
          <p:cNvSpPr>
            <a:spLocks noGrp="1"/>
          </p:cNvSpPr>
          <p:nvPr>
            <p:ph type="dt" sz="half" idx="10"/>
          </p:nvPr>
        </p:nvSpPr>
        <p:spPr/>
        <p:txBody>
          <a:bodyPr/>
          <a:lstStyle/>
          <a:p>
            <a:fld id="{FFCA0F6A-14FB-433A-AA6F-C084BCC08940}" type="datetime1">
              <a:rPr lang="en-GB" smtClean="0"/>
              <a:t>08/07/2025</a:t>
            </a:fld>
            <a:endParaRPr lang="en-GB"/>
          </a:p>
        </p:txBody>
      </p:sp>
      <p:sp>
        <p:nvSpPr>
          <p:cNvPr id="4" name="Fußzeilenplatzhalter 3">
            <a:extLst>
              <a:ext uri="{FF2B5EF4-FFF2-40B4-BE49-F238E27FC236}">
                <a16:creationId xmlns:a16="http://schemas.microsoft.com/office/drawing/2014/main" id="{BDACAFBA-97FE-4458-BF1A-01317AC88FBA}"/>
              </a:ext>
            </a:extLst>
          </p:cNvPr>
          <p:cNvSpPr>
            <a:spLocks noGrp="1"/>
          </p:cNvSpPr>
          <p:nvPr>
            <p:ph type="ftr" sz="quarter" idx="11"/>
          </p:nvPr>
        </p:nvSpPr>
        <p:spPr/>
        <p:txBody>
          <a:bodyPr/>
          <a:lstStyle/>
          <a:p>
            <a:endParaRPr lang="en-GB"/>
          </a:p>
        </p:txBody>
      </p:sp>
      <p:sp>
        <p:nvSpPr>
          <p:cNvPr id="5" name="Foliennummernplatzhalter 4">
            <a:extLst>
              <a:ext uri="{FF2B5EF4-FFF2-40B4-BE49-F238E27FC236}">
                <a16:creationId xmlns:a16="http://schemas.microsoft.com/office/drawing/2014/main" id="{7392CCD6-E7F1-44D8-A394-2E3DF56C3348}"/>
              </a:ext>
            </a:extLst>
          </p:cNvPr>
          <p:cNvSpPr>
            <a:spLocks noGrp="1"/>
          </p:cNvSpPr>
          <p:nvPr>
            <p:ph type="sldNum" sz="quarter" idx="12"/>
          </p:nvPr>
        </p:nvSpPr>
        <p:spPr/>
        <p:txBody>
          <a:bodyPr/>
          <a:lstStyle/>
          <a:p>
            <a:fld id="{C6E05448-C963-4910-96F2-13A1B15C893E}" type="slidenum">
              <a:rPr lang="en-GB" smtClean="0"/>
              <a:t>‹Nr.›</a:t>
            </a:fld>
            <a:endParaRPr lang="en-GB"/>
          </a:p>
        </p:txBody>
      </p:sp>
    </p:spTree>
    <p:extLst>
      <p:ext uri="{BB962C8B-B14F-4D97-AF65-F5344CB8AC3E}">
        <p14:creationId xmlns:p14="http://schemas.microsoft.com/office/powerpoint/2010/main" val="121603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EEC17CA-4A24-4954-AA9C-AF8790D89EA2}"/>
              </a:ext>
            </a:extLst>
          </p:cNvPr>
          <p:cNvSpPr>
            <a:spLocks noGrp="1"/>
          </p:cNvSpPr>
          <p:nvPr>
            <p:ph type="dt" sz="half" idx="10"/>
          </p:nvPr>
        </p:nvSpPr>
        <p:spPr/>
        <p:txBody>
          <a:bodyPr/>
          <a:lstStyle/>
          <a:p>
            <a:fld id="{2621C438-426F-44F0-84F7-40AEEED819CC}" type="datetime1">
              <a:rPr lang="en-GB" smtClean="0"/>
              <a:t>08/07/2025</a:t>
            </a:fld>
            <a:endParaRPr lang="en-GB"/>
          </a:p>
        </p:txBody>
      </p:sp>
      <p:sp>
        <p:nvSpPr>
          <p:cNvPr id="3" name="Fußzeilenplatzhalter 2">
            <a:extLst>
              <a:ext uri="{FF2B5EF4-FFF2-40B4-BE49-F238E27FC236}">
                <a16:creationId xmlns:a16="http://schemas.microsoft.com/office/drawing/2014/main" id="{407954B1-26A4-41F8-8B37-9CED5BE7117D}"/>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64E3D6D1-CCE1-4F08-9E24-BDA2332A7B4F}"/>
              </a:ext>
            </a:extLst>
          </p:cNvPr>
          <p:cNvSpPr>
            <a:spLocks noGrp="1"/>
          </p:cNvSpPr>
          <p:nvPr>
            <p:ph type="sldNum" sz="quarter" idx="12"/>
          </p:nvPr>
        </p:nvSpPr>
        <p:spPr/>
        <p:txBody>
          <a:bodyPr/>
          <a:lstStyle/>
          <a:p>
            <a:fld id="{C6E05448-C963-4910-96F2-13A1B15C893E}" type="slidenum">
              <a:rPr lang="en-GB" smtClean="0"/>
              <a:t>‹Nr.›</a:t>
            </a:fld>
            <a:endParaRPr lang="en-GB"/>
          </a:p>
        </p:txBody>
      </p:sp>
    </p:spTree>
    <p:extLst>
      <p:ext uri="{BB962C8B-B14F-4D97-AF65-F5344CB8AC3E}">
        <p14:creationId xmlns:p14="http://schemas.microsoft.com/office/powerpoint/2010/main" val="321602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2C558-CE80-4DC0-9DB4-3FB21E89115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Inhaltsplatzhalter 2">
            <a:extLst>
              <a:ext uri="{FF2B5EF4-FFF2-40B4-BE49-F238E27FC236}">
                <a16:creationId xmlns:a16="http://schemas.microsoft.com/office/drawing/2014/main" id="{97D758D4-3838-41B4-A85B-37D2D5F78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6CD90F4E-BE48-4CE3-8FA5-61AAA7FB0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86504CA-34B3-4BDD-B78E-43DDFAF2CA44}"/>
              </a:ext>
            </a:extLst>
          </p:cNvPr>
          <p:cNvSpPr>
            <a:spLocks noGrp="1"/>
          </p:cNvSpPr>
          <p:nvPr>
            <p:ph type="dt" sz="half" idx="10"/>
          </p:nvPr>
        </p:nvSpPr>
        <p:spPr/>
        <p:txBody>
          <a:bodyPr/>
          <a:lstStyle/>
          <a:p>
            <a:fld id="{4EA2B6D0-23E3-42B6-9A04-04EF7CDA659A}" type="datetime1">
              <a:rPr lang="en-GB" smtClean="0"/>
              <a:t>08/07/2025</a:t>
            </a:fld>
            <a:endParaRPr lang="en-GB"/>
          </a:p>
        </p:txBody>
      </p:sp>
      <p:sp>
        <p:nvSpPr>
          <p:cNvPr id="6" name="Fußzeilenplatzhalter 5">
            <a:extLst>
              <a:ext uri="{FF2B5EF4-FFF2-40B4-BE49-F238E27FC236}">
                <a16:creationId xmlns:a16="http://schemas.microsoft.com/office/drawing/2014/main" id="{7275FD24-AC31-4208-8267-0DFE214D7F4D}"/>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71E074FF-80FA-4960-BF77-19D146600DD5}"/>
              </a:ext>
            </a:extLst>
          </p:cNvPr>
          <p:cNvSpPr>
            <a:spLocks noGrp="1"/>
          </p:cNvSpPr>
          <p:nvPr>
            <p:ph type="sldNum" sz="quarter" idx="12"/>
          </p:nvPr>
        </p:nvSpPr>
        <p:spPr/>
        <p:txBody>
          <a:bodyPr/>
          <a:lstStyle/>
          <a:p>
            <a:fld id="{C6E05448-C963-4910-96F2-13A1B15C893E}" type="slidenum">
              <a:rPr lang="en-GB" smtClean="0"/>
              <a:t>‹Nr.›</a:t>
            </a:fld>
            <a:endParaRPr lang="en-GB"/>
          </a:p>
        </p:txBody>
      </p:sp>
    </p:spTree>
    <p:extLst>
      <p:ext uri="{BB962C8B-B14F-4D97-AF65-F5344CB8AC3E}">
        <p14:creationId xmlns:p14="http://schemas.microsoft.com/office/powerpoint/2010/main" val="249227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C724F-95EA-4F08-9F71-734DF085785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Bildplatzhalter 2">
            <a:extLst>
              <a:ext uri="{FF2B5EF4-FFF2-40B4-BE49-F238E27FC236}">
                <a16:creationId xmlns:a16="http://schemas.microsoft.com/office/drawing/2014/main" id="{5173ED21-3D76-4E6C-8E0A-7CE617E2C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a:extLst>
              <a:ext uri="{FF2B5EF4-FFF2-40B4-BE49-F238E27FC236}">
                <a16:creationId xmlns:a16="http://schemas.microsoft.com/office/drawing/2014/main" id="{1D62334C-A003-44C6-A011-CE5E2B07A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EB928E3-4370-4E25-B880-A08BD0AC7393}"/>
              </a:ext>
            </a:extLst>
          </p:cNvPr>
          <p:cNvSpPr>
            <a:spLocks noGrp="1"/>
          </p:cNvSpPr>
          <p:nvPr>
            <p:ph type="dt" sz="half" idx="10"/>
          </p:nvPr>
        </p:nvSpPr>
        <p:spPr/>
        <p:txBody>
          <a:bodyPr/>
          <a:lstStyle/>
          <a:p>
            <a:fld id="{9674ED56-9309-4345-9754-315919C2BE59}" type="datetime1">
              <a:rPr lang="en-GB" smtClean="0"/>
              <a:t>08/07/2025</a:t>
            </a:fld>
            <a:endParaRPr lang="en-GB"/>
          </a:p>
        </p:txBody>
      </p:sp>
      <p:sp>
        <p:nvSpPr>
          <p:cNvPr id="6" name="Fußzeilenplatzhalter 5">
            <a:extLst>
              <a:ext uri="{FF2B5EF4-FFF2-40B4-BE49-F238E27FC236}">
                <a16:creationId xmlns:a16="http://schemas.microsoft.com/office/drawing/2014/main" id="{9280BBBF-8E79-4692-8436-07F5E9B51B48}"/>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6E223E80-1291-4D3B-BCB8-B9CFA9ECD698}"/>
              </a:ext>
            </a:extLst>
          </p:cNvPr>
          <p:cNvSpPr>
            <a:spLocks noGrp="1"/>
          </p:cNvSpPr>
          <p:nvPr>
            <p:ph type="sldNum" sz="quarter" idx="12"/>
          </p:nvPr>
        </p:nvSpPr>
        <p:spPr/>
        <p:txBody>
          <a:bodyPr/>
          <a:lstStyle/>
          <a:p>
            <a:fld id="{C6E05448-C963-4910-96F2-13A1B15C893E}" type="slidenum">
              <a:rPr lang="en-GB" smtClean="0"/>
              <a:t>‹Nr.›</a:t>
            </a:fld>
            <a:endParaRPr lang="en-GB"/>
          </a:p>
        </p:txBody>
      </p:sp>
    </p:spTree>
    <p:extLst>
      <p:ext uri="{BB962C8B-B14F-4D97-AF65-F5344CB8AC3E}">
        <p14:creationId xmlns:p14="http://schemas.microsoft.com/office/powerpoint/2010/main" val="285577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E9A1D54-6988-4637-AA1E-1446BC533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1C59EFDD-B857-47E5-8BFE-6FA62CE974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55CC4E2F-3530-4F9A-8E19-B469E47B93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BECA5-2E62-49BD-9377-0CB955F44614}" type="datetime1">
              <a:rPr lang="en-GB" smtClean="0"/>
              <a:t>08/07/2025</a:t>
            </a:fld>
            <a:endParaRPr lang="en-GB"/>
          </a:p>
        </p:txBody>
      </p:sp>
      <p:sp>
        <p:nvSpPr>
          <p:cNvPr id="5" name="Fußzeilenplatzhalter 4">
            <a:extLst>
              <a:ext uri="{FF2B5EF4-FFF2-40B4-BE49-F238E27FC236}">
                <a16:creationId xmlns:a16="http://schemas.microsoft.com/office/drawing/2014/main" id="{16B65240-DFFE-4726-BD1A-9FB90904C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a:extLst>
              <a:ext uri="{FF2B5EF4-FFF2-40B4-BE49-F238E27FC236}">
                <a16:creationId xmlns:a16="http://schemas.microsoft.com/office/drawing/2014/main" id="{FB14446A-0A8A-4636-8C51-4FE25AEA8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05448-C963-4910-96F2-13A1B15C893E}" type="slidenum">
              <a:rPr lang="en-GB" smtClean="0"/>
              <a:t>‹Nr.›</a:t>
            </a:fld>
            <a:endParaRPr lang="en-GB"/>
          </a:p>
        </p:txBody>
      </p:sp>
    </p:spTree>
    <p:extLst>
      <p:ext uri="{BB962C8B-B14F-4D97-AF65-F5344CB8AC3E}">
        <p14:creationId xmlns:p14="http://schemas.microsoft.com/office/powerpoint/2010/main" val="2748220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emf"/><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emf"/><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11D1B-ED30-4B67-9B98-7F79128A4C34}"/>
              </a:ext>
            </a:extLst>
          </p:cNvPr>
          <p:cNvSpPr>
            <a:spLocks noGrp="1"/>
          </p:cNvSpPr>
          <p:nvPr>
            <p:ph type="ctrTitle"/>
          </p:nvPr>
        </p:nvSpPr>
        <p:spPr/>
        <p:txBody>
          <a:bodyPr/>
          <a:lstStyle/>
          <a:p>
            <a:r>
              <a:rPr lang="en-GB" dirty="0" err="1"/>
              <a:t>Strömungsmechanik</a:t>
            </a:r>
            <a:r>
              <a:rPr lang="en-GB" dirty="0"/>
              <a:t> in der </a:t>
            </a:r>
            <a:r>
              <a:rPr lang="en-GB" dirty="0" err="1"/>
              <a:t>Medizin</a:t>
            </a:r>
            <a:endParaRPr lang="en-GB" dirty="0"/>
          </a:p>
        </p:txBody>
      </p:sp>
      <p:sp>
        <p:nvSpPr>
          <p:cNvPr id="3" name="Untertitel 2">
            <a:extLst>
              <a:ext uri="{FF2B5EF4-FFF2-40B4-BE49-F238E27FC236}">
                <a16:creationId xmlns:a16="http://schemas.microsoft.com/office/drawing/2014/main" id="{1B78D9B9-9E16-4DAA-9B04-E01BF8B205B9}"/>
              </a:ext>
            </a:extLst>
          </p:cNvPr>
          <p:cNvSpPr>
            <a:spLocks noGrp="1"/>
          </p:cNvSpPr>
          <p:nvPr>
            <p:ph type="subTitle" idx="1"/>
          </p:nvPr>
        </p:nvSpPr>
        <p:spPr/>
        <p:txBody>
          <a:bodyPr>
            <a:normAutofit lnSpcReduction="10000"/>
          </a:bodyPr>
          <a:lstStyle/>
          <a:p>
            <a:r>
              <a:rPr lang="en-GB" dirty="0"/>
              <a:t>Prof. </a:t>
            </a:r>
            <a:r>
              <a:rPr lang="en-GB" dirty="0" err="1"/>
              <a:t>Dr.</a:t>
            </a:r>
            <a:r>
              <a:rPr lang="en-GB" dirty="0"/>
              <a:t>-Ing. Leonid Goubergrits</a:t>
            </a:r>
          </a:p>
          <a:p>
            <a:r>
              <a:rPr lang="en-GB" dirty="0"/>
              <a:t>PD Dr.-</a:t>
            </a:r>
            <a:r>
              <a:rPr lang="en-GB" dirty="0" err="1"/>
              <a:t>Ing</a:t>
            </a:r>
            <a:r>
              <a:rPr lang="en-GB" dirty="0"/>
              <a:t>. Ulrich Kertzscher</a:t>
            </a:r>
          </a:p>
          <a:p>
            <a:endParaRPr lang="en-GB" dirty="0"/>
          </a:p>
          <a:p>
            <a:r>
              <a:rPr lang="en-GB" dirty="0" err="1"/>
              <a:t>SoSe</a:t>
            </a:r>
            <a:r>
              <a:rPr lang="en-GB" dirty="0"/>
              <a:t> 2025</a:t>
            </a:r>
          </a:p>
        </p:txBody>
      </p:sp>
      <p:sp>
        <p:nvSpPr>
          <p:cNvPr id="4" name="Foliennummernplatzhalter 3">
            <a:extLst>
              <a:ext uri="{FF2B5EF4-FFF2-40B4-BE49-F238E27FC236}">
                <a16:creationId xmlns:a16="http://schemas.microsoft.com/office/drawing/2014/main" id="{B35D298A-5DB4-42F9-A9BA-7B80BE894C00}"/>
              </a:ext>
            </a:extLst>
          </p:cNvPr>
          <p:cNvSpPr>
            <a:spLocks noGrp="1"/>
          </p:cNvSpPr>
          <p:nvPr>
            <p:ph type="sldNum" sz="quarter" idx="12"/>
          </p:nvPr>
        </p:nvSpPr>
        <p:spPr/>
        <p:txBody>
          <a:bodyPr/>
          <a:lstStyle/>
          <a:p>
            <a:fld id="{C6E05448-C963-4910-96F2-13A1B15C893E}" type="slidenum">
              <a:rPr lang="en-GB" smtClean="0"/>
              <a:t>1</a:t>
            </a:fld>
            <a:endParaRPr lang="en-GB"/>
          </a:p>
        </p:txBody>
      </p:sp>
    </p:spTree>
    <p:extLst>
      <p:ext uri="{BB962C8B-B14F-4D97-AF65-F5344CB8AC3E}">
        <p14:creationId xmlns:p14="http://schemas.microsoft.com/office/powerpoint/2010/main" val="53255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468811" y="177124"/>
            <a:ext cx="10515600" cy="1325563"/>
          </a:xfrm>
        </p:spPr>
        <p:txBody>
          <a:bodyPr>
            <a:normAutofit/>
          </a:bodyPr>
          <a:lstStyle/>
          <a:p>
            <a:r>
              <a:rPr lang="en-GB" sz="3600" b="1" dirty="0" err="1">
                <a:solidFill>
                  <a:schemeClr val="tx1">
                    <a:lumMod val="75000"/>
                    <a:lumOff val="25000"/>
                  </a:schemeClr>
                </a:solidFill>
              </a:rPr>
              <a:t>Thermische</a:t>
            </a:r>
            <a:r>
              <a:rPr lang="en-GB" sz="3600" b="1" dirty="0">
                <a:solidFill>
                  <a:schemeClr val="tx1">
                    <a:lumMod val="75000"/>
                    <a:lumOff val="25000"/>
                  </a:schemeClr>
                </a:solidFill>
              </a:rPr>
              <a:t> </a:t>
            </a:r>
            <a:r>
              <a:rPr lang="en-GB" sz="3600" b="1" dirty="0" err="1">
                <a:solidFill>
                  <a:schemeClr val="tx1">
                    <a:lumMod val="75000"/>
                    <a:lumOff val="25000"/>
                  </a:schemeClr>
                </a:solidFill>
              </a:rPr>
              <a:t>Geschwindigkeitssonden</a:t>
            </a:r>
            <a:endParaRPr lang="en-GB" sz="3600" b="1" dirty="0">
              <a:solidFill>
                <a:schemeClr val="tx1">
                  <a:lumMod val="75000"/>
                  <a:lumOff val="25000"/>
                </a:schemeClr>
              </a:solidFill>
            </a:endParaRP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10</a:t>
            </a:fld>
            <a:endParaRPr lang="en-GB"/>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1042" name="Rectangle 43"/>
          <p:cNvSpPr>
            <a:spLocks noChangeArrowheads="1"/>
          </p:cNvSpPr>
          <p:nvPr/>
        </p:nvSpPr>
        <p:spPr bwMode="auto">
          <a:xfrm>
            <a:off x="2646947" y="15034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43" name="Rectangle 44"/>
          <p:cNvSpPr>
            <a:spLocks noChangeArrowheads="1"/>
          </p:cNvSpPr>
          <p:nvPr/>
        </p:nvSpPr>
        <p:spPr bwMode="auto">
          <a:xfrm>
            <a:off x="2646947" y="1960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3"/>
          <p:cNvSpPr>
            <a:spLocks noChangeArrowheads="1"/>
          </p:cNvSpPr>
          <p:nvPr/>
        </p:nvSpPr>
        <p:spPr bwMode="auto">
          <a:xfrm>
            <a:off x="468813" y="792369"/>
            <a:ext cx="10391058" cy="96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5" name="Textfeld 4"/>
          <p:cNvSpPr txBox="1"/>
          <p:nvPr/>
        </p:nvSpPr>
        <p:spPr>
          <a:xfrm>
            <a:off x="1207589" y="1405953"/>
            <a:ext cx="8305533" cy="5909310"/>
          </a:xfrm>
          <a:prstGeom prst="rect">
            <a:avLst/>
          </a:prstGeom>
          <a:noFill/>
        </p:spPr>
        <p:txBody>
          <a:bodyPr wrap="square" rtlCol="0">
            <a:spAutoFit/>
          </a:bodyPr>
          <a:lstStyle/>
          <a:p>
            <a:r>
              <a:rPr lang="de-DE" b="1" dirty="0"/>
              <a:t>Nachteile</a:t>
            </a:r>
          </a:p>
          <a:p>
            <a:endParaRPr lang="de-DE" b="1" dirty="0"/>
          </a:p>
          <a:p>
            <a:pPr marL="342900" indent="-342900">
              <a:buAutoNum type="arabicPeriod"/>
            </a:pPr>
            <a:r>
              <a:rPr lang="de-DE" dirty="0"/>
              <a:t>Es ist nötig zu kalibrieren wegen </a:t>
            </a:r>
          </a:p>
          <a:p>
            <a:pPr marL="800100" lvl="1" indent="-342900">
              <a:buFont typeface="Arial" panose="020B0604020202020204" pitchFamily="34" charset="0"/>
              <a:buChar char="•"/>
            </a:pPr>
            <a:r>
              <a:rPr lang="de-DE" dirty="0"/>
              <a:t>der Temperaturabhängigkeit (falls kein temperaturkompensierender Thermistor verwendet wird)  </a:t>
            </a:r>
          </a:p>
          <a:p>
            <a:pPr marL="800100" lvl="1" indent="-342900">
              <a:buFont typeface="Arial" panose="020B0604020202020204" pitchFamily="34" charset="0"/>
              <a:buChar char="•"/>
            </a:pPr>
            <a:r>
              <a:rPr lang="de-DE" dirty="0"/>
              <a:t>der Abhängigkeit von der Blutzusammensetzung (Hämatokrit)</a:t>
            </a:r>
          </a:p>
          <a:p>
            <a:pPr marL="342900" indent="-342900">
              <a:buAutoNum type="arabicPeriod"/>
            </a:pPr>
            <a:endParaRPr lang="de-DE" dirty="0"/>
          </a:p>
          <a:p>
            <a:r>
              <a:rPr lang="de-DE" dirty="0"/>
              <a:t>2. Radialgeschwindigkeit verfälscht die Messung</a:t>
            </a:r>
          </a:p>
          <a:p>
            <a:endParaRPr lang="de-DE" dirty="0"/>
          </a:p>
          <a:p>
            <a:r>
              <a:rPr lang="de-DE" dirty="0"/>
              <a:t>3. Radialschwingungen des Katheters verfälschen die Messungen</a:t>
            </a:r>
          </a:p>
          <a:p>
            <a:endParaRPr lang="de-DE" dirty="0"/>
          </a:p>
          <a:p>
            <a:endParaRPr lang="de-DE" dirty="0"/>
          </a:p>
          <a:p>
            <a:r>
              <a:rPr lang="de-DE" b="1" dirty="0"/>
              <a:t>Einsatzgebiete</a:t>
            </a:r>
          </a:p>
          <a:p>
            <a:endParaRPr lang="de-DE" dirty="0"/>
          </a:p>
          <a:p>
            <a:pPr marL="285750" indent="-285750">
              <a:buFont typeface="Arial" panose="020B0604020202020204" pitchFamily="34" charset="0"/>
              <a:buChar char="•"/>
            </a:pPr>
            <a:r>
              <a:rPr lang="de-DE" dirty="0"/>
              <a:t>dynamische Messung des Strömungsprofils </a:t>
            </a:r>
          </a:p>
          <a:p>
            <a:pPr marL="285750" indent="-285750">
              <a:buFont typeface="Arial" panose="020B0604020202020204" pitchFamily="34" charset="0"/>
              <a:buChar char="•"/>
            </a:pPr>
            <a:r>
              <a:rPr lang="de-DE" dirty="0"/>
              <a:t>Detektion von Rückströmungen</a:t>
            </a:r>
          </a:p>
          <a:p>
            <a:pPr marL="285750" indent="-285750">
              <a:buFont typeface="Arial" panose="020B0604020202020204" pitchFamily="34" charset="0"/>
              <a:buChar char="•"/>
            </a:pPr>
            <a:r>
              <a:rPr lang="de-DE" dirty="0"/>
              <a:t>Messung der Turbulenz</a:t>
            </a:r>
          </a:p>
          <a:p>
            <a:pPr marL="285750" indent="-285750">
              <a:buFont typeface="Arial" panose="020B0604020202020204" pitchFamily="34" charset="0"/>
              <a:buChar char="•"/>
            </a:pPr>
            <a:r>
              <a:rPr lang="de-DE" dirty="0"/>
              <a:t>Strömungsgeschwindigkeit in Lungen</a:t>
            </a:r>
          </a:p>
          <a:p>
            <a:endParaRPr lang="de-DE" dirty="0"/>
          </a:p>
          <a:p>
            <a:endParaRPr lang="de-DE" dirty="0"/>
          </a:p>
          <a:p>
            <a:endParaRPr lang="de-DE" dirty="0"/>
          </a:p>
        </p:txBody>
      </p:sp>
    </p:spTree>
    <p:extLst>
      <p:ext uri="{BB962C8B-B14F-4D97-AF65-F5344CB8AC3E}">
        <p14:creationId xmlns:p14="http://schemas.microsoft.com/office/powerpoint/2010/main" val="297105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468811" y="177124"/>
            <a:ext cx="10515600" cy="1325563"/>
          </a:xfrm>
        </p:spPr>
        <p:txBody>
          <a:bodyPr>
            <a:normAutofit/>
          </a:bodyPr>
          <a:lstStyle/>
          <a:p>
            <a:r>
              <a:rPr lang="de-DE" dirty="0"/>
              <a:t>Elektromagnetische Methode zur Geschwindigkeitsmessung (Kap. 4.2)</a:t>
            </a:r>
            <a:endParaRPr lang="en-GB" sz="3600" dirty="0">
              <a:solidFill>
                <a:schemeClr val="tx1">
                  <a:lumMod val="75000"/>
                  <a:lumOff val="25000"/>
                </a:schemeClr>
              </a:solidFill>
            </a:endParaRP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11</a:t>
            </a:fld>
            <a:endParaRPr lang="en-GB"/>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1042" name="Rectangle 43"/>
          <p:cNvSpPr>
            <a:spLocks noChangeArrowheads="1"/>
          </p:cNvSpPr>
          <p:nvPr/>
        </p:nvSpPr>
        <p:spPr bwMode="auto">
          <a:xfrm>
            <a:off x="2646947" y="15034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43" name="Rectangle 44"/>
          <p:cNvSpPr>
            <a:spLocks noChangeArrowheads="1"/>
          </p:cNvSpPr>
          <p:nvPr/>
        </p:nvSpPr>
        <p:spPr bwMode="auto">
          <a:xfrm>
            <a:off x="2646947" y="1960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3"/>
          <p:cNvSpPr>
            <a:spLocks noChangeArrowheads="1"/>
          </p:cNvSpPr>
          <p:nvPr/>
        </p:nvSpPr>
        <p:spPr bwMode="auto">
          <a:xfrm>
            <a:off x="468813" y="792369"/>
            <a:ext cx="10391058" cy="96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662" y="1639807"/>
            <a:ext cx="8788196" cy="362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1094479" y="5338583"/>
            <a:ext cx="10520577" cy="1477328"/>
          </a:xfrm>
          <a:prstGeom prst="rect">
            <a:avLst/>
          </a:prstGeom>
          <a:noFill/>
        </p:spPr>
        <p:txBody>
          <a:bodyPr wrap="square" rtlCol="0">
            <a:spAutoFit/>
          </a:bodyPr>
          <a:lstStyle/>
          <a:p>
            <a:pPr marL="285750" indent="-285750">
              <a:buFont typeface="Symbol" panose="05050102010706020507" pitchFamily="18" charset="2"/>
              <a:buChar char="-"/>
            </a:pPr>
            <a:r>
              <a:rPr lang="de-DE" dirty="0"/>
              <a:t>Die Spule generiert magnetische Feldlinien, die senkrecht zu den elektrischen Feldlinien sind.</a:t>
            </a:r>
          </a:p>
          <a:p>
            <a:pPr marL="285750" indent="-285750">
              <a:buFont typeface="Symbol" panose="05050102010706020507" pitchFamily="18" charset="2"/>
              <a:buChar char="-"/>
            </a:pPr>
            <a:r>
              <a:rPr lang="de-DE" dirty="0"/>
              <a:t>Magnetfeld ist um Sonde konzentriert -&gt; dortige Strömung wird übergewichtet</a:t>
            </a:r>
          </a:p>
          <a:p>
            <a:pPr marL="285750" indent="-285750">
              <a:buFont typeface="Symbol" panose="05050102010706020507" pitchFamily="18" charset="2"/>
              <a:buChar char="-"/>
            </a:pPr>
            <a:r>
              <a:rPr lang="de-DE" dirty="0"/>
              <a:t>nur für große Gefäße geeignet </a:t>
            </a:r>
          </a:p>
          <a:p>
            <a:pPr marL="285750" indent="-285750">
              <a:buFont typeface="Symbol" panose="05050102010706020507" pitchFamily="18" charset="2"/>
              <a:buChar char="-"/>
            </a:pPr>
            <a:r>
              <a:rPr lang="de-DE" dirty="0"/>
              <a:t>Nachteil: Position des Sonde im Gefäß schlecht bestimmbar</a:t>
            </a:r>
          </a:p>
          <a:p>
            <a:endParaRPr lang="de-DE" dirty="0"/>
          </a:p>
        </p:txBody>
      </p:sp>
    </p:spTree>
    <p:extLst>
      <p:ext uri="{BB962C8B-B14F-4D97-AF65-F5344CB8AC3E}">
        <p14:creationId xmlns:p14="http://schemas.microsoft.com/office/powerpoint/2010/main" val="388554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468811" y="177124"/>
            <a:ext cx="10515600" cy="1325563"/>
          </a:xfrm>
        </p:spPr>
        <p:txBody>
          <a:bodyPr>
            <a:normAutofit/>
          </a:bodyPr>
          <a:lstStyle/>
          <a:p>
            <a:r>
              <a:rPr lang="de-DE" dirty="0"/>
              <a:t>Elektromagnetische Methode zur Geschwindigkeitsmessung</a:t>
            </a:r>
            <a:endParaRPr lang="en-GB" sz="3600" dirty="0">
              <a:solidFill>
                <a:schemeClr val="tx1">
                  <a:lumMod val="75000"/>
                  <a:lumOff val="25000"/>
                </a:schemeClr>
              </a:solidFill>
            </a:endParaRP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12</a:t>
            </a:fld>
            <a:endParaRPr lang="en-GB"/>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1042" name="Rectangle 43"/>
          <p:cNvSpPr>
            <a:spLocks noChangeArrowheads="1"/>
          </p:cNvSpPr>
          <p:nvPr/>
        </p:nvSpPr>
        <p:spPr bwMode="auto">
          <a:xfrm>
            <a:off x="2646947" y="15034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43" name="Rectangle 44"/>
          <p:cNvSpPr>
            <a:spLocks noChangeArrowheads="1"/>
          </p:cNvSpPr>
          <p:nvPr/>
        </p:nvSpPr>
        <p:spPr bwMode="auto">
          <a:xfrm>
            <a:off x="2646947" y="1960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3"/>
          <p:cNvSpPr>
            <a:spLocks noChangeArrowheads="1"/>
          </p:cNvSpPr>
          <p:nvPr/>
        </p:nvSpPr>
        <p:spPr bwMode="auto">
          <a:xfrm>
            <a:off x="468813" y="792369"/>
            <a:ext cx="10391058" cy="96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a:extLst>
              <a:ext uri="{FF2B5EF4-FFF2-40B4-BE49-F238E27FC236}">
                <a16:creationId xmlns:a16="http://schemas.microsoft.com/office/drawing/2014/main" id="{064573B0-DAB3-46EF-B95E-F8FA289C6BD8}"/>
              </a:ext>
            </a:extLst>
          </p:cNvPr>
          <p:cNvPicPr>
            <a:picLocks noChangeAspect="1"/>
          </p:cNvPicPr>
          <p:nvPr/>
        </p:nvPicPr>
        <p:blipFill>
          <a:blip r:embed="rId4"/>
          <a:stretch>
            <a:fillRect/>
          </a:stretch>
        </p:blipFill>
        <p:spPr>
          <a:xfrm>
            <a:off x="752019" y="2486708"/>
            <a:ext cx="4585859" cy="2990777"/>
          </a:xfrm>
          <a:prstGeom prst="rect">
            <a:avLst/>
          </a:prstGeom>
        </p:spPr>
      </p:pic>
      <p:pic>
        <p:nvPicPr>
          <p:cNvPr id="10" name="Grafik 9">
            <a:extLst>
              <a:ext uri="{FF2B5EF4-FFF2-40B4-BE49-F238E27FC236}">
                <a16:creationId xmlns:a16="http://schemas.microsoft.com/office/drawing/2014/main" id="{77AD73C5-D6F7-4E67-A787-1F1915BBF7A2}"/>
              </a:ext>
            </a:extLst>
          </p:cNvPr>
          <p:cNvPicPr>
            <a:picLocks noChangeAspect="1"/>
          </p:cNvPicPr>
          <p:nvPr/>
        </p:nvPicPr>
        <p:blipFill>
          <a:blip r:embed="rId5"/>
          <a:stretch>
            <a:fillRect/>
          </a:stretch>
        </p:blipFill>
        <p:spPr>
          <a:xfrm>
            <a:off x="5796685" y="2390078"/>
            <a:ext cx="2088041" cy="3248064"/>
          </a:xfrm>
          <a:prstGeom prst="rect">
            <a:avLst/>
          </a:prstGeom>
        </p:spPr>
      </p:pic>
      <p:sp>
        <p:nvSpPr>
          <p:cNvPr id="11" name="Textfeld 10">
            <a:extLst>
              <a:ext uri="{FF2B5EF4-FFF2-40B4-BE49-F238E27FC236}">
                <a16:creationId xmlns:a16="http://schemas.microsoft.com/office/drawing/2014/main" id="{0A6700B8-73FD-4077-A5C1-FE377EFEF480}"/>
              </a:ext>
            </a:extLst>
          </p:cNvPr>
          <p:cNvSpPr txBox="1"/>
          <p:nvPr/>
        </p:nvSpPr>
        <p:spPr>
          <a:xfrm>
            <a:off x="517648" y="5930453"/>
            <a:ext cx="5054599" cy="369332"/>
          </a:xfrm>
          <a:prstGeom prst="rect">
            <a:avLst/>
          </a:prstGeom>
          <a:solidFill>
            <a:schemeClr val="bg1"/>
          </a:solidFill>
        </p:spPr>
        <p:txBody>
          <a:bodyPr wrap="square" rtlCol="0">
            <a:spAutoFit/>
          </a:bodyPr>
          <a:lstStyle/>
          <a:p>
            <a:r>
              <a:rPr lang="de-DE" dirty="0"/>
              <a:t>Aortenklappe: oben regelrecht, unten insuffizient</a:t>
            </a:r>
          </a:p>
        </p:txBody>
      </p:sp>
      <p:sp>
        <p:nvSpPr>
          <p:cNvPr id="12" name="Textfeld 11">
            <a:extLst>
              <a:ext uri="{FF2B5EF4-FFF2-40B4-BE49-F238E27FC236}">
                <a16:creationId xmlns:a16="http://schemas.microsoft.com/office/drawing/2014/main" id="{065E6360-113E-49DF-95E5-C21E046CDD8C}"/>
              </a:ext>
            </a:extLst>
          </p:cNvPr>
          <p:cNvSpPr txBox="1"/>
          <p:nvPr/>
        </p:nvSpPr>
        <p:spPr>
          <a:xfrm>
            <a:off x="6048137" y="5933436"/>
            <a:ext cx="5818044" cy="369332"/>
          </a:xfrm>
          <a:prstGeom prst="rect">
            <a:avLst/>
          </a:prstGeom>
          <a:noFill/>
        </p:spPr>
        <p:txBody>
          <a:bodyPr wrap="square" rtlCol="0">
            <a:spAutoFit/>
          </a:bodyPr>
          <a:lstStyle/>
          <a:p>
            <a:r>
              <a:rPr lang="de-DE" dirty="0"/>
              <a:t>Geschwindigkeitsmessung: Sonde kurz vor Aortenklappe</a:t>
            </a:r>
          </a:p>
        </p:txBody>
      </p:sp>
      <p:sp>
        <p:nvSpPr>
          <p:cNvPr id="13" name="Rechteck 12">
            <a:extLst>
              <a:ext uri="{FF2B5EF4-FFF2-40B4-BE49-F238E27FC236}">
                <a16:creationId xmlns:a16="http://schemas.microsoft.com/office/drawing/2014/main" id="{E141C569-A791-4489-B91C-FB199FEFF86E}"/>
              </a:ext>
            </a:extLst>
          </p:cNvPr>
          <p:cNvSpPr/>
          <p:nvPr/>
        </p:nvSpPr>
        <p:spPr>
          <a:xfrm>
            <a:off x="581109" y="5180548"/>
            <a:ext cx="1949717" cy="376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0170D805-255E-4FE0-B3E8-4C107323F0F3}"/>
              </a:ext>
            </a:extLst>
          </p:cNvPr>
          <p:cNvPicPr>
            <a:picLocks noChangeAspect="1"/>
          </p:cNvPicPr>
          <p:nvPr/>
        </p:nvPicPr>
        <p:blipFill>
          <a:blip r:embed="rId6"/>
          <a:stretch>
            <a:fillRect/>
          </a:stretch>
        </p:blipFill>
        <p:spPr>
          <a:xfrm>
            <a:off x="8849457" y="3115747"/>
            <a:ext cx="2464829" cy="1877966"/>
          </a:xfrm>
          <a:prstGeom prst="rect">
            <a:avLst/>
          </a:prstGeom>
        </p:spPr>
      </p:pic>
      <p:cxnSp>
        <p:nvCxnSpPr>
          <p:cNvPr id="18" name="Gerade Verbindung mit Pfeil 17">
            <a:extLst>
              <a:ext uri="{FF2B5EF4-FFF2-40B4-BE49-F238E27FC236}">
                <a16:creationId xmlns:a16="http://schemas.microsoft.com/office/drawing/2014/main" id="{39727F12-1829-47AE-B6CA-366E1CF499BF}"/>
              </a:ext>
            </a:extLst>
          </p:cNvPr>
          <p:cNvCxnSpPr>
            <a:cxnSpLocks/>
          </p:cNvCxnSpPr>
          <p:nvPr/>
        </p:nvCxnSpPr>
        <p:spPr>
          <a:xfrm flipV="1">
            <a:off x="8849457" y="3115748"/>
            <a:ext cx="0" cy="19584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Gerade Verbindung mit Pfeil 19">
            <a:extLst>
              <a:ext uri="{FF2B5EF4-FFF2-40B4-BE49-F238E27FC236}">
                <a16:creationId xmlns:a16="http://schemas.microsoft.com/office/drawing/2014/main" id="{B2FC3277-072B-45A6-BC8F-4CC76AD60047}"/>
              </a:ext>
            </a:extLst>
          </p:cNvPr>
          <p:cNvCxnSpPr>
            <a:cxnSpLocks/>
          </p:cNvCxnSpPr>
          <p:nvPr/>
        </p:nvCxnSpPr>
        <p:spPr>
          <a:xfrm>
            <a:off x="8849457" y="5074240"/>
            <a:ext cx="24648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feld 21">
            <a:extLst>
              <a:ext uri="{FF2B5EF4-FFF2-40B4-BE49-F238E27FC236}">
                <a16:creationId xmlns:a16="http://schemas.microsoft.com/office/drawing/2014/main" id="{BAB3FCC2-15FC-4480-84B5-9A0546758E85}"/>
              </a:ext>
            </a:extLst>
          </p:cNvPr>
          <p:cNvSpPr txBox="1"/>
          <p:nvPr/>
        </p:nvSpPr>
        <p:spPr>
          <a:xfrm>
            <a:off x="10915341" y="5092584"/>
            <a:ext cx="1297526" cy="246221"/>
          </a:xfrm>
          <a:prstGeom prst="rect">
            <a:avLst/>
          </a:prstGeom>
          <a:noFill/>
        </p:spPr>
        <p:txBody>
          <a:bodyPr wrap="square" rtlCol="0">
            <a:spAutoFit/>
          </a:bodyPr>
          <a:lstStyle/>
          <a:p>
            <a:r>
              <a:rPr lang="de-DE" sz="1000" dirty="0"/>
              <a:t>Zeit</a:t>
            </a:r>
          </a:p>
        </p:txBody>
      </p:sp>
      <p:sp>
        <p:nvSpPr>
          <p:cNvPr id="23" name="Textfeld 22">
            <a:extLst>
              <a:ext uri="{FF2B5EF4-FFF2-40B4-BE49-F238E27FC236}">
                <a16:creationId xmlns:a16="http://schemas.microsoft.com/office/drawing/2014/main" id="{33EC4E32-5890-436C-B867-A5C029E468C2}"/>
              </a:ext>
            </a:extLst>
          </p:cNvPr>
          <p:cNvSpPr txBox="1"/>
          <p:nvPr/>
        </p:nvSpPr>
        <p:spPr>
          <a:xfrm rot="16200000">
            <a:off x="7195201" y="2614910"/>
            <a:ext cx="3059431" cy="246221"/>
          </a:xfrm>
          <a:prstGeom prst="rect">
            <a:avLst/>
          </a:prstGeom>
          <a:noFill/>
        </p:spPr>
        <p:txBody>
          <a:bodyPr wrap="square" rtlCol="0">
            <a:spAutoFit/>
          </a:bodyPr>
          <a:lstStyle/>
          <a:p>
            <a:r>
              <a:rPr lang="de-DE" sz="1000" dirty="0"/>
              <a:t>Geschwindigkeit</a:t>
            </a:r>
          </a:p>
        </p:txBody>
      </p:sp>
      <p:sp>
        <p:nvSpPr>
          <p:cNvPr id="24" name="Textfeld 23">
            <a:extLst>
              <a:ext uri="{FF2B5EF4-FFF2-40B4-BE49-F238E27FC236}">
                <a16:creationId xmlns:a16="http://schemas.microsoft.com/office/drawing/2014/main" id="{32C6FAA6-DFC5-4160-8C42-56CEDBD90C6C}"/>
              </a:ext>
            </a:extLst>
          </p:cNvPr>
          <p:cNvSpPr txBox="1"/>
          <p:nvPr/>
        </p:nvSpPr>
        <p:spPr>
          <a:xfrm>
            <a:off x="9741081" y="2503878"/>
            <a:ext cx="1405890" cy="307777"/>
          </a:xfrm>
          <a:prstGeom prst="rect">
            <a:avLst/>
          </a:prstGeom>
          <a:noFill/>
        </p:spPr>
        <p:txBody>
          <a:bodyPr wrap="square" rtlCol="0">
            <a:spAutoFit/>
          </a:bodyPr>
          <a:lstStyle/>
          <a:p>
            <a:r>
              <a:rPr lang="de-DE" sz="1400" dirty="0"/>
              <a:t>Systole</a:t>
            </a:r>
          </a:p>
        </p:txBody>
      </p:sp>
      <p:sp>
        <p:nvSpPr>
          <p:cNvPr id="25" name="Textfeld 24">
            <a:extLst>
              <a:ext uri="{FF2B5EF4-FFF2-40B4-BE49-F238E27FC236}">
                <a16:creationId xmlns:a16="http://schemas.microsoft.com/office/drawing/2014/main" id="{1E95ABB5-8662-41D5-8ED2-18A42E704999}"/>
              </a:ext>
            </a:extLst>
          </p:cNvPr>
          <p:cNvSpPr txBox="1"/>
          <p:nvPr/>
        </p:nvSpPr>
        <p:spPr>
          <a:xfrm>
            <a:off x="8849457" y="5232965"/>
            <a:ext cx="1887386" cy="307777"/>
          </a:xfrm>
          <a:prstGeom prst="rect">
            <a:avLst/>
          </a:prstGeom>
          <a:noFill/>
        </p:spPr>
        <p:txBody>
          <a:bodyPr wrap="square" rtlCol="0">
            <a:spAutoFit/>
          </a:bodyPr>
          <a:lstStyle/>
          <a:p>
            <a:r>
              <a:rPr lang="de-DE" sz="1400" dirty="0"/>
              <a:t>Diastole</a:t>
            </a:r>
          </a:p>
        </p:txBody>
      </p:sp>
      <p:sp>
        <p:nvSpPr>
          <p:cNvPr id="26" name="Textfeld 25">
            <a:extLst>
              <a:ext uri="{FF2B5EF4-FFF2-40B4-BE49-F238E27FC236}">
                <a16:creationId xmlns:a16="http://schemas.microsoft.com/office/drawing/2014/main" id="{B6249A3A-FF0D-42F2-9416-6C810E5C48EF}"/>
              </a:ext>
            </a:extLst>
          </p:cNvPr>
          <p:cNvSpPr txBox="1"/>
          <p:nvPr/>
        </p:nvSpPr>
        <p:spPr>
          <a:xfrm>
            <a:off x="10068275" y="5258277"/>
            <a:ext cx="2467546" cy="523220"/>
          </a:xfrm>
          <a:prstGeom prst="rect">
            <a:avLst/>
          </a:prstGeom>
          <a:noFill/>
        </p:spPr>
        <p:txBody>
          <a:bodyPr wrap="square" rtlCol="0">
            <a:spAutoFit/>
          </a:bodyPr>
          <a:lstStyle/>
          <a:p>
            <a:r>
              <a:rPr lang="de-DE" sz="1400" dirty="0"/>
              <a:t>Diastole </a:t>
            </a:r>
            <a:br>
              <a:rPr lang="de-DE" sz="1400" dirty="0"/>
            </a:br>
            <a:r>
              <a:rPr lang="de-DE" sz="1400" dirty="0"/>
              <a:t>mit Rückfluss</a:t>
            </a:r>
          </a:p>
        </p:txBody>
      </p:sp>
      <p:sp>
        <p:nvSpPr>
          <p:cNvPr id="28" name="Freihandform: Form 27">
            <a:extLst>
              <a:ext uri="{FF2B5EF4-FFF2-40B4-BE49-F238E27FC236}">
                <a16:creationId xmlns:a16="http://schemas.microsoft.com/office/drawing/2014/main" id="{4DFA1C15-5882-4633-B4B4-0BFDEB915488}"/>
              </a:ext>
            </a:extLst>
          </p:cNvPr>
          <p:cNvSpPr/>
          <p:nvPr/>
        </p:nvSpPr>
        <p:spPr>
          <a:xfrm>
            <a:off x="9906004" y="4361639"/>
            <a:ext cx="561440" cy="318264"/>
          </a:xfrm>
          <a:custGeom>
            <a:avLst/>
            <a:gdLst>
              <a:gd name="connsiteX0" fmla="*/ 0 w 431596"/>
              <a:gd name="connsiteY0" fmla="*/ 0 h 354787"/>
              <a:gd name="connsiteX1" fmla="*/ 10972 w 431596"/>
              <a:gd name="connsiteY1" fmla="*/ 32919 h 354787"/>
              <a:gd name="connsiteX2" fmla="*/ 18288 w 431596"/>
              <a:gd name="connsiteY2" fmla="*/ 54864 h 354787"/>
              <a:gd name="connsiteX3" fmla="*/ 25603 w 431596"/>
              <a:gd name="connsiteY3" fmla="*/ 65837 h 354787"/>
              <a:gd name="connsiteX4" fmla="*/ 32918 w 431596"/>
              <a:gd name="connsiteY4" fmla="*/ 91440 h 354787"/>
              <a:gd name="connsiteX5" fmla="*/ 47548 w 431596"/>
              <a:gd name="connsiteY5" fmla="*/ 98755 h 354787"/>
              <a:gd name="connsiteX6" fmla="*/ 54864 w 431596"/>
              <a:gd name="connsiteY6" fmla="*/ 106071 h 354787"/>
              <a:gd name="connsiteX7" fmla="*/ 58521 w 431596"/>
              <a:gd name="connsiteY7" fmla="*/ 117043 h 354787"/>
              <a:gd name="connsiteX8" fmla="*/ 76809 w 431596"/>
              <a:gd name="connsiteY8" fmla="*/ 131674 h 354787"/>
              <a:gd name="connsiteX9" fmla="*/ 76809 w 431596"/>
              <a:gd name="connsiteY9" fmla="*/ 153619 h 354787"/>
              <a:gd name="connsiteX10" fmla="*/ 80467 w 431596"/>
              <a:gd name="connsiteY10" fmla="*/ 201168 h 354787"/>
              <a:gd name="connsiteX11" fmla="*/ 84124 w 431596"/>
              <a:gd name="connsiteY11" fmla="*/ 212141 h 354787"/>
              <a:gd name="connsiteX12" fmla="*/ 91440 w 431596"/>
              <a:gd name="connsiteY12" fmla="*/ 219456 h 354787"/>
              <a:gd name="connsiteX13" fmla="*/ 95097 w 431596"/>
              <a:gd name="connsiteY13" fmla="*/ 267005 h 354787"/>
              <a:gd name="connsiteX14" fmla="*/ 102412 w 431596"/>
              <a:gd name="connsiteY14" fmla="*/ 277978 h 354787"/>
              <a:gd name="connsiteX15" fmla="*/ 106070 w 431596"/>
              <a:gd name="connsiteY15" fmla="*/ 292608 h 354787"/>
              <a:gd name="connsiteX16" fmla="*/ 113385 w 431596"/>
              <a:gd name="connsiteY16" fmla="*/ 303581 h 354787"/>
              <a:gd name="connsiteX17" fmla="*/ 117043 w 431596"/>
              <a:gd name="connsiteY17" fmla="*/ 314554 h 354787"/>
              <a:gd name="connsiteX18" fmla="*/ 142646 w 431596"/>
              <a:gd name="connsiteY18" fmla="*/ 329184 h 354787"/>
              <a:gd name="connsiteX19" fmla="*/ 164592 w 431596"/>
              <a:gd name="connsiteY19" fmla="*/ 336499 h 354787"/>
              <a:gd name="connsiteX20" fmla="*/ 175564 w 431596"/>
              <a:gd name="connsiteY20" fmla="*/ 340157 h 354787"/>
              <a:gd name="connsiteX21" fmla="*/ 193852 w 431596"/>
              <a:gd name="connsiteY21" fmla="*/ 343815 h 354787"/>
              <a:gd name="connsiteX22" fmla="*/ 215798 w 431596"/>
              <a:gd name="connsiteY22" fmla="*/ 354787 h 354787"/>
              <a:gd name="connsiteX23" fmla="*/ 230428 w 431596"/>
              <a:gd name="connsiteY23" fmla="*/ 351130 h 354787"/>
              <a:gd name="connsiteX24" fmla="*/ 237744 w 431596"/>
              <a:gd name="connsiteY24" fmla="*/ 343815 h 354787"/>
              <a:gd name="connsiteX25" fmla="*/ 263347 w 431596"/>
              <a:gd name="connsiteY25" fmla="*/ 314554 h 354787"/>
              <a:gd name="connsiteX26" fmla="*/ 285292 w 431596"/>
              <a:gd name="connsiteY26" fmla="*/ 307239 h 354787"/>
              <a:gd name="connsiteX27" fmla="*/ 288950 w 431596"/>
              <a:gd name="connsiteY27" fmla="*/ 292608 h 354787"/>
              <a:gd name="connsiteX28" fmla="*/ 296265 w 431596"/>
              <a:gd name="connsiteY28" fmla="*/ 281635 h 354787"/>
              <a:gd name="connsiteX29" fmla="*/ 299923 w 431596"/>
              <a:gd name="connsiteY29" fmla="*/ 248717 h 354787"/>
              <a:gd name="connsiteX30" fmla="*/ 310896 w 431596"/>
              <a:gd name="connsiteY30" fmla="*/ 245059 h 354787"/>
              <a:gd name="connsiteX31" fmla="*/ 321868 w 431596"/>
              <a:gd name="connsiteY31" fmla="*/ 237744 h 354787"/>
              <a:gd name="connsiteX32" fmla="*/ 329184 w 431596"/>
              <a:gd name="connsiteY32" fmla="*/ 230429 h 354787"/>
              <a:gd name="connsiteX33" fmla="*/ 343814 w 431596"/>
              <a:gd name="connsiteY33" fmla="*/ 208483 h 354787"/>
              <a:gd name="connsiteX34" fmla="*/ 369417 w 431596"/>
              <a:gd name="connsiteY34" fmla="*/ 193853 h 354787"/>
              <a:gd name="connsiteX35" fmla="*/ 376732 w 431596"/>
              <a:gd name="connsiteY35" fmla="*/ 160935 h 354787"/>
              <a:gd name="connsiteX36" fmla="*/ 395020 w 431596"/>
              <a:gd name="connsiteY36" fmla="*/ 131674 h 354787"/>
              <a:gd name="connsiteX37" fmla="*/ 402336 w 431596"/>
              <a:gd name="connsiteY37" fmla="*/ 109728 h 354787"/>
              <a:gd name="connsiteX38" fmla="*/ 416966 w 431596"/>
              <a:gd name="connsiteY38" fmla="*/ 87783 h 354787"/>
              <a:gd name="connsiteX39" fmla="*/ 409651 w 431596"/>
              <a:gd name="connsiteY39" fmla="*/ 80467 h 354787"/>
              <a:gd name="connsiteX40" fmla="*/ 416966 w 431596"/>
              <a:gd name="connsiteY40" fmla="*/ 69495 h 354787"/>
              <a:gd name="connsiteX41" fmla="*/ 424281 w 431596"/>
              <a:gd name="connsiteY41" fmla="*/ 43891 h 354787"/>
              <a:gd name="connsiteX42" fmla="*/ 431596 w 431596"/>
              <a:gd name="connsiteY42" fmla="*/ 21946 h 35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1596" h="354787">
                <a:moveTo>
                  <a:pt x="0" y="0"/>
                </a:moveTo>
                <a:cubicBezTo>
                  <a:pt x="14675" y="36687"/>
                  <a:pt x="1517" y="1404"/>
                  <a:pt x="10972" y="32919"/>
                </a:cubicBezTo>
                <a:cubicBezTo>
                  <a:pt x="13188" y="40305"/>
                  <a:pt x="14011" y="48448"/>
                  <a:pt x="18288" y="54864"/>
                </a:cubicBezTo>
                <a:lnTo>
                  <a:pt x="25603" y="65837"/>
                </a:lnTo>
                <a:cubicBezTo>
                  <a:pt x="25635" y="65966"/>
                  <a:pt x="31168" y="89690"/>
                  <a:pt x="32918" y="91440"/>
                </a:cubicBezTo>
                <a:cubicBezTo>
                  <a:pt x="36773" y="95295"/>
                  <a:pt x="43011" y="95731"/>
                  <a:pt x="47548" y="98755"/>
                </a:cubicBezTo>
                <a:cubicBezTo>
                  <a:pt x="50418" y="100668"/>
                  <a:pt x="52425" y="103632"/>
                  <a:pt x="54864" y="106071"/>
                </a:cubicBezTo>
                <a:cubicBezTo>
                  <a:pt x="56083" y="109728"/>
                  <a:pt x="56538" y="113737"/>
                  <a:pt x="58521" y="117043"/>
                </a:cubicBezTo>
                <a:cubicBezTo>
                  <a:pt x="61997" y="122836"/>
                  <a:pt x="71823" y="128350"/>
                  <a:pt x="76809" y="131674"/>
                </a:cubicBezTo>
                <a:cubicBezTo>
                  <a:pt x="86564" y="160937"/>
                  <a:pt x="76809" y="124358"/>
                  <a:pt x="76809" y="153619"/>
                </a:cubicBezTo>
                <a:cubicBezTo>
                  <a:pt x="76809" y="169515"/>
                  <a:pt x="78495" y="185394"/>
                  <a:pt x="80467" y="201168"/>
                </a:cubicBezTo>
                <a:cubicBezTo>
                  <a:pt x="80945" y="204994"/>
                  <a:pt x="82140" y="208835"/>
                  <a:pt x="84124" y="212141"/>
                </a:cubicBezTo>
                <a:cubicBezTo>
                  <a:pt x="85898" y="215098"/>
                  <a:pt x="89001" y="217018"/>
                  <a:pt x="91440" y="219456"/>
                </a:cubicBezTo>
                <a:cubicBezTo>
                  <a:pt x="92659" y="235306"/>
                  <a:pt x="92168" y="251381"/>
                  <a:pt x="95097" y="267005"/>
                </a:cubicBezTo>
                <a:cubicBezTo>
                  <a:pt x="95907" y="271326"/>
                  <a:pt x="100680" y="273938"/>
                  <a:pt x="102412" y="277978"/>
                </a:cubicBezTo>
                <a:cubicBezTo>
                  <a:pt x="104392" y="282598"/>
                  <a:pt x="104090" y="287988"/>
                  <a:pt x="106070" y="292608"/>
                </a:cubicBezTo>
                <a:cubicBezTo>
                  <a:pt x="107802" y="296648"/>
                  <a:pt x="111419" y="299649"/>
                  <a:pt x="113385" y="303581"/>
                </a:cubicBezTo>
                <a:cubicBezTo>
                  <a:pt x="115109" y="307030"/>
                  <a:pt x="114634" y="311543"/>
                  <a:pt x="117043" y="314554"/>
                </a:cubicBezTo>
                <a:cubicBezTo>
                  <a:pt x="120148" y="318435"/>
                  <a:pt x="139470" y="327914"/>
                  <a:pt x="142646" y="329184"/>
                </a:cubicBezTo>
                <a:cubicBezTo>
                  <a:pt x="149806" y="332048"/>
                  <a:pt x="157277" y="334060"/>
                  <a:pt x="164592" y="336499"/>
                </a:cubicBezTo>
                <a:cubicBezTo>
                  <a:pt x="168249" y="337718"/>
                  <a:pt x="171784" y="339401"/>
                  <a:pt x="175564" y="340157"/>
                </a:cubicBezTo>
                <a:lnTo>
                  <a:pt x="193852" y="343815"/>
                </a:lnTo>
                <a:cubicBezTo>
                  <a:pt x="199401" y="347514"/>
                  <a:pt x="208225" y="354787"/>
                  <a:pt x="215798" y="354787"/>
                </a:cubicBezTo>
                <a:cubicBezTo>
                  <a:pt x="220825" y="354787"/>
                  <a:pt x="225551" y="352349"/>
                  <a:pt x="230428" y="351130"/>
                </a:cubicBezTo>
                <a:cubicBezTo>
                  <a:pt x="232867" y="348692"/>
                  <a:pt x="235675" y="346574"/>
                  <a:pt x="237744" y="343815"/>
                </a:cubicBezTo>
                <a:cubicBezTo>
                  <a:pt x="248871" y="328979"/>
                  <a:pt x="248029" y="321362"/>
                  <a:pt x="263347" y="314554"/>
                </a:cubicBezTo>
                <a:cubicBezTo>
                  <a:pt x="270393" y="311422"/>
                  <a:pt x="285292" y="307239"/>
                  <a:pt x="285292" y="307239"/>
                </a:cubicBezTo>
                <a:cubicBezTo>
                  <a:pt x="286511" y="302362"/>
                  <a:pt x="286970" y="297229"/>
                  <a:pt x="288950" y="292608"/>
                </a:cubicBezTo>
                <a:cubicBezTo>
                  <a:pt x="290682" y="288568"/>
                  <a:pt x="295199" y="285900"/>
                  <a:pt x="296265" y="281635"/>
                </a:cubicBezTo>
                <a:cubicBezTo>
                  <a:pt x="298943" y="270924"/>
                  <a:pt x="295823" y="258968"/>
                  <a:pt x="299923" y="248717"/>
                </a:cubicBezTo>
                <a:cubicBezTo>
                  <a:pt x="301355" y="245137"/>
                  <a:pt x="307448" y="246783"/>
                  <a:pt x="310896" y="245059"/>
                </a:cubicBezTo>
                <a:cubicBezTo>
                  <a:pt x="314828" y="243093"/>
                  <a:pt x="318436" y="240490"/>
                  <a:pt x="321868" y="237744"/>
                </a:cubicBezTo>
                <a:cubicBezTo>
                  <a:pt x="324561" y="235590"/>
                  <a:pt x="327115" y="233188"/>
                  <a:pt x="329184" y="230429"/>
                </a:cubicBezTo>
                <a:cubicBezTo>
                  <a:pt x="334459" y="223396"/>
                  <a:pt x="335950" y="212415"/>
                  <a:pt x="343814" y="208483"/>
                </a:cubicBezTo>
                <a:cubicBezTo>
                  <a:pt x="362376" y="199202"/>
                  <a:pt x="353907" y="204192"/>
                  <a:pt x="369417" y="193853"/>
                </a:cubicBezTo>
                <a:cubicBezTo>
                  <a:pt x="370821" y="185431"/>
                  <a:pt x="372231" y="169936"/>
                  <a:pt x="376732" y="160935"/>
                </a:cubicBezTo>
                <a:cubicBezTo>
                  <a:pt x="394321" y="125759"/>
                  <a:pt x="371551" y="183306"/>
                  <a:pt x="395020" y="131674"/>
                </a:cubicBezTo>
                <a:cubicBezTo>
                  <a:pt x="398211" y="124654"/>
                  <a:pt x="398059" y="116144"/>
                  <a:pt x="402336" y="109728"/>
                </a:cubicBezTo>
                <a:lnTo>
                  <a:pt x="416966" y="87783"/>
                </a:lnTo>
                <a:cubicBezTo>
                  <a:pt x="414528" y="85344"/>
                  <a:pt x="409651" y="83916"/>
                  <a:pt x="409651" y="80467"/>
                </a:cubicBezTo>
                <a:cubicBezTo>
                  <a:pt x="409651" y="76071"/>
                  <a:pt x="415000" y="73427"/>
                  <a:pt x="416966" y="69495"/>
                </a:cubicBezTo>
                <a:cubicBezTo>
                  <a:pt x="419292" y="64843"/>
                  <a:pt x="423499" y="47802"/>
                  <a:pt x="424281" y="43891"/>
                </a:cubicBezTo>
                <a:cubicBezTo>
                  <a:pt x="428910" y="20744"/>
                  <a:pt x="420396" y="21946"/>
                  <a:pt x="431596" y="21946"/>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C783A11D-9161-4166-B9BF-BF93079FFD67}"/>
              </a:ext>
            </a:extLst>
          </p:cNvPr>
          <p:cNvCxnSpPr>
            <a:cxnSpLocks/>
          </p:cNvCxnSpPr>
          <p:nvPr/>
        </p:nvCxnSpPr>
        <p:spPr>
          <a:xfrm>
            <a:off x="5664342" y="2033740"/>
            <a:ext cx="0" cy="3604402"/>
          </a:xfrm>
          <a:prstGeom prst="line">
            <a:avLst/>
          </a:prstGeom>
        </p:spPr>
        <p:style>
          <a:lnRef idx="1">
            <a:schemeClr val="dk1"/>
          </a:lnRef>
          <a:fillRef idx="0">
            <a:schemeClr val="dk1"/>
          </a:fillRef>
          <a:effectRef idx="0">
            <a:schemeClr val="dk1"/>
          </a:effectRef>
          <a:fontRef idx="minor">
            <a:schemeClr val="tx1"/>
          </a:fontRef>
        </p:style>
      </p:cxnSp>
      <p:cxnSp>
        <p:nvCxnSpPr>
          <p:cNvPr id="37" name="Gerade Verbindung mit Pfeil 36">
            <a:extLst>
              <a:ext uri="{FF2B5EF4-FFF2-40B4-BE49-F238E27FC236}">
                <a16:creationId xmlns:a16="http://schemas.microsoft.com/office/drawing/2014/main" id="{2EC72808-BC69-4D29-BCF8-827D63D0EB7F}"/>
              </a:ext>
            </a:extLst>
          </p:cNvPr>
          <p:cNvCxnSpPr>
            <a:cxnSpLocks/>
          </p:cNvCxnSpPr>
          <p:nvPr/>
        </p:nvCxnSpPr>
        <p:spPr>
          <a:xfrm flipH="1">
            <a:off x="9725110" y="2883712"/>
            <a:ext cx="295194" cy="6519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8D2944ED-AA73-43AC-9CE9-A44F03C5D7BE}"/>
              </a:ext>
            </a:extLst>
          </p:cNvPr>
          <p:cNvCxnSpPr>
            <a:cxnSpLocks/>
          </p:cNvCxnSpPr>
          <p:nvPr/>
        </p:nvCxnSpPr>
        <p:spPr>
          <a:xfrm flipV="1">
            <a:off x="9353742" y="4485553"/>
            <a:ext cx="9362" cy="7944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EA30AF06-A86A-47D8-80DB-D8D65C87BF98}"/>
              </a:ext>
            </a:extLst>
          </p:cNvPr>
          <p:cNvCxnSpPr>
            <a:cxnSpLocks/>
          </p:cNvCxnSpPr>
          <p:nvPr/>
        </p:nvCxnSpPr>
        <p:spPr>
          <a:xfrm flipH="1" flipV="1">
            <a:off x="10215649" y="4763145"/>
            <a:ext cx="266899" cy="54015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6" name="Textfeld 5">
            <a:extLst>
              <a:ext uri="{FF2B5EF4-FFF2-40B4-BE49-F238E27FC236}">
                <a16:creationId xmlns:a16="http://schemas.microsoft.com/office/drawing/2014/main" id="{7E992DC6-A51F-48E5-B19A-464E95531DD5}"/>
              </a:ext>
            </a:extLst>
          </p:cNvPr>
          <p:cNvSpPr txBox="1"/>
          <p:nvPr/>
        </p:nvSpPr>
        <p:spPr>
          <a:xfrm>
            <a:off x="581109" y="1659396"/>
            <a:ext cx="3392271" cy="369332"/>
          </a:xfrm>
          <a:prstGeom prst="rect">
            <a:avLst/>
          </a:prstGeom>
          <a:noFill/>
        </p:spPr>
        <p:txBody>
          <a:bodyPr wrap="square" rtlCol="0">
            <a:spAutoFit/>
          </a:bodyPr>
          <a:lstStyle/>
          <a:p>
            <a:r>
              <a:rPr lang="de-DE" b="1" dirty="0"/>
              <a:t>Bestimmung des </a:t>
            </a:r>
            <a:r>
              <a:rPr lang="de-DE" b="1" dirty="0" err="1"/>
              <a:t>Leckflusses</a:t>
            </a:r>
            <a:endParaRPr lang="de-DE" b="1" dirty="0"/>
          </a:p>
        </p:txBody>
      </p:sp>
    </p:spTree>
    <p:extLst>
      <p:ext uri="{BB962C8B-B14F-4D97-AF65-F5344CB8AC3E}">
        <p14:creationId xmlns:p14="http://schemas.microsoft.com/office/powerpoint/2010/main" val="45587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468811" y="177124"/>
            <a:ext cx="10515600" cy="1325563"/>
          </a:xfrm>
        </p:spPr>
        <p:txBody>
          <a:bodyPr>
            <a:normAutofit/>
          </a:bodyPr>
          <a:lstStyle/>
          <a:p>
            <a:r>
              <a:rPr lang="de-DE" dirty="0"/>
              <a:t>Ultraschallmethode zur Geschwindigkeitsmessung (Kap. 4.3)</a:t>
            </a:r>
            <a:endParaRPr lang="en-GB" sz="3600" dirty="0">
              <a:solidFill>
                <a:schemeClr val="tx1">
                  <a:lumMod val="75000"/>
                  <a:lumOff val="25000"/>
                </a:schemeClr>
              </a:solidFill>
            </a:endParaRP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13</a:t>
            </a:fld>
            <a:endParaRPr lang="en-GB" dirty="0"/>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1042" name="Rectangle 43"/>
          <p:cNvSpPr>
            <a:spLocks noChangeArrowheads="1"/>
          </p:cNvSpPr>
          <p:nvPr/>
        </p:nvSpPr>
        <p:spPr bwMode="auto">
          <a:xfrm>
            <a:off x="2646947" y="15034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43" name="Rectangle 44"/>
          <p:cNvSpPr>
            <a:spLocks noChangeArrowheads="1"/>
          </p:cNvSpPr>
          <p:nvPr/>
        </p:nvSpPr>
        <p:spPr bwMode="auto">
          <a:xfrm>
            <a:off x="2583370" y="16846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3"/>
          <p:cNvSpPr>
            <a:spLocks noChangeArrowheads="1"/>
          </p:cNvSpPr>
          <p:nvPr/>
        </p:nvSpPr>
        <p:spPr bwMode="auto">
          <a:xfrm>
            <a:off x="468813" y="792369"/>
            <a:ext cx="10391058" cy="96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25" name="Rechteck 24">
            <a:extLst>
              <a:ext uri="{FF2B5EF4-FFF2-40B4-BE49-F238E27FC236}">
                <a16:creationId xmlns:a16="http://schemas.microsoft.com/office/drawing/2014/main" id="{BF29889F-03DE-4B9B-8A2F-0E7F10B5DB33}"/>
              </a:ext>
            </a:extLst>
          </p:cNvPr>
          <p:cNvSpPr/>
          <p:nvPr/>
        </p:nvSpPr>
        <p:spPr>
          <a:xfrm rot="1215632">
            <a:off x="553848" y="2027132"/>
            <a:ext cx="700343" cy="1381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6" name="Grafik 45">
            <a:extLst>
              <a:ext uri="{FF2B5EF4-FFF2-40B4-BE49-F238E27FC236}">
                <a16:creationId xmlns:a16="http://schemas.microsoft.com/office/drawing/2014/main" id="{DE020AB1-E059-4055-895F-5C956247BCAE}"/>
              </a:ext>
            </a:extLst>
          </p:cNvPr>
          <p:cNvPicPr>
            <a:picLocks noChangeAspect="1"/>
          </p:cNvPicPr>
          <p:nvPr/>
        </p:nvPicPr>
        <p:blipFill>
          <a:blip r:embed="rId4"/>
          <a:stretch>
            <a:fillRect/>
          </a:stretch>
        </p:blipFill>
        <p:spPr>
          <a:xfrm>
            <a:off x="880298" y="1865739"/>
            <a:ext cx="4846313" cy="3850495"/>
          </a:xfrm>
          <a:prstGeom prst="rect">
            <a:avLst/>
          </a:prstGeom>
        </p:spPr>
      </p:pic>
      <p:sp>
        <p:nvSpPr>
          <p:cNvPr id="49" name="Textfeld 48">
            <a:extLst>
              <a:ext uri="{FF2B5EF4-FFF2-40B4-BE49-F238E27FC236}">
                <a16:creationId xmlns:a16="http://schemas.microsoft.com/office/drawing/2014/main" id="{B7114593-21D6-4708-8654-C6576D780EFA}"/>
              </a:ext>
            </a:extLst>
          </p:cNvPr>
          <p:cNvSpPr txBox="1"/>
          <p:nvPr/>
        </p:nvSpPr>
        <p:spPr>
          <a:xfrm>
            <a:off x="7197436" y="2407289"/>
            <a:ext cx="3949535" cy="3139321"/>
          </a:xfrm>
          <a:prstGeom prst="rect">
            <a:avLst/>
          </a:prstGeom>
          <a:noFill/>
        </p:spPr>
        <p:txBody>
          <a:bodyPr wrap="square" rtlCol="0">
            <a:spAutoFit/>
          </a:bodyPr>
          <a:lstStyle/>
          <a:p>
            <a:r>
              <a:rPr lang="de-DE" b="1" dirty="0"/>
              <a:t>intravaskuläre Messung</a:t>
            </a:r>
          </a:p>
          <a:p>
            <a:endParaRPr lang="de-DE" b="1" dirty="0"/>
          </a:p>
          <a:p>
            <a:endParaRPr lang="de-DE" dirty="0"/>
          </a:p>
          <a:p>
            <a:r>
              <a:rPr lang="de-DE" dirty="0"/>
              <a:t>Ultraschallsignal wird von Blutkörperchen reflektiert</a:t>
            </a:r>
          </a:p>
          <a:p>
            <a:endParaRPr lang="de-DE" dirty="0"/>
          </a:p>
          <a:p>
            <a:r>
              <a:rPr lang="de-DE" dirty="0"/>
              <a:t>Sender = Empfänger (Piezokristall)</a:t>
            </a:r>
          </a:p>
          <a:p>
            <a:endParaRPr lang="de-DE" dirty="0"/>
          </a:p>
          <a:p>
            <a:r>
              <a:rPr lang="de-DE" dirty="0"/>
              <a:t>Empfangssignal (Spannung) ist Maß für Geschwindigkeit der Blutkörperchen</a:t>
            </a:r>
          </a:p>
          <a:p>
            <a:endParaRPr lang="de-DE" dirty="0"/>
          </a:p>
        </p:txBody>
      </p:sp>
    </p:spTree>
    <p:extLst>
      <p:ext uri="{BB962C8B-B14F-4D97-AF65-F5344CB8AC3E}">
        <p14:creationId xmlns:p14="http://schemas.microsoft.com/office/powerpoint/2010/main" val="942887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468811" y="177124"/>
            <a:ext cx="10515600" cy="1325563"/>
          </a:xfrm>
        </p:spPr>
        <p:txBody>
          <a:bodyPr>
            <a:normAutofit/>
          </a:bodyPr>
          <a:lstStyle/>
          <a:p>
            <a:r>
              <a:rPr lang="de-DE" dirty="0"/>
              <a:t>Ultraschallmethode zur Geschwindigkeitsmessung</a:t>
            </a:r>
            <a:endParaRPr lang="en-GB" sz="3600" dirty="0">
              <a:solidFill>
                <a:schemeClr val="tx1">
                  <a:lumMod val="75000"/>
                  <a:lumOff val="25000"/>
                </a:schemeClr>
              </a:solidFill>
            </a:endParaRP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14</a:t>
            </a:fld>
            <a:endParaRPr lang="en-GB"/>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1042" name="Rectangle 43"/>
          <p:cNvSpPr>
            <a:spLocks noChangeArrowheads="1"/>
          </p:cNvSpPr>
          <p:nvPr/>
        </p:nvSpPr>
        <p:spPr bwMode="auto">
          <a:xfrm>
            <a:off x="2646947" y="15034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43" name="Rectangle 44"/>
          <p:cNvSpPr>
            <a:spLocks noChangeArrowheads="1"/>
          </p:cNvSpPr>
          <p:nvPr/>
        </p:nvSpPr>
        <p:spPr bwMode="auto">
          <a:xfrm>
            <a:off x="2646947" y="1960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3"/>
          <p:cNvSpPr>
            <a:spLocks noChangeArrowheads="1"/>
          </p:cNvSpPr>
          <p:nvPr/>
        </p:nvSpPr>
        <p:spPr bwMode="auto">
          <a:xfrm>
            <a:off x="468813" y="792369"/>
            <a:ext cx="10391058" cy="96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cxnSp>
        <p:nvCxnSpPr>
          <p:cNvPr id="14" name="Gerader Verbinder 13">
            <a:extLst>
              <a:ext uri="{FF2B5EF4-FFF2-40B4-BE49-F238E27FC236}">
                <a16:creationId xmlns:a16="http://schemas.microsoft.com/office/drawing/2014/main" id="{7597ED14-B374-40EE-9A01-3D720DA09C99}"/>
              </a:ext>
            </a:extLst>
          </p:cNvPr>
          <p:cNvCxnSpPr>
            <a:cxnSpLocks/>
          </p:cNvCxnSpPr>
          <p:nvPr/>
        </p:nvCxnSpPr>
        <p:spPr>
          <a:xfrm>
            <a:off x="609601" y="3766458"/>
            <a:ext cx="509451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46470186-E612-44CD-8D7E-D33C3FFDD958}"/>
              </a:ext>
            </a:extLst>
          </p:cNvPr>
          <p:cNvCxnSpPr>
            <a:cxnSpLocks/>
          </p:cNvCxnSpPr>
          <p:nvPr/>
        </p:nvCxnSpPr>
        <p:spPr>
          <a:xfrm>
            <a:off x="598715" y="2982687"/>
            <a:ext cx="509451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B98B122D-4C0D-4C46-B923-53C5455AEA1C}"/>
              </a:ext>
            </a:extLst>
          </p:cNvPr>
          <p:cNvCxnSpPr/>
          <p:nvPr/>
        </p:nvCxnSpPr>
        <p:spPr>
          <a:xfrm>
            <a:off x="3233058" y="2982687"/>
            <a:ext cx="0" cy="783771"/>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20" name="Bogen 19">
            <a:extLst>
              <a:ext uri="{FF2B5EF4-FFF2-40B4-BE49-F238E27FC236}">
                <a16:creationId xmlns:a16="http://schemas.microsoft.com/office/drawing/2014/main" id="{DB72A98C-F488-4AC9-BB4C-FBBEFC137CD7}"/>
              </a:ext>
            </a:extLst>
          </p:cNvPr>
          <p:cNvSpPr/>
          <p:nvPr/>
        </p:nvSpPr>
        <p:spPr>
          <a:xfrm>
            <a:off x="1937656" y="2982686"/>
            <a:ext cx="2068285" cy="783760"/>
          </a:xfrm>
          <a:prstGeom prst="arc">
            <a:avLst>
              <a:gd name="adj1" fmla="val 16200000"/>
              <a:gd name="adj2" fmla="val 3292484"/>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1" name="Rechteck 20">
            <a:extLst>
              <a:ext uri="{FF2B5EF4-FFF2-40B4-BE49-F238E27FC236}">
                <a16:creationId xmlns:a16="http://schemas.microsoft.com/office/drawing/2014/main" id="{4AB293E8-0361-467A-9055-512D683985D7}"/>
              </a:ext>
            </a:extLst>
          </p:cNvPr>
          <p:cNvSpPr/>
          <p:nvPr/>
        </p:nvSpPr>
        <p:spPr>
          <a:xfrm>
            <a:off x="2144488" y="3282037"/>
            <a:ext cx="435423" cy="1850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Form 23">
            <a:extLst>
              <a:ext uri="{FF2B5EF4-FFF2-40B4-BE49-F238E27FC236}">
                <a16:creationId xmlns:a16="http://schemas.microsoft.com/office/drawing/2014/main" id="{B56F223C-DB1C-46E4-AB76-DDF086C821D4}"/>
              </a:ext>
            </a:extLst>
          </p:cNvPr>
          <p:cNvSpPr/>
          <p:nvPr/>
        </p:nvSpPr>
        <p:spPr>
          <a:xfrm rot="20726248">
            <a:off x="4017412" y="3301110"/>
            <a:ext cx="367104" cy="138144"/>
          </a:xfrm>
          <a:custGeom>
            <a:avLst/>
            <a:gdLst>
              <a:gd name="connsiteX0" fmla="*/ 130629 w 740229"/>
              <a:gd name="connsiteY0" fmla="*/ 337457 h 370115"/>
              <a:gd name="connsiteX1" fmla="*/ 185057 w 740229"/>
              <a:gd name="connsiteY1" fmla="*/ 304800 h 370115"/>
              <a:gd name="connsiteX2" fmla="*/ 402771 w 740229"/>
              <a:gd name="connsiteY2" fmla="*/ 304800 h 370115"/>
              <a:gd name="connsiteX3" fmla="*/ 435429 w 740229"/>
              <a:gd name="connsiteY3" fmla="*/ 315686 h 370115"/>
              <a:gd name="connsiteX4" fmla="*/ 478971 w 740229"/>
              <a:gd name="connsiteY4" fmla="*/ 326572 h 370115"/>
              <a:gd name="connsiteX5" fmla="*/ 500743 w 740229"/>
              <a:gd name="connsiteY5" fmla="*/ 348343 h 370115"/>
              <a:gd name="connsiteX6" fmla="*/ 566057 w 740229"/>
              <a:gd name="connsiteY6" fmla="*/ 370115 h 370115"/>
              <a:gd name="connsiteX7" fmla="*/ 685800 w 740229"/>
              <a:gd name="connsiteY7" fmla="*/ 359229 h 370115"/>
              <a:gd name="connsiteX8" fmla="*/ 718457 w 740229"/>
              <a:gd name="connsiteY8" fmla="*/ 348343 h 370115"/>
              <a:gd name="connsiteX9" fmla="*/ 740229 w 740229"/>
              <a:gd name="connsiteY9" fmla="*/ 315686 h 370115"/>
              <a:gd name="connsiteX10" fmla="*/ 718457 w 740229"/>
              <a:gd name="connsiteY10" fmla="*/ 195943 h 370115"/>
              <a:gd name="connsiteX11" fmla="*/ 707571 w 740229"/>
              <a:gd name="connsiteY11" fmla="*/ 163286 h 370115"/>
              <a:gd name="connsiteX12" fmla="*/ 674914 w 740229"/>
              <a:gd name="connsiteY12" fmla="*/ 152400 h 370115"/>
              <a:gd name="connsiteX13" fmla="*/ 642257 w 740229"/>
              <a:gd name="connsiteY13" fmla="*/ 119743 h 370115"/>
              <a:gd name="connsiteX14" fmla="*/ 533400 w 740229"/>
              <a:gd name="connsiteY14" fmla="*/ 76200 h 370115"/>
              <a:gd name="connsiteX15" fmla="*/ 489857 w 740229"/>
              <a:gd name="connsiteY15" fmla="*/ 54429 h 370115"/>
              <a:gd name="connsiteX16" fmla="*/ 457200 w 740229"/>
              <a:gd name="connsiteY16" fmla="*/ 32657 h 370115"/>
              <a:gd name="connsiteX17" fmla="*/ 381000 w 740229"/>
              <a:gd name="connsiteY17" fmla="*/ 21772 h 370115"/>
              <a:gd name="connsiteX18" fmla="*/ 326571 w 740229"/>
              <a:gd name="connsiteY18" fmla="*/ 10886 h 370115"/>
              <a:gd name="connsiteX19" fmla="*/ 261257 w 740229"/>
              <a:gd name="connsiteY19" fmla="*/ 0 h 370115"/>
              <a:gd name="connsiteX20" fmla="*/ 108857 w 740229"/>
              <a:gd name="connsiteY20" fmla="*/ 10886 h 370115"/>
              <a:gd name="connsiteX21" fmla="*/ 43543 w 740229"/>
              <a:gd name="connsiteY21" fmla="*/ 32657 h 370115"/>
              <a:gd name="connsiteX22" fmla="*/ 10886 w 740229"/>
              <a:gd name="connsiteY22" fmla="*/ 43543 h 370115"/>
              <a:gd name="connsiteX23" fmla="*/ 0 w 740229"/>
              <a:gd name="connsiteY23" fmla="*/ 76200 h 370115"/>
              <a:gd name="connsiteX24" fmla="*/ 21771 w 740229"/>
              <a:gd name="connsiteY24" fmla="*/ 174172 h 370115"/>
              <a:gd name="connsiteX25" fmla="*/ 32657 w 740229"/>
              <a:gd name="connsiteY25" fmla="*/ 239486 h 370115"/>
              <a:gd name="connsiteX26" fmla="*/ 43543 w 740229"/>
              <a:gd name="connsiteY26" fmla="*/ 272143 h 370115"/>
              <a:gd name="connsiteX27" fmla="*/ 130629 w 740229"/>
              <a:gd name="connsiteY27" fmla="*/ 337457 h 37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0229" h="370115">
                <a:moveTo>
                  <a:pt x="130629" y="337457"/>
                </a:moveTo>
                <a:cubicBezTo>
                  <a:pt x="154215" y="342900"/>
                  <a:pt x="166133" y="314262"/>
                  <a:pt x="185057" y="304800"/>
                </a:cubicBezTo>
                <a:cubicBezTo>
                  <a:pt x="249109" y="272774"/>
                  <a:pt x="352879" y="301865"/>
                  <a:pt x="402771" y="304800"/>
                </a:cubicBezTo>
                <a:cubicBezTo>
                  <a:pt x="413657" y="308429"/>
                  <a:pt x="424396" y="312534"/>
                  <a:pt x="435429" y="315686"/>
                </a:cubicBezTo>
                <a:cubicBezTo>
                  <a:pt x="449814" y="319796"/>
                  <a:pt x="465590" y="319881"/>
                  <a:pt x="478971" y="326572"/>
                </a:cubicBezTo>
                <a:cubicBezTo>
                  <a:pt x="488151" y="331162"/>
                  <a:pt x="491563" y="343753"/>
                  <a:pt x="500743" y="348343"/>
                </a:cubicBezTo>
                <a:cubicBezTo>
                  <a:pt x="521269" y="358606"/>
                  <a:pt x="566057" y="370115"/>
                  <a:pt x="566057" y="370115"/>
                </a:cubicBezTo>
                <a:cubicBezTo>
                  <a:pt x="605971" y="366486"/>
                  <a:pt x="646124" y="364897"/>
                  <a:pt x="685800" y="359229"/>
                </a:cubicBezTo>
                <a:cubicBezTo>
                  <a:pt x="697159" y="357606"/>
                  <a:pt x="709497" y="355511"/>
                  <a:pt x="718457" y="348343"/>
                </a:cubicBezTo>
                <a:cubicBezTo>
                  <a:pt x="728673" y="340170"/>
                  <a:pt x="732972" y="326572"/>
                  <a:pt x="740229" y="315686"/>
                </a:cubicBezTo>
                <a:cubicBezTo>
                  <a:pt x="732972" y="275772"/>
                  <a:pt x="726958" y="235611"/>
                  <a:pt x="718457" y="195943"/>
                </a:cubicBezTo>
                <a:cubicBezTo>
                  <a:pt x="716053" y="184723"/>
                  <a:pt x="715685" y="171400"/>
                  <a:pt x="707571" y="163286"/>
                </a:cubicBezTo>
                <a:cubicBezTo>
                  <a:pt x="699457" y="155172"/>
                  <a:pt x="685800" y="156029"/>
                  <a:pt x="674914" y="152400"/>
                </a:cubicBezTo>
                <a:cubicBezTo>
                  <a:pt x="664028" y="141514"/>
                  <a:pt x="654784" y="128691"/>
                  <a:pt x="642257" y="119743"/>
                </a:cubicBezTo>
                <a:cubicBezTo>
                  <a:pt x="597876" y="88043"/>
                  <a:pt x="586265" y="102632"/>
                  <a:pt x="533400" y="76200"/>
                </a:cubicBezTo>
                <a:cubicBezTo>
                  <a:pt x="518886" y="68943"/>
                  <a:pt x="503946" y="62480"/>
                  <a:pt x="489857" y="54429"/>
                </a:cubicBezTo>
                <a:cubicBezTo>
                  <a:pt x="478498" y="47938"/>
                  <a:pt x="469731" y="36416"/>
                  <a:pt x="457200" y="32657"/>
                </a:cubicBezTo>
                <a:cubicBezTo>
                  <a:pt x="432624" y="25284"/>
                  <a:pt x="406309" y="25990"/>
                  <a:pt x="381000" y="21772"/>
                </a:cubicBezTo>
                <a:cubicBezTo>
                  <a:pt x="362749" y="18730"/>
                  <a:pt x="344775" y="14196"/>
                  <a:pt x="326571" y="10886"/>
                </a:cubicBezTo>
                <a:cubicBezTo>
                  <a:pt x="304855" y="6938"/>
                  <a:pt x="283028" y="3629"/>
                  <a:pt x="261257" y="0"/>
                </a:cubicBezTo>
                <a:cubicBezTo>
                  <a:pt x="210457" y="3629"/>
                  <a:pt x="159223" y="3331"/>
                  <a:pt x="108857" y="10886"/>
                </a:cubicBezTo>
                <a:cubicBezTo>
                  <a:pt x="86162" y="14290"/>
                  <a:pt x="65314" y="25400"/>
                  <a:pt x="43543" y="32657"/>
                </a:cubicBezTo>
                <a:lnTo>
                  <a:pt x="10886" y="43543"/>
                </a:lnTo>
                <a:cubicBezTo>
                  <a:pt x="7257" y="54429"/>
                  <a:pt x="0" y="64725"/>
                  <a:pt x="0" y="76200"/>
                </a:cubicBezTo>
                <a:cubicBezTo>
                  <a:pt x="0" y="95205"/>
                  <a:pt x="17574" y="153186"/>
                  <a:pt x="21771" y="174172"/>
                </a:cubicBezTo>
                <a:cubicBezTo>
                  <a:pt x="26100" y="195815"/>
                  <a:pt x="27869" y="217940"/>
                  <a:pt x="32657" y="239486"/>
                </a:cubicBezTo>
                <a:cubicBezTo>
                  <a:pt x="35146" y="250687"/>
                  <a:pt x="34206" y="265474"/>
                  <a:pt x="43543" y="272143"/>
                </a:cubicBezTo>
                <a:cubicBezTo>
                  <a:pt x="138189" y="339748"/>
                  <a:pt x="107043" y="332014"/>
                  <a:pt x="130629" y="33745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mit Pfeil 25">
            <a:extLst>
              <a:ext uri="{FF2B5EF4-FFF2-40B4-BE49-F238E27FC236}">
                <a16:creationId xmlns:a16="http://schemas.microsoft.com/office/drawing/2014/main" id="{46E5AAD3-A9AB-4033-96C7-B32DC93B2DEF}"/>
              </a:ext>
            </a:extLst>
          </p:cNvPr>
          <p:cNvCxnSpPr>
            <a:cxnSpLocks/>
            <a:endCxn id="24" idx="23"/>
          </p:cNvCxnSpPr>
          <p:nvPr/>
        </p:nvCxnSpPr>
        <p:spPr>
          <a:xfrm>
            <a:off x="3233058" y="3369627"/>
            <a:ext cx="780035" cy="73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Gerade Verbindung mit Pfeil 32">
            <a:extLst>
              <a:ext uri="{FF2B5EF4-FFF2-40B4-BE49-F238E27FC236}">
                <a16:creationId xmlns:a16="http://schemas.microsoft.com/office/drawing/2014/main" id="{1C4ED642-1E4A-4FD3-AED2-514CA93C8A5B}"/>
              </a:ext>
            </a:extLst>
          </p:cNvPr>
          <p:cNvCxnSpPr>
            <a:cxnSpLocks/>
          </p:cNvCxnSpPr>
          <p:nvPr/>
        </p:nvCxnSpPr>
        <p:spPr>
          <a:xfrm>
            <a:off x="3233057" y="3483187"/>
            <a:ext cx="681936" cy="0"/>
          </a:xfrm>
          <a:prstGeom prst="straightConnector1">
            <a:avLst/>
          </a:prstGeom>
          <a:ln>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 name="Gerade Verbindung mit Pfeil 34">
            <a:extLst>
              <a:ext uri="{FF2B5EF4-FFF2-40B4-BE49-F238E27FC236}">
                <a16:creationId xmlns:a16="http://schemas.microsoft.com/office/drawing/2014/main" id="{396C972B-8626-4BC1-97CD-8CCE180C11AA}"/>
              </a:ext>
            </a:extLst>
          </p:cNvPr>
          <p:cNvCxnSpPr>
            <a:cxnSpLocks/>
          </p:cNvCxnSpPr>
          <p:nvPr/>
        </p:nvCxnSpPr>
        <p:spPr>
          <a:xfrm>
            <a:off x="3233057" y="3256935"/>
            <a:ext cx="681936" cy="242"/>
          </a:xfrm>
          <a:prstGeom prst="straightConnector1">
            <a:avLst/>
          </a:prstGeom>
          <a:ln>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 name="Gerade Verbindung mit Pfeil 37">
            <a:extLst>
              <a:ext uri="{FF2B5EF4-FFF2-40B4-BE49-F238E27FC236}">
                <a16:creationId xmlns:a16="http://schemas.microsoft.com/office/drawing/2014/main" id="{2FC3E740-7BC7-41D4-B9EB-D0431594B3AF}"/>
              </a:ext>
            </a:extLst>
          </p:cNvPr>
          <p:cNvCxnSpPr>
            <a:cxnSpLocks/>
          </p:cNvCxnSpPr>
          <p:nvPr/>
        </p:nvCxnSpPr>
        <p:spPr>
          <a:xfrm>
            <a:off x="3233057" y="3586891"/>
            <a:ext cx="541259" cy="0"/>
          </a:xfrm>
          <a:prstGeom prst="straightConnector1">
            <a:avLst/>
          </a:prstGeom>
          <a:ln>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Gerade Verbindung mit Pfeil 39">
            <a:extLst>
              <a:ext uri="{FF2B5EF4-FFF2-40B4-BE49-F238E27FC236}">
                <a16:creationId xmlns:a16="http://schemas.microsoft.com/office/drawing/2014/main" id="{7C9D42C3-3BC8-4372-AC34-3BE4F819A041}"/>
              </a:ext>
            </a:extLst>
          </p:cNvPr>
          <p:cNvCxnSpPr>
            <a:cxnSpLocks/>
          </p:cNvCxnSpPr>
          <p:nvPr/>
        </p:nvCxnSpPr>
        <p:spPr>
          <a:xfrm>
            <a:off x="3233056" y="3154941"/>
            <a:ext cx="541259" cy="0"/>
          </a:xfrm>
          <a:prstGeom prst="straightConnector1">
            <a:avLst/>
          </a:prstGeom>
          <a:ln>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 name="Gerade Verbindung mit Pfeil 40">
            <a:extLst>
              <a:ext uri="{FF2B5EF4-FFF2-40B4-BE49-F238E27FC236}">
                <a16:creationId xmlns:a16="http://schemas.microsoft.com/office/drawing/2014/main" id="{1C42A467-2A32-4E0B-A5A6-CB84FE9C12F2}"/>
              </a:ext>
            </a:extLst>
          </p:cNvPr>
          <p:cNvCxnSpPr>
            <a:cxnSpLocks/>
          </p:cNvCxnSpPr>
          <p:nvPr/>
        </p:nvCxnSpPr>
        <p:spPr>
          <a:xfrm>
            <a:off x="3233056" y="3685184"/>
            <a:ext cx="270629" cy="0"/>
          </a:xfrm>
          <a:prstGeom prst="straightConnector1">
            <a:avLst/>
          </a:prstGeom>
          <a:ln>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Gerade Verbindung mit Pfeil 42">
            <a:extLst>
              <a:ext uri="{FF2B5EF4-FFF2-40B4-BE49-F238E27FC236}">
                <a16:creationId xmlns:a16="http://schemas.microsoft.com/office/drawing/2014/main" id="{7275AD4D-EC4A-4AA5-A5C8-8856572F45A8}"/>
              </a:ext>
            </a:extLst>
          </p:cNvPr>
          <p:cNvCxnSpPr>
            <a:cxnSpLocks/>
          </p:cNvCxnSpPr>
          <p:nvPr/>
        </p:nvCxnSpPr>
        <p:spPr>
          <a:xfrm>
            <a:off x="3233810" y="3063861"/>
            <a:ext cx="270629" cy="0"/>
          </a:xfrm>
          <a:prstGeom prst="straightConnector1">
            <a:avLst/>
          </a:prstGeom>
          <a:ln>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7" name="Gerade Verbindung mit Pfeil 46">
            <a:extLst>
              <a:ext uri="{FF2B5EF4-FFF2-40B4-BE49-F238E27FC236}">
                <a16:creationId xmlns:a16="http://schemas.microsoft.com/office/drawing/2014/main" id="{55CDCE4A-D129-452D-9721-0BAC4C8A5642}"/>
              </a:ext>
            </a:extLst>
          </p:cNvPr>
          <p:cNvCxnSpPr>
            <a:stCxn id="21" idx="3"/>
            <a:endCxn id="24" idx="23"/>
          </p:cNvCxnSpPr>
          <p:nvPr/>
        </p:nvCxnSpPr>
        <p:spPr>
          <a:xfrm>
            <a:off x="2579911" y="3374554"/>
            <a:ext cx="1433182" cy="245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a16="http://schemas.microsoft.com/office/drawing/2014/main" id="{16E887C4-F7B1-459D-840E-A02CA32BC874}"/>
              </a:ext>
            </a:extLst>
          </p:cNvPr>
          <p:cNvSpPr txBox="1"/>
          <p:nvPr/>
        </p:nvSpPr>
        <p:spPr>
          <a:xfrm>
            <a:off x="478819" y="3212984"/>
            <a:ext cx="2046518" cy="323165"/>
          </a:xfrm>
          <a:prstGeom prst="rect">
            <a:avLst/>
          </a:prstGeom>
          <a:noFill/>
        </p:spPr>
        <p:txBody>
          <a:bodyPr wrap="square" rtlCol="0">
            <a:spAutoFit/>
          </a:bodyPr>
          <a:lstStyle/>
          <a:p>
            <a:r>
              <a:rPr lang="de-DE" sz="1500" dirty="0"/>
              <a:t>Sender/ Empfänger</a:t>
            </a:r>
          </a:p>
        </p:txBody>
      </p:sp>
      <p:sp>
        <p:nvSpPr>
          <p:cNvPr id="51" name="Textfeld 50">
            <a:extLst>
              <a:ext uri="{FF2B5EF4-FFF2-40B4-BE49-F238E27FC236}">
                <a16:creationId xmlns:a16="http://schemas.microsoft.com/office/drawing/2014/main" id="{5E112DDD-1D35-435D-AC97-4DBA03B2DD53}"/>
              </a:ext>
            </a:extLst>
          </p:cNvPr>
          <p:cNvSpPr txBox="1"/>
          <p:nvPr/>
        </p:nvSpPr>
        <p:spPr>
          <a:xfrm>
            <a:off x="4426616" y="3215425"/>
            <a:ext cx="2046518" cy="323165"/>
          </a:xfrm>
          <a:prstGeom prst="rect">
            <a:avLst/>
          </a:prstGeom>
          <a:noFill/>
        </p:spPr>
        <p:txBody>
          <a:bodyPr wrap="square" rtlCol="0">
            <a:spAutoFit/>
          </a:bodyPr>
          <a:lstStyle/>
          <a:p>
            <a:r>
              <a:rPr lang="de-DE" sz="1500" dirty="0"/>
              <a:t>Rote Blutzelle</a:t>
            </a:r>
          </a:p>
        </p:txBody>
      </p:sp>
      <p:cxnSp>
        <p:nvCxnSpPr>
          <p:cNvPr id="50" name="Gerade Verbindung mit Pfeil 49">
            <a:extLst>
              <a:ext uri="{FF2B5EF4-FFF2-40B4-BE49-F238E27FC236}">
                <a16:creationId xmlns:a16="http://schemas.microsoft.com/office/drawing/2014/main" id="{B49759A1-B013-49BF-A36F-14ABF50BBAB9}"/>
              </a:ext>
            </a:extLst>
          </p:cNvPr>
          <p:cNvCxnSpPr/>
          <p:nvPr/>
        </p:nvCxnSpPr>
        <p:spPr>
          <a:xfrm>
            <a:off x="4040647" y="3656951"/>
            <a:ext cx="5769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Textfeld 51">
            <a:extLst>
              <a:ext uri="{FF2B5EF4-FFF2-40B4-BE49-F238E27FC236}">
                <a16:creationId xmlns:a16="http://schemas.microsoft.com/office/drawing/2014/main" id="{DF4AB4B7-8787-47CC-A4DD-2E0832DACAE9}"/>
              </a:ext>
            </a:extLst>
          </p:cNvPr>
          <p:cNvSpPr txBox="1"/>
          <p:nvPr/>
        </p:nvSpPr>
        <p:spPr>
          <a:xfrm>
            <a:off x="4210739" y="3407217"/>
            <a:ext cx="232470" cy="307777"/>
          </a:xfrm>
          <a:prstGeom prst="rect">
            <a:avLst/>
          </a:prstGeom>
          <a:noFill/>
        </p:spPr>
        <p:txBody>
          <a:bodyPr wrap="square" rtlCol="0">
            <a:spAutoFit/>
          </a:bodyPr>
          <a:lstStyle/>
          <a:p>
            <a:r>
              <a:rPr lang="de-DE" sz="1400" dirty="0"/>
              <a:t>v</a:t>
            </a:r>
          </a:p>
        </p:txBody>
      </p:sp>
      <p:cxnSp>
        <p:nvCxnSpPr>
          <p:cNvPr id="54" name="Gerade Verbindung mit Pfeil 53">
            <a:extLst>
              <a:ext uri="{FF2B5EF4-FFF2-40B4-BE49-F238E27FC236}">
                <a16:creationId xmlns:a16="http://schemas.microsoft.com/office/drawing/2014/main" id="{4FAC82F9-9AEA-4F65-8E61-6C509B8EAA16}"/>
              </a:ext>
            </a:extLst>
          </p:cNvPr>
          <p:cNvCxnSpPr>
            <a:cxnSpLocks/>
          </p:cNvCxnSpPr>
          <p:nvPr/>
        </p:nvCxnSpPr>
        <p:spPr>
          <a:xfrm flipV="1">
            <a:off x="957944" y="3875315"/>
            <a:ext cx="0" cy="4463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Textfeld 58">
            <a:extLst>
              <a:ext uri="{FF2B5EF4-FFF2-40B4-BE49-F238E27FC236}">
                <a16:creationId xmlns:a16="http://schemas.microsoft.com/office/drawing/2014/main" id="{F2E86F94-3898-4D76-A02C-5F15D084E672}"/>
              </a:ext>
            </a:extLst>
          </p:cNvPr>
          <p:cNvSpPr txBox="1"/>
          <p:nvPr/>
        </p:nvSpPr>
        <p:spPr>
          <a:xfrm>
            <a:off x="516997" y="4321629"/>
            <a:ext cx="1208464" cy="323165"/>
          </a:xfrm>
          <a:prstGeom prst="rect">
            <a:avLst/>
          </a:prstGeom>
          <a:noFill/>
        </p:spPr>
        <p:txBody>
          <a:bodyPr wrap="square" rtlCol="0">
            <a:spAutoFit/>
          </a:bodyPr>
          <a:lstStyle/>
          <a:p>
            <a:r>
              <a:rPr lang="de-DE" sz="1500" dirty="0"/>
              <a:t>Blutgefäß</a:t>
            </a:r>
          </a:p>
        </p:txBody>
      </p:sp>
      <p:sp>
        <p:nvSpPr>
          <p:cNvPr id="61" name="Textfeld 60">
            <a:extLst>
              <a:ext uri="{FF2B5EF4-FFF2-40B4-BE49-F238E27FC236}">
                <a16:creationId xmlns:a16="http://schemas.microsoft.com/office/drawing/2014/main" id="{F603FA19-7EF0-4FE9-A33D-CD457EE63000}"/>
              </a:ext>
            </a:extLst>
          </p:cNvPr>
          <p:cNvSpPr txBox="1"/>
          <p:nvPr/>
        </p:nvSpPr>
        <p:spPr>
          <a:xfrm>
            <a:off x="468811" y="1827053"/>
            <a:ext cx="7418614" cy="369332"/>
          </a:xfrm>
          <a:prstGeom prst="rect">
            <a:avLst/>
          </a:prstGeom>
          <a:noFill/>
        </p:spPr>
        <p:txBody>
          <a:bodyPr wrap="square">
            <a:spAutoFit/>
          </a:bodyPr>
          <a:lstStyle/>
          <a:p>
            <a:r>
              <a:rPr lang="de-DE" sz="1800" b="1" kern="1200" dirty="0">
                <a:solidFill>
                  <a:schemeClr val="tx1"/>
                </a:solidFill>
                <a:effectLst/>
                <a:latin typeface="+mn-lt"/>
                <a:ea typeface="+mn-ea"/>
                <a:cs typeface="+mn-cs"/>
              </a:rPr>
              <a:t>gepulstes Verfahren, intravaskulär</a:t>
            </a:r>
            <a:endParaRPr lang="de-DE" b="1" dirty="0"/>
          </a:p>
        </p:txBody>
      </p:sp>
      <mc:AlternateContent xmlns:mc="http://schemas.openxmlformats.org/markup-compatibility/2006" xmlns:a14="http://schemas.microsoft.com/office/drawing/2010/main">
        <mc:Choice Requires="a14">
          <p:sp>
            <p:nvSpPr>
              <p:cNvPr id="67" name="Textfeld 66">
                <a:extLst>
                  <a:ext uri="{FF2B5EF4-FFF2-40B4-BE49-F238E27FC236}">
                    <a16:creationId xmlns:a16="http://schemas.microsoft.com/office/drawing/2014/main" id="{B00EA438-344E-4004-9A3B-545C16E1F9BC}"/>
                  </a:ext>
                </a:extLst>
              </p:cNvPr>
              <p:cNvSpPr txBox="1"/>
              <p:nvPr/>
            </p:nvSpPr>
            <p:spPr>
              <a:xfrm>
                <a:off x="220860" y="5180526"/>
                <a:ext cx="7666565" cy="1200329"/>
              </a:xfrm>
              <a:prstGeom prst="rect">
                <a:avLst/>
              </a:prstGeom>
              <a:noFill/>
            </p:spPr>
            <p:txBody>
              <a:bodyPr wrap="square">
                <a:spAutoFit/>
              </a:bodyPr>
              <a:lstStyle/>
              <a:p>
                <a:pPr marL="285750" indent="-285750">
                  <a:buFont typeface="Arial" panose="020B0604020202020204" pitchFamily="34" charset="0"/>
                  <a:buChar char="•"/>
                </a:pPr>
                <a:r>
                  <a:rPr lang="de-DE" dirty="0"/>
                  <a:t>aus der Frequenzänderung </a:t>
                </a:r>
                <a14:m>
                  <m:oMath xmlns:m="http://schemas.openxmlformats.org/officeDocument/2006/math">
                    <m:r>
                      <a:rPr lang="de-DE" b="0" i="0"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f</m:t>
                    </m:r>
                  </m:oMath>
                </a14:m>
                <a:r>
                  <a:rPr lang="de-DE" dirty="0"/>
                  <a:t>: Geschwindigkeit</a:t>
                </a:r>
              </a:p>
              <a:p>
                <a:pPr marL="285750" indent="-285750">
                  <a:buFont typeface="Arial" panose="020B0604020202020204" pitchFamily="34" charset="0"/>
                  <a:buChar char="•"/>
                </a:pPr>
                <a:r>
                  <a:rPr lang="de-DE" dirty="0"/>
                  <a:t>aus der Laufzeit der Ultraschallimpulse </a:t>
                </a:r>
                <a14:m>
                  <m:oMath xmlns:m="http://schemas.openxmlformats.org/officeDocument/2006/math">
                    <m:r>
                      <a:rPr lang="de-DE" b="0" i="0"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t</m:t>
                    </m:r>
                  </m:oMath>
                </a14:m>
                <a:r>
                  <a:rPr lang="de-DE" dirty="0"/>
                  <a:t>: Ortsinformation</a:t>
                </a:r>
              </a:p>
              <a:p>
                <a:pPr marL="285750" indent="-285750">
                  <a:buFont typeface="Wingdings" panose="05000000000000000000" pitchFamily="2" charset="2"/>
                  <a:buChar char="Ø"/>
                </a:pPr>
                <a:r>
                  <a:rPr lang="de-DE" dirty="0"/>
                  <a:t>Bestimmung des Geschwindigkeitsprofils möglich, aber hoher                                                   Rechenaufwand</a:t>
                </a:r>
              </a:p>
            </p:txBody>
          </p:sp>
        </mc:Choice>
        <mc:Fallback xmlns="">
          <p:sp>
            <p:nvSpPr>
              <p:cNvPr id="67" name="Textfeld 66">
                <a:extLst>
                  <a:ext uri="{FF2B5EF4-FFF2-40B4-BE49-F238E27FC236}">
                    <a16:creationId xmlns:a16="http://schemas.microsoft.com/office/drawing/2014/main" id="{B00EA438-344E-4004-9A3B-545C16E1F9BC}"/>
                  </a:ext>
                </a:extLst>
              </p:cNvPr>
              <p:cNvSpPr txBox="1">
                <a:spLocks noRot="1" noChangeAspect="1" noMove="1" noResize="1" noEditPoints="1" noAdjustHandles="1" noChangeArrowheads="1" noChangeShapeType="1" noTextEdit="1"/>
              </p:cNvSpPr>
              <p:nvPr/>
            </p:nvSpPr>
            <p:spPr>
              <a:xfrm>
                <a:off x="220860" y="5180526"/>
                <a:ext cx="7666565" cy="1200329"/>
              </a:xfrm>
              <a:prstGeom prst="rect">
                <a:avLst/>
              </a:prstGeom>
              <a:blipFill>
                <a:blip r:embed="rId4"/>
                <a:stretch>
                  <a:fillRect l="-477" t="-3046" b="-7107"/>
                </a:stretch>
              </a:blipFill>
            </p:spPr>
            <p:txBody>
              <a:bodyPr/>
              <a:lstStyle/>
              <a:p>
                <a:r>
                  <a:rPr lang="de-DE">
                    <a:noFill/>
                  </a:rPr>
                  <a:t> </a:t>
                </a:r>
              </a:p>
            </p:txBody>
          </p:sp>
        </mc:Fallback>
      </mc:AlternateContent>
      <p:pic>
        <p:nvPicPr>
          <p:cNvPr id="70" name="Grafik 69">
            <a:extLst>
              <a:ext uri="{FF2B5EF4-FFF2-40B4-BE49-F238E27FC236}">
                <a16:creationId xmlns:a16="http://schemas.microsoft.com/office/drawing/2014/main" id="{992D7A55-31B1-48C0-BDA9-884F226D1CD5}"/>
              </a:ext>
            </a:extLst>
          </p:cNvPr>
          <p:cNvPicPr>
            <a:picLocks noChangeAspect="1"/>
          </p:cNvPicPr>
          <p:nvPr/>
        </p:nvPicPr>
        <p:blipFill>
          <a:blip r:embed="rId5"/>
          <a:stretch>
            <a:fillRect/>
          </a:stretch>
        </p:blipFill>
        <p:spPr>
          <a:xfrm>
            <a:off x="7040779" y="1788806"/>
            <a:ext cx="3760585" cy="857276"/>
          </a:xfrm>
          <a:prstGeom prst="rect">
            <a:avLst/>
          </a:prstGeom>
          <a:ln>
            <a:solidFill>
              <a:schemeClr val="tx1"/>
            </a:solidFill>
          </a:ln>
        </p:spPr>
      </p:pic>
      <p:pic>
        <p:nvPicPr>
          <p:cNvPr id="6" name="Grafik 5">
            <a:extLst>
              <a:ext uri="{FF2B5EF4-FFF2-40B4-BE49-F238E27FC236}">
                <a16:creationId xmlns:a16="http://schemas.microsoft.com/office/drawing/2014/main" id="{E7D290D6-E485-4594-A98C-04F2BA02B76F}"/>
              </a:ext>
            </a:extLst>
          </p:cNvPr>
          <p:cNvPicPr>
            <a:picLocks noChangeAspect="1"/>
          </p:cNvPicPr>
          <p:nvPr/>
        </p:nvPicPr>
        <p:blipFill>
          <a:blip r:embed="rId6"/>
          <a:stretch>
            <a:fillRect/>
          </a:stretch>
        </p:blipFill>
        <p:spPr>
          <a:xfrm>
            <a:off x="7048658" y="2737780"/>
            <a:ext cx="1990725" cy="885825"/>
          </a:xfrm>
          <a:prstGeom prst="rect">
            <a:avLst/>
          </a:prstGeom>
          <a:ln>
            <a:solidFill>
              <a:schemeClr val="tx1"/>
            </a:solidFill>
          </a:ln>
        </p:spPr>
      </p:pic>
      <mc:AlternateContent xmlns:mc="http://schemas.openxmlformats.org/markup-compatibility/2006" xmlns:a14="http://schemas.microsoft.com/office/drawing/2010/main">
        <mc:Choice Requires="a14">
          <p:sp>
            <p:nvSpPr>
              <p:cNvPr id="34" name="Textfeld 33">
                <a:extLst>
                  <a:ext uri="{FF2B5EF4-FFF2-40B4-BE49-F238E27FC236}">
                    <a16:creationId xmlns:a16="http://schemas.microsoft.com/office/drawing/2014/main" id="{87E6356E-732D-4066-AB25-B0F7B32256BF}"/>
                  </a:ext>
                </a:extLst>
              </p:cNvPr>
              <p:cNvSpPr txBox="1"/>
              <p:nvPr/>
            </p:nvSpPr>
            <p:spPr>
              <a:xfrm>
                <a:off x="7040779" y="3804342"/>
                <a:ext cx="7086600" cy="2606355"/>
              </a:xfrm>
              <a:prstGeom prst="rect">
                <a:avLst/>
              </a:prstGeom>
              <a:noFill/>
            </p:spPr>
            <p:txBody>
              <a:bodyPr wrap="square" rtlCol="0">
                <a:spAutoFit/>
              </a:bodyPr>
              <a:lstStyle/>
              <a:p>
                <a14:m>
                  <m:oMath xmlns:m="http://schemas.openxmlformats.org/officeDocument/2006/math">
                    <m:r>
                      <a:rPr lang="de-DE" b="1"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𝒇</m:t>
                    </m:r>
                    <m:r>
                      <a:rPr lang="de-DE" b="1" i="1" smtClean="0">
                        <a:latin typeface="Cambria Math" panose="02040503050406030204" pitchFamily="18" charset="0"/>
                        <a:ea typeface="Cambria Math" panose="02040503050406030204" pitchFamily="18" charset="0"/>
                      </a:rPr>
                      <m:t>:</m:t>
                    </m:r>
                  </m:oMath>
                </a14:m>
                <a:r>
                  <a:rPr lang="de-DE" b="1" dirty="0">
                    <a:ea typeface="Cambria Math" panose="02040503050406030204" pitchFamily="18" charset="0"/>
                  </a:rPr>
                  <a:t> 	</a:t>
                </a:r>
                <a:r>
                  <a:rPr lang="de-DE" dirty="0">
                    <a:ea typeface="Cambria Math" panose="02040503050406030204" pitchFamily="18" charset="0"/>
                  </a:rPr>
                  <a:t>Frequenzverschiebung</a:t>
                </a:r>
              </a:p>
              <a:p>
                <a14:m>
                  <m:oMath xmlns:m="http://schemas.openxmlformats.org/officeDocument/2006/math">
                    <m:sSub>
                      <m:sSubPr>
                        <m:ctrlPr>
                          <a:rPr lang="de-DE" b="1" i="1" smtClean="0">
                            <a:latin typeface="Cambria Math" panose="02040503050406030204" pitchFamily="18" charset="0"/>
                            <a:ea typeface="Cambria Math" panose="02040503050406030204" pitchFamily="18" charset="0"/>
                          </a:rPr>
                        </m:ctrlPr>
                      </m:sSubPr>
                      <m:e>
                        <m:r>
                          <a:rPr lang="de-DE" b="1" i="1" smtClean="0">
                            <a:latin typeface="Cambria Math" panose="02040503050406030204" pitchFamily="18" charset="0"/>
                            <a:ea typeface="Cambria Math" panose="02040503050406030204" pitchFamily="18" charset="0"/>
                          </a:rPr>
                          <m:t>𝒇</m:t>
                        </m:r>
                      </m:e>
                      <m:sub>
                        <m:r>
                          <a:rPr lang="de-DE" b="1" i="1" smtClean="0">
                            <a:latin typeface="Cambria Math" panose="02040503050406030204" pitchFamily="18" charset="0"/>
                            <a:ea typeface="Cambria Math" panose="02040503050406030204" pitchFamily="18" charset="0"/>
                          </a:rPr>
                          <m:t>𝟐</m:t>
                        </m:r>
                      </m:sub>
                    </m:sSub>
                  </m:oMath>
                </a14:m>
                <a:r>
                  <a:rPr lang="de-DE" b="1" dirty="0">
                    <a:ea typeface="Cambria Math" panose="02040503050406030204" pitchFamily="18" charset="0"/>
                  </a:rPr>
                  <a:t>:	</a:t>
                </a:r>
                <a:r>
                  <a:rPr lang="de-DE" dirty="0">
                    <a:ea typeface="Cambria Math" panose="02040503050406030204" pitchFamily="18" charset="0"/>
                  </a:rPr>
                  <a:t>Empfangsfrequenz</a:t>
                </a:r>
              </a:p>
              <a:p>
                <a14:m>
                  <m:oMath xmlns:m="http://schemas.openxmlformats.org/officeDocument/2006/math">
                    <m:sSub>
                      <m:sSubPr>
                        <m:ctrlPr>
                          <a:rPr lang="de-DE" b="1" i="1">
                            <a:latin typeface="Cambria Math" panose="02040503050406030204" pitchFamily="18" charset="0"/>
                          </a:rPr>
                        </m:ctrlPr>
                      </m:sSubPr>
                      <m:e>
                        <m:r>
                          <a:rPr lang="de-DE" b="1" i="1">
                            <a:latin typeface="Cambria Math" panose="02040503050406030204" pitchFamily="18" charset="0"/>
                          </a:rPr>
                          <m:t>𝒇</m:t>
                        </m:r>
                      </m:e>
                      <m:sub>
                        <m:r>
                          <a:rPr lang="de-DE" b="1" i="1">
                            <a:latin typeface="Cambria Math" panose="02040503050406030204" pitchFamily="18" charset="0"/>
                          </a:rPr>
                          <m:t>𝑸𝒖𝒆𝒍𝒍𝒆</m:t>
                        </m:r>
                      </m:sub>
                    </m:sSub>
                    <m:r>
                      <a:rPr lang="de-DE" i="1">
                        <a:latin typeface="Cambria Math" panose="02040503050406030204" pitchFamily="18" charset="0"/>
                      </a:rPr>
                      <m:t>: </m:t>
                    </m:r>
                  </m:oMath>
                </a14:m>
                <a:r>
                  <a:rPr lang="de-DE" dirty="0"/>
                  <a:t>	Sendefrequenz</a:t>
                </a:r>
              </a:p>
              <a:p>
                <a:r>
                  <a:rPr lang="de-DE" b="1" i="1" dirty="0">
                    <a:latin typeface="Cambria Math" panose="02040503050406030204" pitchFamily="18" charset="0"/>
                    <a:ea typeface="Cambria Math" panose="02040503050406030204" pitchFamily="18" charset="0"/>
                  </a:rPr>
                  <a:t>v:         	</a:t>
                </a:r>
                <a:r>
                  <a:rPr lang="de-DE" dirty="0">
                    <a:latin typeface="Cambria Math" panose="02040503050406030204" pitchFamily="18" charset="0"/>
                    <a:ea typeface="Cambria Math" panose="02040503050406030204" pitchFamily="18" charset="0"/>
                  </a:rPr>
                  <a:t>Geschwindigkeit</a:t>
                </a:r>
              </a:p>
              <a:p>
                <a14:m>
                  <m:oMath xmlns:m="http://schemas.openxmlformats.org/officeDocument/2006/math">
                    <m:r>
                      <a:rPr lang="de-DE" b="1" i="1" smtClean="0">
                        <a:latin typeface="Cambria Math" panose="02040503050406030204" pitchFamily="18" charset="0"/>
                        <a:ea typeface="Cambria Math" panose="02040503050406030204" pitchFamily="18" charset="0"/>
                      </a:rPr>
                      <m:t>𝝋</m:t>
                    </m:r>
                  </m:oMath>
                </a14:m>
                <a:r>
                  <a:rPr lang="de-DE" b="1" dirty="0"/>
                  <a:t>:    	</a:t>
                </a:r>
                <a:r>
                  <a:rPr lang="de-DE" dirty="0"/>
                  <a:t>Winkel zwischen Teilchenbahn</a:t>
                </a:r>
              </a:p>
              <a:p>
                <a:r>
                  <a:rPr lang="de-DE" dirty="0"/>
                  <a:t>              	und Schallbahn</a:t>
                </a:r>
              </a:p>
              <a:p>
                <a:r>
                  <a:rPr lang="de-DE" b="1" dirty="0"/>
                  <a:t>c:            	</a:t>
                </a:r>
                <a:r>
                  <a:rPr lang="de-DE" dirty="0"/>
                  <a:t>Schallgeschwindigkeit</a:t>
                </a:r>
              </a:p>
              <a:p>
                <a14:m>
                  <m:oMath xmlns:m="http://schemas.openxmlformats.org/officeDocument/2006/math">
                    <m:r>
                      <a:rPr lang="de-DE" b="1"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𝒕</m:t>
                    </m:r>
                    <m:r>
                      <a:rPr lang="de-DE" b="1" i="1" smtClean="0">
                        <a:latin typeface="Cambria Math" panose="02040503050406030204" pitchFamily="18" charset="0"/>
                        <a:ea typeface="Cambria Math" panose="02040503050406030204" pitchFamily="18" charset="0"/>
                      </a:rPr>
                      <m:t>:</m:t>
                    </m:r>
                  </m:oMath>
                </a14:m>
                <a:r>
                  <a:rPr lang="de-DE" dirty="0"/>
                  <a:t>	Laufzeit</a:t>
                </a:r>
              </a:p>
              <a:p>
                <a:r>
                  <a:rPr lang="de-DE" b="1" i="1" dirty="0"/>
                  <a:t>l:</a:t>
                </a:r>
                <a:r>
                  <a:rPr lang="de-DE" dirty="0"/>
                  <a:t>	Abstand zwischen Sender und Blutzelle</a:t>
                </a:r>
              </a:p>
            </p:txBody>
          </p:sp>
        </mc:Choice>
        <mc:Fallback xmlns="">
          <p:sp>
            <p:nvSpPr>
              <p:cNvPr id="34" name="Textfeld 33">
                <a:extLst>
                  <a:ext uri="{FF2B5EF4-FFF2-40B4-BE49-F238E27FC236}">
                    <a16:creationId xmlns:a16="http://schemas.microsoft.com/office/drawing/2014/main" id="{87E6356E-732D-4066-AB25-B0F7B32256BF}"/>
                  </a:ext>
                </a:extLst>
              </p:cNvPr>
              <p:cNvSpPr txBox="1">
                <a:spLocks noRot="1" noChangeAspect="1" noMove="1" noResize="1" noEditPoints="1" noAdjustHandles="1" noChangeArrowheads="1" noChangeShapeType="1" noTextEdit="1"/>
              </p:cNvSpPr>
              <p:nvPr/>
            </p:nvSpPr>
            <p:spPr>
              <a:xfrm>
                <a:off x="7040779" y="3804342"/>
                <a:ext cx="7086600" cy="2606355"/>
              </a:xfrm>
              <a:prstGeom prst="rect">
                <a:avLst/>
              </a:prstGeom>
              <a:blipFill>
                <a:blip r:embed="rId8"/>
                <a:stretch>
                  <a:fillRect l="-775" t="-1168" b="-2804"/>
                </a:stretch>
              </a:blipFill>
            </p:spPr>
            <p:txBody>
              <a:bodyPr/>
              <a:lstStyle/>
              <a:p>
                <a:r>
                  <a:rPr lang="de-DE">
                    <a:noFill/>
                  </a:rPr>
                  <a:t> </a:t>
                </a:r>
              </a:p>
            </p:txBody>
          </p:sp>
        </mc:Fallback>
      </mc:AlternateContent>
      <p:cxnSp>
        <p:nvCxnSpPr>
          <p:cNvPr id="36" name="Gerader Verbinder 35">
            <a:extLst>
              <a:ext uri="{FF2B5EF4-FFF2-40B4-BE49-F238E27FC236}">
                <a16:creationId xmlns:a16="http://schemas.microsoft.com/office/drawing/2014/main" id="{2AC35732-8A00-4549-8732-614499BA39C5}"/>
              </a:ext>
            </a:extLst>
          </p:cNvPr>
          <p:cNvCxnSpPr>
            <a:cxnSpLocks/>
          </p:cNvCxnSpPr>
          <p:nvPr/>
        </p:nvCxnSpPr>
        <p:spPr>
          <a:xfrm>
            <a:off x="6829094" y="1761594"/>
            <a:ext cx="0" cy="4513082"/>
          </a:xfrm>
          <a:prstGeom prst="line">
            <a:avLst/>
          </a:prstGeom>
        </p:spPr>
        <p:style>
          <a:lnRef idx="1">
            <a:schemeClr val="dk1"/>
          </a:lnRef>
          <a:fillRef idx="0">
            <a:schemeClr val="dk1"/>
          </a:fillRef>
          <a:effectRef idx="0">
            <a:schemeClr val="dk1"/>
          </a:effectRef>
          <a:fontRef idx="minor">
            <a:schemeClr val="tx1"/>
          </a:fontRef>
        </p:style>
      </p:cxnSp>
      <p:sp>
        <p:nvSpPr>
          <p:cNvPr id="9" name="Textfeld 8">
            <a:extLst>
              <a:ext uri="{FF2B5EF4-FFF2-40B4-BE49-F238E27FC236}">
                <a16:creationId xmlns:a16="http://schemas.microsoft.com/office/drawing/2014/main" id="{63BCC3AC-28CC-4121-A138-39DA70E8403D}"/>
              </a:ext>
            </a:extLst>
          </p:cNvPr>
          <p:cNvSpPr txBox="1"/>
          <p:nvPr/>
        </p:nvSpPr>
        <p:spPr>
          <a:xfrm>
            <a:off x="2877096" y="3080707"/>
            <a:ext cx="170793" cy="307777"/>
          </a:xfrm>
          <a:prstGeom prst="rect">
            <a:avLst/>
          </a:prstGeom>
          <a:noFill/>
        </p:spPr>
        <p:txBody>
          <a:bodyPr wrap="square" rtlCol="0">
            <a:spAutoFit/>
          </a:bodyPr>
          <a:lstStyle/>
          <a:p>
            <a:r>
              <a:rPr lang="de-DE" sz="1400" i="1" dirty="0"/>
              <a:t>l</a:t>
            </a:r>
          </a:p>
        </p:txBody>
      </p:sp>
    </p:spTree>
    <p:extLst>
      <p:ext uri="{BB962C8B-B14F-4D97-AF65-F5344CB8AC3E}">
        <p14:creationId xmlns:p14="http://schemas.microsoft.com/office/powerpoint/2010/main" val="274066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15</a:t>
            </a:fld>
            <a:endParaRPr lang="en-GB"/>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1042" name="Rectangle 43"/>
          <p:cNvSpPr>
            <a:spLocks noChangeArrowheads="1"/>
          </p:cNvSpPr>
          <p:nvPr/>
        </p:nvSpPr>
        <p:spPr bwMode="auto">
          <a:xfrm>
            <a:off x="2646947" y="15034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43" name="Rectangle 44"/>
          <p:cNvSpPr>
            <a:spLocks noChangeArrowheads="1"/>
          </p:cNvSpPr>
          <p:nvPr/>
        </p:nvSpPr>
        <p:spPr bwMode="auto">
          <a:xfrm>
            <a:off x="2646947" y="1960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5" name="Textfeld 4"/>
          <p:cNvSpPr txBox="1"/>
          <p:nvPr/>
        </p:nvSpPr>
        <p:spPr>
          <a:xfrm>
            <a:off x="468811" y="1886028"/>
            <a:ext cx="11254376" cy="1200329"/>
          </a:xfrm>
          <a:prstGeom prst="rect">
            <a:avLst/>
          </a:prstGeom>
          <a:noFill/>
        </p:spPr>
        <p:txBody>
          <a:bodyPr wrap="square" rtlCol="0">
            <a:spAutoFit/>
          </a:bodyPr>
          <a:lstStyle/>
          <a:p>
            <a:r>
              <a:rPr lang="de-DE" b="1" dirty="0"/>
              <a:t>			Ruhe</a:t>
            </a:r>
            <a:r>
              <a:rPr lang="de-DE" dirty="0"/>
              <a:t>: 					</a:t>
            </a:r>
            <a:r>
              <a:rPr lang="de-DE" b="1" dirty="0"/>
              <a:t>Schwere Muskelarbeit: </a:t>
            </a:r>
          </a:p>
          <a:p>
            <a:endParaRPr lang="de-DE" dirty="0"/>
          </a:p>
          <a:p>
            <a:r>
              <a:rPr lang="de-DE" dirty="0"/>
              <a:t>O</a:t>
            </a:r>
            <a:r>
              <a:rPr lang="de-DE" baseline="-25000" dirty="0"/>
              <a:t>2 </a:t>
            </a:r>
            <a:r>
              <a:rPr lang="de-DE" dirty="0"/>
              <a:t>-Bedarf: 		260 ml O</a:t>
            </a:r>
            <a:r>
              <a:rPr lang="de-DE" baseline="-25000" dirty="0"/>
              <a:t>2</a:t>
            </a:r>
            <a:r>
              <a:rPr lang="de-DE" dirty="0"/>
              <a:t>/min 				3100 ml O</a:t>
            </a:r>
            <a:r>
              <a:rPr lang="de-DE" baseline="-25000" dirty="0"/>
              <a:t>2</a:t>
            </a:r>
            <a:r>
              <a:rPr lang="de-DE" dirty="0"/>
              <a:t>/min 				</a:t>
            </a:r>
          </a:p>
        </p:txBody>
      </p:sp>
      <p:sp>
        <p:nvSpPr>
          <p:cNvPr id="6" name="Textfeld 5"/>
          <p:cNvSpPr txBox="1"/>
          <p:nvPr/>
        </p:nvSpPr>
        <p:spPr>
          <a:xfrm>
            <a:off x="468813" y="2741031"/>
            <a:ext cx="10884987" cy="369332"/>
          </a:xfrm>
          <a:prstGeom prst="rect">
            <a:avLst/>
          </a:prstGeom>
          <a:noFill/>
        </p:spPr>
        <p:txBody>
          <a:bodyPr wrap="square" rtlCol="0">
            <a:spAutoFit/>
          </a:bodyPr>
          <a:lstStyle/>
          <a:p>
            <a:r>
              <a:rPr lang="de-DE" dirty="0"/>
              <a:t>Herzzeitvolumen: 		5,8 l/min					22,3 l/min</a:t>
            </a:r>
          </a:p>
        </p:txBody>
      </p:sp>
      <p:sp>
        <p:nvSpPr>
          <p:cNvPr id="7" name="Textfeld 6"/>
          <p:cNvSpPr txBox="1"/>
          <p:nvPr/>
        </p:nvSpPr>
        <p:spPr>
          <a:xfrm>
            <a:off x="468992" y="3407130"/>
            <a:ext cx="5257619" cy="369332"/>
          </a:xfrm>
          <a:prstGeom prst="rect">
            <a:avLst/>
          </a:prstGeom>
          <a:noFill/>
        </p:spPr>
        <p:txBody>
          <a:bodyPr wrap="square" rtlCol="0">
            <a:spAutoFit/>
          </a:bodyPr>
          <a:lstStyle/>
          <a:p>
            <a:r>
              <a:rPr lang="de-DE" dirty="0"/>
              <a:t>-Wie wird höheres HZV erreicht?:</a:t>
            </a:r>
          </a:p>
        </p:txBody>
      </p:sp>
      <p:sp>
        <p:nvSpPr>
          <p:cNvPr id="10" name="Textfeld 9"/>
          <p:cNvSpPr txBox="1"/>
          <p:nvPr/>
        </p:nvSpPr>
        <p:spPr>
          <a:xfrm>
            <a:off x="468810" y="3965366"/>
            <a:ext cx="9782910" cy="923330"/>
          </a:xfrm>
          <a:prstGeom prst="rect">
            <a:avLst/>
          </a:prstGeom>
          <a:noFill/>
        </p:spPr>
        <p:txBody>
          <a:bodyPr wrap="square" rtlCol="0">
            <a:spAutoFit/>
          </a:bodyPr>
          <a:lstStyle/>
          <a:p>
            <a:r>
              <a:rPr lang="de-DE" b="1" dirty="0"/>
              <a:t>Schlagvolumenerhöhung:</a:t>
            </a:r>
            <a:r>
              <a:rPr lang="de-DE" dirty="0"/>
              <a:t>	 z.B. 91 ml 				128 ml</a:t>
            </a:r>
          </a:p>
          <a:p>
            <a:r>
              <a:rPr lang="de-DE" b="1" dirty="0"/>
              <a:t>Pulsfrequenzerhöhung:	</a:t>
            </a:r>
            <a:r>
              <a:rPr lang="de-DE" dirty="0"/>
              <a:t> z.B. 64/min 				174/min</a:t>
            </a:r>
          </a:p>
          <a:p>
            <a:endParaRPr lang="de-DE" dirty="0"/>
          </a:p>
        </p:txBody>
      </p:sp>
      <p:sp>
        <p:nvSpPr>
          <p:cNvPr id="11" name="Textfeld 10"/>
          <p:cNvSpPr txBox="1"/>
          <p:nvPr/>
        </p:nvSpPr>
        <p:spPr>
          <a:xfrm>
            <a:off x="468813" y="4787840"/>
            <a:ext cx="8949507" cy="646331"/>
          </a:xfrm>
          <a:prstGeom prst="rect">
            <a:avLst/>
          </a:prstGeom>
          <a:noFill/>
        </p:spPr>
        <p:txBody>
          <a:bodyPr wrap="square" rtlCol="0">
            <a:spAutoFit/>
          </a:bodyPr>
          <a:lstStyle/>
          <a:p>
            <a:r>
              <a:rPr lang="de-DE" sz="1800" kern="1200" dirty="0">
                <a:solidFill>
                  <a:schemeClr val="tx1"/>
                </a:solidFill>
                <a:effectLst/>
                <a:latin typeface="+mn-lt"/>
                <a:ea typeface="+mn-ea"/>
                <a:cs typeface="+mn-cs"/>
              </a:rPr>
              <a:t>-Rest des </a:t>
            </a:r>
            <a:r>
              <a:rPr lang="de-DE" dirty="0"/>
              <a:t>O</a:t>
            </a:r>
            <a:r>
              <a:rPr lang="de-DE" baseline="-25000" dirty="0"/>
              <a:t>2 </a:t>
            </a:r>
            <a:r>
              <a:rPr lang="de-DE" sz="1800" kern="1200" dirty="0">
                <a:solidFill>
                  <a:schemeClr val="tx1"/>
                </a:solidFill>
                <a:effectLst/>
                <a:latin typeface="+mn-lt"/>
                <a:ea typeface="+mn-ea"/>
                <a:cs typeface="+mn-cs"/>
              </a:rPr>
              <a:t>-Bedarfs?:</a:t>
            </a:r>
          </a:p>
          <a:p>
            <a:endParaRPr lang="de-DE" dirty="0"/>
          </a:p>
        </p:txBody>
      </p:sp>
      <p:sp>
        <p:nvSpPr>
          <p:cNvPr id="13" name="Titel 1">
            <a:extLst>
              <a:ext uri="{FF2B5EF4-FFF2-40B4-BE49-F238E27FC236}">
                <a16:creationId xmlns:a16="http://schemas.microsoft.com/office/drawing/2014/main" id="{1D3BFCB6-FBE5-41A0-A101-62ADD9263749}"/>
              </a:ext>
            </a:extLst>
          </p:cNvPr>
          <p:cNvSpPr txBox="1">
            <a:spLocks/>
          </p:cNvSpPr>
          <p:nvPr/>
        </p:nvSpPr>
        <p:spPr>
          <a:xfrm>
            <a:off x="468811" y="177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Wie stellt Körper erhöhten Bedarf an Sauerstoff bereit?</a:t>
            </a:r>
            <a:endParaRPr lang="en-GB" sz="3600" dirty="0">
              <a:solidFill>
                <a:schemeClr val="tx1">
                  <a:lumMod val="75000"/>
                  <a:lumOff val="25000"/>
                </a:schemeClr>
              </a:solidFill>
            </a:endParaRPr>
          </a:p>
        </p:txBody>
      </p:sp>
      <p:cxnSp>
        <p:nvCxnSpPr>
          <p:cNvPr id="15" name="Gerade Verbindung mit Pfeil 14">
            <a:extLst>
              <a:ext uri="{FF2B5EF4-FFF2-40B4-BE49-F238E27FC236}">
                <a16:creationId xmlns:a16="http://schemas.microsoft.com/office/drawing/2014/main" id="{51B1165E-BC87-496A-AEF1-A5BA6D339435}"/>
              </a:ext>
            </a:extLst>
          </p:cNvPr>
          <p:cNvCxnSpPr/>
          <p:nvPr/>
        </p:nvCxnSpPr>
        <p:spPr>
          <a:xfrm>
            <a:off x="5212080" y="2648326"/>
            <a:ext cx="20345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Gerade Verbindung mit Pfeil 17">
            <a:extLst>
              <a:ext uri="{FF2B5EF4-FFF2-40B4-BE49-F238E27FC236}">
                <a16:creationId xmlns:a16="http://schemas.microsoft.com/office/drawing/2014/main" id="{FF100B01-7009-470B-A885-D85BC04DDD6D}"/>
              </a:ext>
            </a:extLst>
          </p:cNvPr>
          <p:cNvCxnSpPr/>
          <p:nvPr/>
        </p:nvCxnSpPr>
        <p:spPr>
          <a:xfrm>
            <a:off x="5223510" y="2948933"/>
            <a:ext cx="20345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feld 15">
            <a:extLst>
              <a:ext uri="{FF2B5EF4-FFF2-40B4-BE49-F238E27FC236}">
                <a16:creationId xmlns:a16="http://schemas.microsoft.com/office/drawing/2014/main" id="{2C2B9AF6-B2A5-4EED-BD42-BAAB6CEC6B11}"/>
              </a:ext>
            </a:extLst>
          </p:cNvPr>
          <p:cNvSpPr txBox="1"/>
          <p:nvPr/>
        </p:nvSpPr>
        <p:spPr>
          <a:xfrm>
            <a:off x="6001614" y="2424468"/>
            <a:ext cx="1278890" cy="261610"/>
          </a:xfrm>
          <a:prstGeom prst="rect">
            <a:avLst/>
          </a:prstGeom>
          <a:noFill/>
        </p:spPr>
        <p:txBody>
          <a:bodyPr wrap="square" rtlCol="0">
            <a:spAutoFit/>
          </a:bodyPr>
          <a:lstStyle/>
          <a:p>
            <a:r>
              <a:rPr lang="de-DE" sz="1100" dirty="0"/>
              <a:t>x 12</a:t>
            </a:r>
          </a:p>
        </p:txBody>
      </p:sp>
      <p:sp>
        <p:nvSpPr>
          <p:cNvPr id="17" name="Textfeld 16">
            <a:extLst>
              <a:ext uri="{FF2B5EF4-FFF2-40B4-BE49-F238E27FC236}">
                <a16:creationId xmlns:a16="http://schemas.microsoft.com/office/drawing/2014/main" id="{2EAE94C7-8FA0-4098-8090-1544D739B1DF}"/>
              </a:ext>
            </a:extLst>
          </p:cNvPr>
          <p:cNvSpPr txBox="1"/>
          <p:nvPr/>
        </p:nvSpPr>
        <p:spPr>
          <a:xfrm>
            <a:off x="6002019" y="2714705"/>
            <a:ext cx="1278890" cy="261610"/>
          </a:xfrm>
          <a:prstGeom prst="rect">
            <a:avLst/>
          </a:prstGeom>
          <a:noFill/>
        </p:spPr>
        <p:txBody>
          <a:bodyPr wrap="square" rtlCol="0">
            <a:spAutoFit/>
          </a:bodyPr>
          <a:lstStyle/>
          <a:p>
            <a:r>
              <a:rPr lang="de-DE" sz="1100" dirty="0"/>
              <a:t>x 3,8</a:t>
            </a:r>
          </a:p>
        </p:txBody>
      </p:sp>
      <p:sp>
        <p:nvSpPr>
          <p:cNvPr id="19" name="Pfeil: nach rechts gekrümmt 18">
            <a:extLst>
              <a:ext uri="{FF2B5EF4-FFF2-40B4-BE49-F238E27FC236}">
                <a16:creationId xmlns:a16="http://schemas.microsoft.com/office/drawing/2014/main" id="{A755B751-67B7-4874-9312-B38ED004E740}"/>
              </a:ext>
            </a:extLst>
          </p:cNvPr>
          <p:cNvSpPr/>
          <p:nvPr/>
        </p:nvSpPr>
        <p:spPr>
          <a:xfrm>
            <a:off x="263476" y="2582655"/>
            <a:ext cx="182475" cy="39366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schemeClr val="tx1"/>
              </a:solidFill>
            </a:endParaRPr>
          </a:p>
        </p:txBody>
      </p:sp>
      <p:sp>
        <p:nvSpPr>
          <p:cNvPr id="21" name="Textfeld 20">
            <a:extLst>
              <a:ext uri="{FF2B5EF4-FFF2-40B4-BE49-F238E27FC236}">
                <a16:creationId xmlns:a16="http://schemas.microsoft.com/office/drawing/2014/main" id="{929BF681-21D7-4AD9-95EC-E39DE3EC09D0}"/>
              </a:ext>
            </a:extLst>
          </p:cNvPr>
          <p:cNvSpPr txBox="1"/>
          <p:nvPr/>
        </p:nvSpPr>
        <p:spPr>
          <a:xfrm>
            <a:off x="468810" y="5272037"/>
            <a:ext cx="10884990" cy="954107"/>
          </a:xfrm>
          <a:prstGeom prst="rect">
            <a:avLst/>
          </a:prstGeom>
          <a:noFill/>
        </p:spPr>
        <p:txBody>
          <a:bodyPr wrap="square" rtlCol="0">
            <a:spAutoFit/>
          </a:bodyPr>
          <a:lstStyle/>
          <a:p>
            <a:r>
              <a:rPr lang="de-DE" b="1" dirty="0" err="1"/>
              <a:t>arteriovenöse</a:t>
            </a:r>
            <a:r>
              <a:rPr lang="de-DE" b="1" dirty="0"/>
              <a:t> O</a:t>
            </a:r>
            <a:r>
              <a:rPr lang="de-DE" b="1" baseline="-25000" dirty="0"/>
              <a:t>2</a:t>
            </a:r>
            <a:r>
              <a:rPr lang="de-DE" b="1" dirty="0"/>
              <a:t>-Differenz:</a:t>
            </a:r>
            <a:r>
              <a:rPr lang="de-DE" dirty="0"/>
              <a:t>	45 ml/l Blut				140 ml/l Blut</a:t>
            </a:r>
          </a:p>
          <a:p>
            <a:r>
              <a:rPr lang="de-DE" dirty="0"/>
              <a:t>-&gt; dem Blut wird mehr O</a:t>
            </a:r>
            <a:r>
              <a:rPr lang="de-DE" baseline="-25000" dirty="0"/>
              <a:t>2</a:t>
            </a:r>
            <a:r>
              <a:rPr lang="de-DE" dirty="0"/>
              <a:t> entzogen/ mehr O</a:t>
            </a:r>
            <a:r>
              <a:rPr lang="de-DE" baseline="-25000" dirty="0"/>
              <a:t>2</a:t>
            </a:r>
            <a:r>
              <a:rPr lang="de-DE" dirty="0"/>
              <a:t> in den Zellen</a:t>
            </a:r>
          </a:p>
          <a:p>
            <a:endParaRPr lang="de-DE" dirty="0"/>
          </a:p>
        </p:txBody>
      </p:sp>
      <p:cxnSp>
        <p:nvCxnSpPr>
          <p:cNvPr id="24" name="Gerade Verbindung mit Pfeil 23">
            <a:extLst>
              <a:ext uri="{FF2B5EF4-FFF2-40B4-BE49-F238E27FC236}">
                <a16:creationId xmlns:a16="http://schemas.microsoft.com/office/drawing/2014/main" id="{65ECB78D-99CD-46C5-8E2C-16476D2E2135}"/>
              </a:ext>
            </a:extLst>
          </p:cNvPr>
          <p:cNvCxnSpPr/>
          <p:nvPr/>
        </p:nvCxnSpPr>
        <p:spPr>
          <a:xfrm>
            <a:off x="5223105" y="5441997"/>
            <a:ext cx="20345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feld 24">
            <a:extLst>
              <a:ext uri="{FF2B5EF4-FFF2-40B4-BE49-F238E27FC236}">
                <a16:creationId xmlns:a16="http://schemas.microsoft.com/office/drawing/2014/main" id="{95CA6022-8853-4F29-BFAD-A3D75B353A2E}"/>
              </a:ext>
            </a:extLst>
          </p:cNvPr>
          <p:cNvSpPr txBox="1"/>
          <p:nvPr/>
        </p:nvSpPr>
        <p:spPr>
          <a:xfrm>
            <a:off x="6001614" y="5207769"/>
            <a:ext cx="1278890" cy="261610"/>
          </a:xfrm>
          <a:prstGeom prst="rect">
            <a:avLst/>
          </a:prstGeom>
          <a:noFill/>
        </p:spPr>
        <p:txBody>
          <a:bodyPr wrap="square" rtlCol="0">
            <a:spAutoFit/>
          </a:bodyPr>
          <a:lstStyle/>
          <a:p>
            <a:r>
              <a:rPr lang="de-DE" sz="1100" dirty="0"/>
              <a:t>x 3,1</a:t>
            </a:r>
          </a:p>
        </p:txBody>
      </p:sp>
      <p:cxnSp>
        <p:nvCxnSpPr>
          <p:cNvPr id="26" name="Gerade Verbindung mit Pfeil 25">
            <a:extLst>
              <a:ext uri="{FF2B5EF4-FFF2-40B4-BE49-F238E27FC236}">
                <a16:creationId xmlns:a16="http://schemas.microsoft.com/office/drawing/2014/main" id="{F2D2D3D9-7B5A-4FBC-9202-5CF8C3E00AA3}"/>
              </a:ext>
            </a:extLst>
          </p:cNvPr>
          <p:cNvCxnSpPr/>
          <p:nvPr/>
        </p:nvCxnSpPr>
        <p:spPr>
          <a:xfrm>
            <a:off x="5245965" y="4438643"/>
            <a:ext cx="20345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Gerade Verbindung mit Pfeil 26">
            <a:extLst>
              <a:ext uri="{FF2B5EF4-FFF2-40B4-BE49-F238E27FC236}">
                <a16:creationId xmlns:a16="http://schemas.microsoft.com/office/drawing/2014/main" id="{72334A86-DDD2-4CB3-BA5D-3C957780C69F}"/>
              </a:ext>
            </a:extLst>
          </p:cNvPr>
          <p:cNvCxnSpPr/>
          <p:nvPr/>
        </p:nvCxnSpPr>
        <p:spPr>
          <a:xfrm>
            <a:off x="5245965" y="4152893"/>
            <a:ext cx="20345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684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21"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0" y="0"/>
            <a:ext cx="10515600" cy="1325563"/>
          </a:xfrm>
        </p:spPr>
        <p:txBody>
          <a:bodyPr>
            <a:normAutofit/>
          </a:bodyPr>
          <a:lstStyle/>
          <a:p>
            <a:r>
              <a:rPr lang="en-GB" sz="3600" b="1" dirty="0" err="1">
                <a:solidFill>
                  <a:schemeClr val="tx1">
                    <a:lumMod val="75000"/>
                    <a:lumOff val="25000"/>
                  </a:schemeClr>
                </a:solidFill>
              </a:rPr>
              <a:t>Zusammenfassung</a:t>
            </a:r>
            <a:endParaRPr lang="en-GB" sz="3600" b="1" dirty="0">
              <a:solidFill>
                <a:schemeClr val="tx1">
                  <a:lumMod val="75000"/>
                  <a:lumOff val="25000"/>
                </a:schemeClr>
              </a:solidFill>
            </a:endParaRP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16</a:t>
            </a:fld>
            <a:endParaRPr lang="en-GB"/>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graphicFrame>
        <p:nvGraphicFramePr>
          <p:cNvPr id="5" name="Diagramm 4">
            <a:extLst>
              <a:ext uri="{FF2B5EF4-FFF2-40B4-BE49-F238E27FC236}">
                <a16:creationId xmlns:a16="http://schemas.microsoft.com/office/drawing/2014/main" id="{C1EC2FF3-3904-4CD7-973A-06B2A4FEC8DC}"/>
              </a:ext>
            </a:extLst>
          </p:cNvPr>
          <p:cNvGraphicFramePr/>
          <p:nvPr>
            <p:extLst>
              <p:ext uri="{D42A27DB-BD31-4B8C-83A1-F6EECF244321}">
                <p14:modId xmlns:p14="http://schemas.microsoft.com/office/powerpoint/2010/main" val="3248230701"/>
              </p:ext>
            </p:extLst>
          </p:nvPr>
        </p:nvGraphicFramePr>
        <p:xfrm>
          <a:off x="810411" y="1081771"/>
          <a:ext cx="911113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16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E18204D-F515-4C44-95E9-0E65785FB00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47E96C9C-654A-4D37-84F0-B4B9996A141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99E4BFD6-7061-4EA3-8EC0-CC2EB111C96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AC0B7CD-0E97-4C12-A6AA-432646E113F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770C129F-25B6-427E-86E8-3BCEBCC83FE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5A641DEA-F37A-4D37-AC31-A55CB420CDC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CC379006-C8CC-42E4-9ACE-F84865A0E34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ED9E0B40-8836-42CC-942A-84F75832E50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1758E81C-AA3C-4B03-A7E1-32E54A0A2946}"/>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57E82C91-6DCB-4EBD-8F8D-FA3FE0D4150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1D11F396-95B2-4716-8E59-08723A1E658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99A9A19C-62C4-4CFE-B19F-8EE4175D62C4}"/>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80613E7A-B24A-4F0B-B03C-9B280F8F9177}"/>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graphicEl>
                                              <a:dgm id="{FB5C199F-EF76-4405-9A65-B54E465BFBEB}"/>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dgm id="{A2149A88-0954-47A0-8503-BF1223692DC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0" y="0"/>
            <a:ext cx="10515600" cy="1325563"/>
          </a:xfrm>
        </p:spPr>
        <p:txBody>
          <a:bodyPr>
            <a:normAutofit/>
          </a:bodyPr>
          <a:lstStyle/>
          <a:p>
            <a:r>
              <a:rPr lang="en-GB" sz="3600" b="1" dirty="0" err="1">
                <a:solidFill>
                  <a:schemeClr val="tx1">
                    <a:lumMod val="75000"/>
                    <a:lumOff val="25000"/>
                  </a:schemeClr>
                </a:solidFill>
              </a:rPr>
              <a:t>Bildquellen</a:t>
            </a:r>
            <a:endParaRPr lang="en-GB" sz="3600" b="1" dirty="0">
              <a:solidFill>
                <a:schemeClr val="tx1">
                  <a:lumMod val="75000"/>
                  <a:lumOff val="25000"/>
                </a:schemeClr>
              </a:solidFill>
            </a:endParaRP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05448-C963-4910-96F2-13A1B15C893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6" name="Textfeld 5">
            <a:extLst>
              <a:ext uri="{FF2B5EF4-FFF2-40B4-BE49-F238E27FC236}">
                <a16:creationId xmlns:a16="http://schemas.microsoft.com/office/drawing/2014/main" id="{161A82F3-CA63-41A7-AA8A-0CB647FB7F71}"/>
              </a:ext>
            </a:extLst>
          </p:cNvPr>
          <p:cNvSpPr txBox="1"/>
          <p:nvPr/>
        </p:nvSpPr>
        <p:spPr>
          <a:xfrm>
            <a:off x="665825" y="889145"/>
            <a:ext cx="10687975" cy="7294305"/>
          </a:xfrm>
          <a:prstGeom prst="rect">
            <a:avLst/>
          </a:prstGeom>
          <a:noFill/>
        </p:spPr>
        <p:txBody>
          <a:bodyPr wrap="square" rtlCol="0">
            <a:spAutoFit/>
          </a:bodyPr>
          <a:lstStyle/>
          <a:p>
            <a:r>
              <a:rPr kumimoji="0" lang="de-DE" sz="1200" b="0" i="0" u="none" strike="noStrike" kern="1200" cap="none" spc="0" normalizeH="0" baseline="0" noProof="0" dirty="0">
                <a:ln>
                  <a:noFill/>
                </a:ln>
                <a:solidFill>
                  <a:prstClr val="black"/>
                </a:solidFill>
                <a:effectLst/>
                <a:uLnTx/>
                <a:uFillTx/>
                <a:ea typeface="+mn-ea"/>
                <a:cs typeface="+mn-cs"/>
              </a:rPr>
              <a:t>Folie 04	 https://www.researchgate.net/profile/Meseret_Teferra/publication/315767379/figure/fig5/AS:670463369940999@1536862332285/Schematic-of-	electromagnetic-blood-flow-probe-consisting-of-an-electromagnet-a-coil-and.jpg</a:t>
            </a:r>
          </a:p>
          <a:p>
            <a:endParaRPr kumimoji="0" lang="de-DE" sz="1200" b="0" i="0" u="none" strike="noStrike" kern="1200" cap="none" spc="0" normalizeH="0" baseline="0" noProof="0" dirty="0">
              <a:ln>
                <a:noFill/>
              </a:ln>
              <a:solidFill>
                <a:prstClr val="black"/>
              </a:solidFill>
              <a:effectLst/>
              <a:uLnTx/>
              <a:uFillTx/>
              <a:ea typeface="+mn-ea"/>
              <a:cs typeface="+mn-cs"/>
            </a:endParaRPr>
          </a:p>
          <a:p>
            <a:endParaRPr lang="de-DE" sz="1200" dirty="0">
              <a:solidFill>
                <a:prstClr val="black"/>
              </a:solidFill>
            </a:endParaRPr>
          </a:p>
          <a:p>
            <a:r>
              <a:rPr lang="de-DE" sz="1200" dirty="0"/>
              <a:t>Folie 07	https://www.pgdiakonie.de/evangelisches-krankenhaus-hubertus/kliniken-einrichtungen/klinik-fuer-gefaesschirurgie-und-endovaskulaere-	</a:t>
            </a:r>
            <a:r>
              <a:rPr lang="de-DE" sz="1200" dirty="0" err="1"/>
              <a:t>therapie</a:t>
            </a:r>
            <a:r>
              <a:rPr lang="de-DE" sz="1200" dirty="0"/>
              <a:t>/schwerpunkt-</a:t>
            </a:r>
            <a:r>
              <a:rPr lang="de-DE" sz="1200" dirty="0" err="1"/>
              <a:t>durchblutungsstoerungen</a:t>
            </a:r>
            <a:r>
              <a:rPr lang="de-DE" sz="1200" dirty="0"/>
              <a:t>-der-beine/</a:t>
            </a:r>
          </a:p>
          <a:p>
            <a:endParaRPr lang="de-DE" sz="1200" dirty="0"/>
          </a:p>
          <a:p>
            <a:endParaRPr lang="de-DE" sz="1200" dirty="0"/>
          </a:p>
          <a:p>
            <a:r>
              <a:rPr lang="de-DE" sz="1200" dirty="0"/>
              <a:t>Folie 08	https://www.helios-gesundheit.de/kliniken/dachau/unser-angebot/unsere-fachbereiche-und-zentren/neuroradiologie/angiografie/</a:t>
            </a:r>
          </a:p>
          <a:p>
            <a:endParaRPr lang="de-DE" sz="1200" dirty="0"/>
          </a:p>
          <a:p>
            <a:endParaRPr lang="de-DE" sz="1200" dirty="0"/>
          </a:p>
          <a:p>
            <a:r>
              <a:rPr lang="de-DE" sz="1200" dirty="0"/>
              <a:t>Folie 09	https://www.herz-praxis.ch/index.php/behandlungen/ballondilatation-stent</a:t>
            </a:r>
          </a:p>
          <a:p>
            <a:endParaRPr lang="de-DE" sz="1200" dirty="0"/>
          </a:p>
          <a:p>
            <a:r>
              <a:rPr lang="de-DE" sz="1200" dirty="0"/>
              <a:t>	</a:t>
            </a:r>
            <a:r>
              <a:rPr lang="de-DE" sz="1200" dirty="0">
                <a:effectLst/>
              </a:rPr>
              <a:t>https://www.qunomedical.com/de/kardiovaskulaere-eingriffe/perkutane-transluminale-koronarangioplastie</a:t>
            </a:r>
          </a:p>
          <a:p>
            <a:r>
              <a:rPr kumimoji="0" lang="de-DE" sz="1200" b="0" i="0" u="none" strike="noStrike" kern="1200" cap="none" spc="0" normalizeH="0" baseline="0" noProof="0" dirty="0">
                <a:ln>
                  <a:noFill/>
                </a:ln>
                <a:solidFill>
                  <a:prstClr val="black"/>
                </a:solidFill>
                <a:effectLst/>
                <a:uLnTx/>
                <a:uFillTx/>
                <a:ea typeface="+mn-ea"/>
                <a:cs typeface="+mn-cs"/>
              </a:rPr>
              <a:t>	</a:t>
            </a:r>
          </a:p>
          <a:p>
            <a:endParaRPr lang="de-DE" sz="1200" dirty="0">
              <a:solidFill>
                <a:prstClr val="black"/>
              </a:solidFill>
            </a:endParaRPr>
          </a:p>
          <a:p>
            <a:r>
              <a:rPr lang="de-DE" sz="1200" dirty="0">
                <a:cs typeface="Segoe UI" panose="020B0502040204020203" pitchFamily="34" charset="0"/>
              </a:rPr>
              <a:t>Folie 13	https://imds.nl/wp-content/uploads/2019/09/ReCrossProduct2019.png</a:t>
            </a:r>
          </a:p>
          <a:p>
            <a:endParaRPr lang="de-DE" sz="1200" dirty="0">
              <a:cs typeface="Segoe UI" panose="020B0502040204020203" pitchFamily="34" charset="0"/>
            </a:endParaRPr>
          </a:p>
          <a:p>
            <a:endParaRPr lang="de-DE" sz="1200" dirty="0">
              <a:solidFill>
                <a:prstClr val="black"/>
              </a:solidFill>
            </a:endParaRPr>
          </a:p>
          <a:p>
            <a:r>
              <a:rPr kumimoji="0" lang="de-DE" sz="1200" b="0" i="0" u="none" strike="noStrike" kern="1200" cap="none" spc="0" normalizeH="0" baseline="0" noProof="0" dirty="0">
                <a:ln>
                  <a:noFill/>
                </a:ln>
                <a:solidFill>
                  <a:prstClr val="black"/>
                </a:solidFill>
                <a:effectLst/>
                <a:uLnTx/>
                <a:uFillTx/>
                <a:ea typeface="+mn-ea"/>
                <a:cs typeface="+mn-cs"/>
              </a:rPr>
              <a:t>Folie 15	</a:t>
            </a:r>
            <a:r>
              <a:rPr lang="de-DE" sz="1200" dirty="0">
                <a:effectLst/>
              </a:rPr>
              <a:t>https://www.littelfuse.de/sdorigin-savvis/products/temperature-sensors/leaded-thermistors/interchangeable-thermistors/standard-precision-	ps/ps102j2.aspx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effectLst/>
              <a:uLnTx/>
              <a:uFillTx/>
              <a:ea typeface="+mn-ea"/>
              <a:cs typeface="+mn-cs"/>
            </a:endParaRPr>
          </a:p>
          <a:p>
            <a:r>
              <a:rPr lang="de-DE" sz="1200" dirty="0"/>
              <a:t>	</a:t>
            </a:r>
            <a:r>
              <a:rPr lang="de-DE" sz="1200" dirty="0">
                <a:effectLst/>
              </a:rPr>
              <a:t>https://www.digikey.com/en/maker/projects/how-to-measure-temperature-with-an-ntc-thermistor/4a4b326095f144029df7f2eca589ca54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effectLst/>
              <a:uLnTx/>
              <a:uFillTx/>
              <a:ea typeface="+mn-ea"/>
              <a:cs typeface="+mn-cs"/>
            </a:endParaRPr>
          </a:p>
          <a:p>
            <a:r>
              <a:rPr lang="de-DE" sz="1200" dirty="0"/>
              <a:t>	</a:t>
            </a:r>
            <a:r>
              <a:rPr lang="de-DE" sz="1200" dirty="0">
                <a:effectLst/>
              </a:rPr>
              <a:t>https://www.researchgate.net/figure/Schematic-diagram-of-the-thermal-diffusion-probe-TDP-depicting-the-active-thermistor-at_fig7_8688286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ea typeface="+mn-ea"/>
              <a:cs typeface="+mn-cs"/>
            </a:endParaRPr>
          </a:p>
          <a:p>
            <a:r>
              <a:rPr kumimoji="0" lang="de-DE" sz="1200" b="0" i="0" u="none" strike="noStrike" kern="1200" cap="none" spc="0" normalizeH="0" baseline="0" noProof="0" dirty="0">
                <a:ln>
                  <a:noFill/>
                </a:ln>
                <a:effectLst/>
                <a:uLnTx/>
                <a:uFillTx/>
                <a:ea typeface="+mn-ea"/>
                <a:cs typeface="+mn-cs"/>
              </a:rPr>
              <a:t>Folie </a:t>
            </a:r>
            <a:r>
              <a:rPr lang="de-DE" sz="1200" dirty="0"/>
              <a:t>21</a:t>
            </a:r>
            <a:r>
              <a:rPr kumimoji="0" lang="de-DE" sz="1200" b="0" i="0" u="none" strike="noStrike" kern="1200" cap="none" spc="0" normalizeH="0" baseline="0" noProof="0" dirty="0">
                <a:ln>
                  <a:noFill/>
                </a:ln>
                <a:effectLst/>
                <a:uLnTx/>
                <a:uFillTx/>
                <a:ea typeface="+mn-ea"/>
                <a:cs typeface="+mn-cs"/>
              </a:rPr>
              <a:t>	</a:t>
            </a:r>
            <a:r>
              <a:rPr lang="de-DE" sz="1200" dirty="0">
                <a:effectLst/>
              </a:rPr>
              <a:t>https://journals.physiology.org/doi/pdf/10.1152/jappl.1967.23.3.403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effectLst/>
              <a:uLnTx/>
              <a:uFillTx/>
              <a:ea typeface="+mn-ea"/>
              <a:cs typeface="+mn-cs"/>
            </a:endParaRPr>
          </a:p>
          <a:p>
            <a:r>
              <a:rPr lang="de-DE" sz="1200" dirty="0"/>
              <a:t>	</a:t>
            </a:r>
            <a:r>
              <a:rPr lang="de-DE" sz="1200" dirty="0">
                <a:effectLst/>
              </a:rPr>
              <a:t>https://mydoctor.kaiserpermanente.org/ncal/article/aortic-regurgitation-109586</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r>
              <a:rPr kumimoji="0" lang="de-DE" sz="1200" b="0" i="0" u="none" strike="noStrike" kern="1200" cap="none" spc="0" normalizeH="0" baseline="0" noProof="0" dirty="0">
                <a:ln>
                  <a:noFill/>
                </a:ln>
                <a:effectLst/>
                <a:uLnTx/>
                <a:uFillTx/>
                <a:ea typeface="+mn-ea"/>
                <a:cs typeface="+mn-cs"/>
              </a:rPr>
              <a:t>	</a:t>
            </a:r>
            <a:r>
              <a:rPr lang="de-DE" sz="1200" dirty="0">
                <a:effectLst/>
              </a:rPr>
              <a:t>https://www.uke.de/kliniken-institute/kliniken/herz-und-gef%C3%A4%C3%9Fchirurgie/behandlungsangebot/index.html</a:t>
            </a:r>
          </a:p>
          <a:p>
            <a:endParaRPr lang="de-DE" sz="1200" dirty="0"/>
          </a:p>
          <a:p>
            <a:endParaRPr lang="de-DE" sz="1200" dirty="0"/>
          </a:p>
          <a:p>
            <a:endParaRPr lang="de-DE" sz="1200" dirty="0"/>
          </a:p>
          <a:p>
            <a:endParaRPr lang="de-DE" sz="1200" dirty="0">
              <a:effectLst/>
              <a:latin typeface="Segoe UI Semilight" panose="020B0402040204020203" pitchFamily="34" charset="0"/>
              <a:cs typeface="Segoe UI Semilight" panose="020B0402040204020203" pitchFamily="34" charset="0"/>
            </a:endParaRPr>
          </a:p>
          <a:p>
            <a:endParaRPr lang="de-DE"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60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402E58-10AA-4B81-9FE2-527C620BC982}"/>
              </a:ext>
            </a:extLst>
          </p:cNvPr>
          <p:cNvSpPr>
            <a:spLocks noGrp="1"/>
          </p:cNvSpPr>
          <p:nvPr>
            <p:ph type="ctrTitle"/>
          </p:nvPr>
        </p:nvSpPr>
        <p:spPr>
          <a:xfrm>
            <a:off x="6746628" y="1783959"/>
            <a:ext cx="4645250" cy="2889114"/>
          </a:xfrm>
        </p:spPr>
        <p:txBody>
          <a:bodyPr anchor="b">
            <a:normAutofit/>
          </a:bodyPr>
          <a:lstStyle/>
          <a:p>
            <a:pPr algn="l"/>
            <a:r>
              <a:rPr lang="en-GB" dirty="0" err="1">
                <a:solidFill>
                  <a:schemeClr val="bg1"/>
                </a:solidFill>
              </a:rPr>
              <a:t>Vorlesung</a:t>
            </a:r>
            <a:r>
              <a:rPr lang="en-GB" dirty="0">
                <a:solidFill>
                  <a:schemeClr val="bg1"/>
                </a:solidFill>
              </a:rPr>
              <a:t> 11</a:t>
            </a:r>
          </a:p>
        </p:txBody>
      </p:sp>
      <p:sp>
        <p:nvSpPr>
          <p:cNvPr id="3" name="Untertitel 2">
            <a:extLst>
              <a:ext uri="{FF2B5EF4-FFF2-40B4-BE49-F238E27FC236}">
                <a16:creationId xmlns:a16="http://schemas.microsoft.com/office/drawing/2014/main" id="{AFEBB1E5-60AA-462E-928D-7DA382EB849C}"/>
              </a:ext>
            </a:extLst>
          </p:cNvPr>
          <p:cNvSpPr>
            <a:spLocks noGrp="1"/>
          </p:cNvSpPr>
          <p:nvPr>
            <p:ph type="subTitle" idx="1"/>
          </p:nvPr>
        </p:nvSpPr>
        <p:spPr>
          <a:xfrm>
            <a:off x="6746627" y="4750893"/>
            <a:ext cx="4645250" cy="1147863"/>
          </a:xfrm>
        </p:spPr>
        <p:txBody>
          <a:bodyPr anchor="t">
            <a:normAutofit/>
          </a:bodyPr>
          <a:lstStyle/>
          <a:p>
            <a:pPr algn="l"/>
            <a:r>
              <a:rPr lang="de-DE" sz="2000" dirty="0">
                <a:solidFill>
                  <a:schemeClr val="bg1"/>
                </a:solidFill>
              </a:rPr>
              <a:t>2. Teil Kap. 4 Geschwindigkeitsmessung</a:t>
            </a:r>
            <a:endParaRPr lang="en-GB" sz="2000" dirty="0">
              <a:solidFill>
                <a:schemeClr val="bg1"/>
              </a:solidFill>
            </a:endParaRPr>
          </a:p>
          <a:p>
            <a:pPr algn="l"/>
            <a:r>
              <a:rPr lang="en-GB" sz="2000" dirty="0">
                <a:solidFill>
                  <a:schemeClr val="bg1"/>
                </a:solidFill>
              </a:rPr>
              <a:t>25.06.2025</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id="{E6DFE924-E392-4ABA-8206-AE00386278D0}"/>
              </a:ext>
            </a:extLst>
          </p:cNvPr>
          <p:cNvPicPr>
            <a:picLocks noChangeAspect="1"/>
          </p:cNvPicPr>
          <p:nvPr/>
        </p:nvPicPr>
        <p:blipFill>
          <a:blip r:embed="rId3"/>
          <a:stretch>
            <a:fillRect/>
          </a:stretch>
        </p:blipFill>
        <p:spPr>
          <a:xfrm>
            <a:off x="590848" y="489204"/>
            <a:ext cx="3704910" cy="4511421"/>
          </a:xfrm>
          <a:prstGeom prst="rect">
            <a:avLst/>
          </a:prstGeom>
        </p:spPr>
      </p:pic>
      <p:sp>
        <p:nvSpPr>
          <p:cNvPr id="4" name="Foliennummernplatzhalter 3">
            <a:extLst>
              <a:ext uri="{FF2B5EF4-FFF2-40B4-BE49-F238E27FC236}">
                <a16:creationId xmlns:a16="http://schemas.microsoft.com/office/drawing/2014/main" id="{C0B9C454-B8DD-4F5B-90AB-EE87B1D0F7CC}"/>
              </a:ext>
            </a:extLst>
          </p:cNvPr>
          <p:cNvSpPr>
            <a:spLocks noGrp="1"/>
          </p:cNvSpPr>
          <p:nvPr>
            <p:ph type="sldNum" sz="quarter" idx="12"/>
          </p:nvPr>
        </p:nvSpPr>
        <p:spPr>
          <a:xfrm>
            <a:off x="11003280" y="603504"/>
            <a:ext cx="548640" cy="548640"/>
          </a:xfrm>
          <a:prstGeom prst="ellipse">
            <a:avLst/>
          </a:prstGeom>
          <a:solidFill>
            <a:srgbClr val="7F7F7F"/>
          </a:solidFill>
        </p:spPr>
        <p:txBody>
          <a:bodyPr anchor="ctr">
            <a:normAutofit/>
          </a:bodyPr>
          <a:lstStyle/>
          <a:p>
            <a:pPr algn="ctr">
              <a:spcAft>
                <a:spcPts val="600"/>
              </a:spcAft>
            </a:pPr>
            <a:fld id="{C6E05448-C963-4910-96F2-13A1B15C893E}" type="slidenum">
              <a:rPr lang="en-GB" sz="1500">
                <a:solidFill>
                  <a:srgbClr val="FFFFFF"/>
                </a:solidFill>
              </a:rPr>
              <a:pPr algn="ctr">
                <a:spcAft>
                  <a:spcPts val="600"/>
                </a:spcAft>
              </a:pPr>
              <a:t>2</a:t>
            </a:fld>
            <a:endParaRPr lang="en-GB" sz="1500">
              <a:solidFill>
                <a:srgbClr val="FFFFFF"/>
              </a:solidFill>
            </a:endParaRPr>
          </a:p>
        </p:txBody>
      </p:sp>
    </p:spTree>
    <p:extLst>
      <p:ext uri="{BB962C8B-B14F-4D97-AF65-F5344CB8AC3E}">
        <p14:creationId xmlns:p14="http://schemas.microsoft.com/office/powerpoint/2010/main" val="305109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0" y="0"/>
            <a:ext cx="10515600" cy="1325563"/>
          </a:xfrm>
        </p:spPr>
        <p:txBody>
          <a:bodyPr>
            <a:normAutofit/>
          </a:bodyPr>
          <a:lstStyle/>
          <a:p>
            <a:r>
              <a:rPr lang="en-GB" sz="3600" b="1" dirty="0" err="1">
                <a:solidFill>
                  <a:schemeClr val="tx1">
                    <a:lumMod val="75000"/>
                    <a:lumOff val="25000"/>
                  </a:schemeClr>
                </a:solidFill>
              </a:rPr>
              <a:t>Zusammenfassung</a:t>
            </a:r>
            <a:r>
              <a:rPr lang="en-GB" sz="3600" b="1" dirty="0">
                <a:solidFill>
                  <a:schemeClr val="tx1">
                    <a:lumMod val="75000"/>
                    <a:lumOff val="25000"/>
                  </a:schemeClr>
                </a:solidFill>
              </a:rPr>
              <a:t> </a:t>
            </a:r>
            <a:r>
              <a:rPr lang="en-GB" sz="3600" b="1" dirty="0" err="1">
                <a:solidFill>
                  <a:schemeClr val="tx1">
                    <a:lumMod val="75000"/>
                    <a:lumOff val="25000"/>
                  </a:schemeClr>
                </a:solidFill>
              </a:rPr>
              <a:t>Vorlesung</a:t>
            </a:r>
            <a:r>
              <a:rPr lang="en-GB" sz="3600" b="1" dirty="0">
                <a:solidFill>
                  <a:schemeClr val="tx1">
                    <a:lumMod val="75000"/>
                    <a:lumOff val="25000"/>
                  </a:schemeClr>
                </a:solidFill>
              </a:rPr>
              <a:t> 8</a:t>
            </a: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3</a:t>
            </a:fld>
            <a:endParaRPr lang="en-GB"/>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2"/>
          <a:stretch>
            <a:fillRect/>
          </a:stretch>
        </p:blipFill>
        <p:spPr>
          <a:xfrm>
            <a:off x="11146971" y="77409"/>
            <a:ext cx="962613" cy="1172161"/>
          </a:xfrm>
          <a:prstGeom prst="rect">
            <a:avLst/>
          </a:prstGeom>
        </p:spPr>
      </p:pic>
      <p:graphicFrame>
        <p:nvGraphicFramePr>
          <p:cNvPr id="5" name="Diagramm 4">
            <a:extLst>
              <a:ext uri="{FF2B5EF4-FFF2-40B4-BE49-F238E27FC236}">
                <a16:creationId xmlns:a16="http://schemas.microsoft.com/office/drawing/2014/main" id="{C1EC2FF3-3904-4CD7-973A-06B2A4FEC8DC}"/>
              </a:ext>
            </a:extLst>
          </p:cNvPr>
          <p:cNvGraphicFramePr/>
          <p:nvPr/>
        </p:nvGraphicFramePr>
        <p:xfrm>
          <a:off x="810411" y="1081771"/>
          <a:ext cx="911113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419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E18204D-F515-4C44-95E9-0E65785FB00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08D83F4F-1159-4D4E-9A73-1E75C6777144}"/>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1B249531-A574-4E3F-AABB-0BC0D9AE5F7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1681273D-E785-4EAC-B9ED-D2D7DBBFC98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F05A4726-6E31-463F-BDE8-A409FCB4FB9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47E96C9C-654A-4D37-84F0-B4B9996A141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E146150B-BB31-4954-967B-BCFED0491C4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EAC0B7CD-0E97-4C12-A6AA-432646E113F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B7067459-CEBF-4BDA-B10C-67C769F0A126}"/>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5A641DEA-F37A-4D37-AC31-A55CB420CDC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36F718C2-B1C7-4D52-8634-99C44940B2B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631371" y="-29717"/>
            <a:ext cx="10515600" cy="1325563"/>
          </a:xfrm>
        </p:spPr>
        <p:txBody>
          <a:bodyPr>
            <a:normAutofit/>
          </a:bodyPr>
          <a:lstStyle/>
          <a:p>
            <a:r>
              <a:rPr lang="en-GB" sz="3600" b="1" dirty="0" err="1">
                <a:solidFill>
                  <a:schemeClr val="tx1">
                    <a:lumMod val="75000"/>
                    <a:lumOff val="25000"/>
                  </a:schemeClr>
                </a:solidFill>
              </a:rPr>
              <a:t>Vom</a:t>
            </a:r>
            <a:r>
              <a:rPr lang="en-GB" sz="3600" b="1" dirty="0">
                <a:solidFill>
                  <a:schemeClr val="tx1">
                    <a:lumMod val="75000"/>
                    <a:lumOff val="25000"/>
                  </a:schemeClr>
                </a:solidFill>
              </a:rPr>
              <a:t> </a:t>
            </a:r>
            <a:r>
              <a:rPr lang="en-GB" sz="3600" b="1" dirty="0" err="1">
                <a:solidFill>
                  <a:schemeClr val="tx1">
                    <a:lumMod val="75000"/>
                    <a:lumOff val="25000"/>
                  </a:schemeClr>
                </a:solidFill>
              </a:rPr>
              <a:t>Druck</a:t>
            </a:r>
            <a:r>
              <a:rPr lang="en-GB" sz="3600" b="1" dirty="0">
                <a:solidFill>
                  <a:schemeClr val="tx1">
                    <a:lumMod val="75000"/>
                    <a:lumOff val="25000"/>
                  </a:schemeClr>
                </a:solidFill>
              </a:rPr>
              <a:t> </a:t>
            </a:r>
            <a:r>
              <a:rPr lang="en-GB" sz="3600" b="1" dirty="0" err="1">
                <a:solidFill>
                  <a:schemeClr val="tx1">
                    <a:lumMod val="75000"/>
                    <a:lumOff val="25000"/>
                  </a:schemeClr>
                </a:solidFill>
              </a:rPr>
              <a:t>abgeleitete</a:t>
            </a:r>
            <a:r>
              <a:rPr lang="en-GB" sz="3600" b="1" dirty="0">
                <a:solidFill>
                  <a:schemeClr val="tx1">
                    <a:lumMod val="75000"/>
                    <a:lumOff val="25000"/>
                  </a:schemeClr>
                </a:solidFill>
              </a:rPr>
              <a:t> </a:t>
            </a:r>
            <a:r>
              <a:rPr lang="en-GB" sz="3600" b="1" dirty="0" err="1">
                <a:solidFill>
                  <a:schemeClr val="tx1">
                    <a:lumMod val="75000"/>
                    <a:lumOff val="25000"/>
                  </a:schemeClr>
                </a:solidFill>
              </a:rPr>
              <a:t>Methoden</a:t>
            </a:r>
            <a:r>
              <a:rPr lang="en-GB" sz="3600" b="1" dirty="0">
                <a:solidFill>
                  <a:schemeClr val="tx1">
                    <a:lumMod val="75000"/>
                    <a:lumOff val="25000"/>
                  </a:schemeClr>
                </a:solidFill>
              </a:rPr>
              <a:t> </a:t>
            </a:r>
            <a:r>
              <a:rPr lang="en-GB" sz="3600" b="1" dirty="0" err="1">
                <a:solidFill>
                  <a:schemeClr val="tx1">
                    <a:lumMod val="75000"/>
                    <a:lumOff val="25000"/>
                  </a:schemeClr>
                </a:solidFill>
              </a:rPr>
              <a:t>zur</a:t>
            </a:r>
            <a:r>
              <a:rPr lang="en-GB" sz="3600" b="1" dirty="0">
                <a:solidFill>
                  <a:schemeClr val="tx1">
                    <a:lumMod val="75000"/>
                    <a:lumOff val="25000"/>
                  </a:schemeClr>
                </a:solidFill>
              </a:rPr>
              <a:t> </a:t>
            </a:r>
            <a:r>
              <a:rPr lang="en-GB" sz="3600" b="1" dirty="0" err="1">
                <a:solidFill>
                  <a:schemeClr val="tx1">
                    <a:lumMod val="75000"/>
                    <a:lumOff val="25000"/>
                  </a:schemeClr>
                </a:solidFill>
              </a:rPr>
              <a:t>Blutflussmessung</a:t>
            </a:r>
            <a:r>
              <a:rPr lang="en-GB" sz="3600" b="1" dirty="0">
                <a:solidFill>
                  <a:schemeClr val="tx1">
                    <a:lumMod val="75000"/>
                    <a:lumOff val="25000"/>
                  </a:schemeClr>
                </a:solidFill>
              </a:rPr>
              <a:t> (</a:t>
            </a:r>
            <a:r>
              <a:rPr lang="en-GB" sz="3600" b="1" dirty="0" err="1">
                <a:solidFill>
                  <a:schemeClr val="tx1">
                    <a:lumMod val="75000"/>
                    <a:lumOff val="25000"/>
                  </a:schemeClr>
                </a:solidFill>
              </a:rPr>
              <a:t>Kap</a:t>
            </a:r>
            <a:r>
              <a:rPr lang="en-GB" sz="3600" b="1" dirty="0">
                <a:solidFill>
                  <a:schemeClr val="tx1">
                    <a:lumMod val="75000"/>
                    <a:lumOff val="25000"/>
                  </a:schemeClr>
                </a:solidFill>
              </a:rPr>
              <a:t>. 3.6)</a:t>
            </a: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4</a:t>
            </a:fld>
            <a:endParaRPr lang="en-GB"/>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1043" name="Rectangle 44"/>
          <p:cNvSpPr>
            <a:spLocks noChangeArrowheads="1"/>
          </p:cNvSpPr>
          <p:nvPr/>
        </p:nvSpPr>
        <p:spPr bwMode="auto">
          <a:xfrm>
            <a:off x="2646947" y="1960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5" name="Rectangle 306"/>
          <p:cNvSpPr>
            <a:spLocks noChangeArrowheads="1"/>
          </p:cNvSpPr>
          <p:nvPr/>
        </p:nvSpPr>
        <p:spPr bwMode="auto">
          <a:xfrm>
            <a:off x="2948829" y="1272986"/>
            <a:ext cx="177198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516D6331-5335-418B-A20E-A9AE7A84D103}"/>
                  </a:ext>
                </a:extLst>
              </p:cNvPr>
              <p:cNvSpPr txBox="1"/>
              <p:nvPr/>
            </p:nvSpPr>
            <p:spPr>
              <a:xfrm>
                <a:off x="924910" y="2448909"/>
                <a:ext cx="1514132" cy="601511"/>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𝑉</m:t>
                          </m:r>
                        </m:e>
                      </m:acc>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𝑅</m:t>
                              </m:r>
                            </m:e>
                            <m:sup>
                              <m:r>
                                <a:rPr lang="de-DE" b="0" i="1" smtClean="0">
                                  <a:latin typeface="Cambria Math" panose="02040503050406030204" pitchFamily="18" charset="0"/>
                                  <a:ea typeface="Cambria Math" panose="02040503050406030204" pitchFamily="18" charset="0"/>
                                </a:rPr>
                                <m:t>4</m:t>
                              </m:r>
                            </m:sup>
                          </m:sSup>
                        </m:num>
                        <m:den>
                          <m:r>
                            <a:rPr lang="de-DE" b="0" i="1" smtClean="0">
                              <a:latin typeface="Cambria Math" panose="02040503050406030204" pitchFamily="18" charset="0"/>
                            </a:rPr>
                            <m:t>8</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𝜂</m:t>
                          </m:r>
                        </m:den>
                      </m:f>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m:t>
                          </m:r>
                        </m:num>
                        <m:den>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den>
                      </m:f>
                    </m:oMath>
                  </m:oMathPara>
                </a14:m>
                <a:endParaRPr lang="de-DE" dirty="0"/>
              </a:p>
            </p:txBody>
          </p:sp>
        </mc:Choice>
        <mc:Fallback xmlns="">
          <p:sp>
            <p:nvSpPr>
              <p:cNvPr id="6" name="Textfeld 5">
                <a:extLst>
                  <a:ext uri="{FF2B5EF4-FFF2-40B4-BE49-F238E27FC236}">
                    <a16:creationId xmlns:a16="http://schemas.microsoft.com/office/drawing/2014/main" id="{516D6331-5335-418B-A20E-A9AE7A84D103}"/>
                  </a:ext>
                </a:extLst>
              </p:cNvPr>
              <p:cNvSpPr txBox="1">
                <a:spLocks noRot="1" noChangeAspect="1" noMove="1" noResize="1" noEditPoints="1" noAdjustHandles="1" noChangeArrowheads="1" noChangeShapeType="1" noTextEdit="1"/>
              </p:cNvSpPr>
              <p:nvPr/>
            </p:nvSpPr>
            <p:spPr>
              <a:xfrm>
                <a:off x="924910" y="2448909"/>
                <a:ext cx="1514132" cy="601511"/>
              </a:xfrm>
              <a:prstGeom prst="rect">
                <a:avLst/>
              </a:prstGeom>
              <a:blipFill>
                <a:blip r:embed="rId4"/>
                <a:stretch>
                  <a:fillRect/>
                </a:stretch>
              </a:blipFill>
              <a:ln>
                <a:solidFill>
                  <a:schemeClr val="tx1"/>
                </a:solidFill>
              </a:ln>
            </p:spPr>
            <p:txBody>
              <a:bodyPr/>
              <a:lstStyle/>
              <a:p>
                <a:r>
                  <a:rPr lang="de-DE">
                    <a:noFill/>
                  </a:rPr>
                  <a:t> </a:t>
                </a:r>
              </a:p>
            </p:txBody>
          </p:sp>
        </mc:Fallback>
      </mc:AlternateContent>
      <p:sp>
        <p:nvSpPr>
          <p:cNvPr id="7" name="Textfeld 6">
            <a:extLst>
              <a:ext uri="{FF2B5EF4-FFF2-40B4-BE49-F238E27FC236}">
                <a16:creationId xmlns:a16="http://schemas.microsoft.com/office/drawing/2014/main" id="{B9C4B9B4-46B3-4734-AB1F-BD71279F3868}"/>
              </a:ext>
            </a:extLst>
          </p:cNvPr>
          <p:cNvSpPr txBox="1"/>
          <p:nvPr/>
        </p:nvSpPr>
        <p:spPr>
          <a:xfrm>
            <a:off x="809296" y="1957062"/>
            <a:ext cx="3005959" cy="369332"/>
          </a:xfrm>
          <a:prstGeom prst="rect">
            <a:avLst/>
          </a:prstGeom>
          <a:noFill/>
        </p:spPr>
        <p:txBody>
          <a:bodyPr wrap="square" rtlCol="0">
            <a:spAutoFit/>
          </a:bodyPr>
          <a:lstStyle/>
          <a:p>
            <a:r>
              <a:rPr lang="de-DE" b="1" dirty="0"/>
              <a:t>Hagen-</a:t>
            </a:r>
            <a:r>
              <a:rPr lang="de-DE" b="1" i="0" dirty="0" err="1">
                <a:effectLst/>
              </a:rPr>
              <a:t>Poiseuille</a:t>
            </a:r>
            <a:r>
              <a:rPr lang="de-DE" b="1" dirty="0"/>
              <a:t>-Gesetz</a:t>
            </a: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7B75B88C-9C79-4C4D-ACF1-382E41E52404}"/>
                  </a:ext>
                </a:extLst>
              </p:cNvPr>
              <p:cNvSpPr txBox="1"/>
              <p:nvPr/>
            </p:nvSpPr>
            <p:spPr>
              <a:xfrm>
                <a:off x="836214" y="3411350"/>
                <a:ext cx="3205655" cy="1485984"/>
              </a:xfrm>
              <a:prstGeom prst="rect">
                <a:avLst/>
              </a:prstGeom>
              <a:noFill/>
            </p:spPr>
            <p:txBody>
              <a:bodyPr wrap="square" rtlCol="0">
                <a:spAutoFit/>
              </a:bodyPr>
              <a:lstStyle/>
              <a:p>
                <a14:m>
                  <m:oMath xmlns:m="http://schemas.openxmlformats.org/officeDocument/2006/math">
                    <m:acc>
                      <m:accPr>
                        <m:chr m:val="̇"/>
                        <m:ctrlPr>
                          <a:rPr lang="de-DE" b="1" i="1" smtClean="0">
                            <a:latin typeface="Cambria Math" panose="02040503050406030204" pitchFamily="18" charset="0"/>
                          </a:rPr>
                        </m:ctrlPr>
                      </m:accPr>
                      <m:e>
                        <m:r>
                          <a:rPr lang="de-DE" b="1" i="1" smtClean="0">
                            <a:latin typeface="Cambria Math" panose="02040503050406030204" pitchFamily="18" charset="0"/>
                          </a:rPr>
                          <m:t>𝑽</m:t>
                        </m:r>
                      </m:e>
                    </m:acc>
                    <m:r>
                      <a:rPr lang="de-DE" b="1" i="1" smtClean="0">
                        <a:latin typeface="Cambria Math" panose="02040503050406030204" pitchFamily="18" charset="0"/>
                      </a:rPr>
                      <m:t>:</m:t>
                    </m:r>
                  </m:oMath>
                </a14:m>
                <a:r>
                  <a:rPr lang="de-DE" dirty="0"/>
                  <a:t>	Volumenstrom</a:t>
                </a:r>
              </a:p>
              <a:p>
                <a:r>
                  <a:rPr lang="de-DE" b="1" dirty="0"/>
                  <a:t>R:</a:t>
                </a:r>
                <a:r>
                  <a:rPr lang="de-DE" dirty="0"/>
                  <a:t>	Radius</a:t>
                </a:r>
              </a:p>
              <a:p>
                <a14:m>
                  <m:oMath xmlns:m="http://schemas.openxmlformats.org/officeDocument/2006/math">
                    <m:r>
                      <a:rPr lang="de-DE" b="1" i="1" smtClean="0">
                        <a:latin typeface="Cambria Math" panose="02040503050406030204" pitchFamily="18" charset="0"/>
                        <a:ea typeface="Cambria Math" panose="02040503050406030204" pitchFamily="18" charset="0"/>
                      </a:rPr>
                      <m:t>𝜼</m:t>
                    </m:r>
                  </m:oMath>
                </a14:m>
                <a:r>
                  <a:rPr lang="de-DE" b="1" dirty="0"/>
                  <a:t>:</a:t>
                </a:r>
                <a:r>
                  <a:rPr lang="de-DE" dirty="0"/>
                  <a:t>	Viskosität</a:t>
                </a:r>
              </a:p>
              <a:p>
                <a14:m>
                  <m:oMath xmlns:m="http://schemas.openxmlformats.org/officeDocument/2006/math">
                    <m:r>
                      <a:rPr lang="de-DE" b="1"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𝒑</m:t>
                    </m:r>
                  </m:oMath>
                </a14:m>
                <a:r>
                  <a:rPr lang="de-DE" b="1" dirty="0"/>
                  <a:t>:</a:t>
                </a:r>
                <a:r>
                  <a:rPr lang="de-DE" dirty="0"/>
                  <a:t>	Druckdifferenz</a:t>
                </a:r>
              </a:p>
              <a:p>
                <a14:m>
                  <m:oMath xmlns:m="http://schemas.openxmlformats.org/officeDocument/2006/math">
                    <m:r>
                      <a:rPr lang="de-DE" b="1"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𝒙</m:t>
                    </m:r>
                  </m:oMath>
                </a14:m>
                <a:r>
                  <a:rPr lang="de-DE" b="1" dirty="0"/>
                  <a:t>:</a:t>
                </a:r>
                <a:r>
                  <a:rPr lang="de-DE" dirty="0"/>
                  <a:t>	Länge</a:t>
                </a:r>
              </a:p>
            </p:txBody>
          </p:sp>
        </mc:Choice>
        <mc:Fallback xmlns="">
          <p:sp>
            <p:nvSpPr>
              <p:cNvPr id="8" name="Textfeld 7">
                <a:extLst>
                  <a:ext uri="{FF2B5EF4-FFF2-40B4-BE49-F238E27FC236}">
                    <a16:creationId xmlns:a16="http://schemas.microsoft.com/office/drawing/2014/main" id="{7B75B88C-9C79-4C4D-ACF1-382E41E52404}"/>
                  </a:ext>
                </a:extLst>
              </p:cNvPr>
              <p:cNvSpPr txBox="1">
                <a:spLocks noRot="1" noChangeAspect="1" noMove="1" noResize="1" noEditPoints="1" noAdjustHandles="1" noChangeArrowheads="1" noChangeShapeType="1" noTextEdit="1"/>
              </p:cNvSpPr>
              <p:nvPr/>
            </p:nvSpPr>
            <p:spPr>
              <a:xfrm>
                <a:off x="836214" y="3411350"/>
                <a:ext cx="3205655" cy="1485984"/>
              </a:xfrm>
              <a:prstGeom prst="rect">
                <a:avLst/>
              </a:prstGeom>
              <a:blipFill>
                <a:blip r:embed="rId5"/>
                <a:stretch>
                  <a:fillRect l="-1521" t="-1646" b="-6173"/>
                </a:stretch>
              </a:blipFill>
            </p:spPr>
            <p:txBody>
              <a:bodyPr/>
              <a:lstStyle/>
              <a:p>
                <a:r>
                  <a:rPr lang="de-DE">
                    <a:noFill/>
                  </a:rPr>
                  <a:t> </a:t>
                </a:r>
              </a:p>
            </p:txBody>
          </p:sp>
        </mc:Fallback>
      </mc:AlternateContent>
      <p:sp>
        <p:nvSpPr>
          <p:cNvPr id="9" name="Textfeld 8">
            <a:extLst>
              <a:ext uri="{FF2B5EF4-FFF2-40B4-BE49-F238E27FC236}">
                <a16:creationId xmlns:a16="http://schemas.microsoft.com/office/drawing/2014/main" id="{D135DCB9-DF06-4ED3-ACBA-79CA877B932D}"/>
              </a:ext>
            </a:extLst>
          </p:cNvPr>
          <p:cNvSpPr txBox="1"/>
          <p:nvPr/>
        </p:nvSpPr>
        <p:spPr>
          <a:xfrm>
            <a:off x="809296" y="5124286"/>
            <a:ext cx="7525406" cy="1200329"/>
          </a:xfrm>
          <a:prstGeom prst="rect">
            <a:avLst/>
          </a:prstGeom>
          <a:noFill/>
        </p:spPr>
        <p:txBody>
          <a:bodyPr wrap="square" rtlCol="0">
            <a:spAutoFit/>
          </a:bodyPr>
          <a:lstStyle/>
          <a:p>
            <a:r>
              <a:rPr lang="de-DE" b="1" dirty="0">
                <a:latin typeface="Noto Sans"/>
              </a:rPr>
              <a:t>g</a:t>
            </a:r>
            <a:r>
              <a:rPr lang="de-DE" b="1" i="0" dirty="0">
                <a:effectLst/>
                <a:latin typeface="Noto Sans"/>
              </a:rPr>
              <a:t>ilt unter folgenden Voraussetzungen</a:t>
            </a:r>
            <a:r>
              <a:rPr lang="de-DE" b="1" dirty="0">
                <a:latin typeface="Noto Sans"/>
              </a:rPr>
              <a:t>:</a:t>
            </a:r>
            <a:endParaRPr lang="de-DE" b="1" i="0" dirty="0">
              <a:effectLst/>
              <a:latin typeface="Noto Sans"/>
            </a:endParaRPr>
          </a:p>
          <a:p>
            <a:pPr marL="285750" indent="-285750">
              <a:buFont typeface="Arial" panose="020B0604020202020204" pitchFamily="34" charset="0"/>
              <a:buChar char="•"/>
            </a:pPr>
            <a:r>
              <a:rPr lang="de-DE" i="0" dirty="0">
                <a:effectLst/>
                <a:latin typeface="Noto Sans"/>
              </a:rPr>
              <a:t>gerade, kreisförmige Rohre mit starren Wänden</a:t>
            </a:r>
          </a:p>
          <a:p>
            <a:pPr marL="285750" indent="-285750">
              <a:buFont typeface="Arial" panose="020B0604020202020204" pitchFamily="34" charset="0"/>
              <a:buChar char="•"/>
            </a:pPr>
            <a:r>
              <a:rPr lang="de-DE">
                <a:latin typeface="Noto Sans"/>
              </a:rPr>
              <a:t>vollentwickelte</a:t>
            </a:r>
            <a:r>
              <a:rPr lang="de-DE" dirty="0">
                <a:latin typeface="Noto Sans"/>
              </a:rPr>
              <a:t>, l</a:t>
            </a:r>
            <a:r>
              <a:rPr lang="de-DE" i="0" dirty="0">
                <a:effectLst/>
                <a:latin typeface="Noto Sans"/>
              </a:rPr>
              <a:t>aminare und stationäre Strömungen</a:t>
            </a:r>
          </a:p>
          <a:p>
            <a:pPr marL="285750" indent="-285750">
              <a:buFont typeface="Arial" panose="020B0604020202020204" pitchFamily="34" charset="0"/>
              <a:buChar char="•"/>
            </a:pPr>
            <a:r>
              <a:rPr lang="de-DE" i="0" dirty="0">
                <a:effectLst/>
                <a:latin typeface="Noto Sans"/>
              </a:rPr>
              <a:t>newtonsche Fluide</a:t>
            </a:r>
            <a:endParaRPr lang="de-DE" dirty="0"/>
          </a:p>
        </p:txBody>
      </p:sp>
      <p:sp>
        <p:nvSpPr>
          <p:cNvPr id="10" name="Textfeld 9">
            <a:extLst>
              <a:ext uri="{FF2B5EF4-FFF2-40B4-BE49-F238E27FC236}">
                <a16:creationId xmlns:a16="http://schemas.microsoft.com/office/drawing/2014/main" id="{25A87C5A-5B4E-4050-8D9D-E75C440B12F2}"/>
              </a:ext>
            </a:extLst>
          </p:cNvPr>
          <p:cNvSpPr txBox="1"/>
          <p:nvPr/>
        </p:nvSpPr>
        <p:spPr>
          <a:xfrm>
            <a:off x="6782007" y="6014231"/>
            <a:ext cx="5854262" cy="307777"/>
          </a:xfrm>
          <a:prstGeom prst="rect">
            <a:avLst/>
          </a:prstGeom>
          <a:noFill/>
        </p:spPr>
        <p:txBody>
          <a:bodyPr wrap="square" rtlCol="0">
            <a:spAutoFit/>
          </a:bodyPr>
          <a:lstStyle/>
          <a:p>
            <a:r>
              <a:rPr lang="de-DE" sz="1400" dirty="0"/>
              <a:t>Dualkatheter mit 2 seitlichen Öffnungen </a:t>
            </a:r>
          </a:p>
        </p:txBody>
      </p:sp>
      <p:pic>
        <p:nvPicPr>
          <p:cNvPr id="2050" name="Picture 2" descr="ReCross Dual Lumen OTW Micro Catheter - IMDS - Interventional Medical  Device Solutions">
            <a:extLst>
              <a:ext uri="{FF2B5EF4-FFF2-40B4-BE49-F238E27FC236}">
                <a16:creationId xmlns:a16="http://schemas.microsoft.com/office/drawing/2014/main" id="{255A7A49-EF7A-4ACD-884A-A6F108C83C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36" t="29806" b="28408"/>
          <a:stretch/>
        </p:blipFill>
        <p:spPr bwMode="auto">
          <a:xfrm rot="2195340">
            <a:off x="4259773" y="4030376"/>
            <a:ext cx="6679773" cy="6722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Cross Dual Lumen OTW Micro Catheter - IMDS - Interventional Medical  Device Solutions">
            <a:extLst>
              <a:ext uri="{FF2B5EF4-FFF2-40B4-BE49-F238E27FC236}">
                <a16:creationId xmlns:a16="http://schemas.microsoft.com/office/drawing/2014/main" id="{6891C614-BA9E-4945-BB49-7F9D5274AFB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970" t="46607" b="44121"/>
          <a:stretch/>
        </p:blipFill>
        <p:spPr bwMode="auto">
          <a:xfrm rot="2027050">
            <a:off x="7686414" y="3155937"/>
            <a:ext cx="2993614" cy="325821"/>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EFAE46E6-CB6A-48FF-8D71-3F6BE3BEB2F5}"/>
              </a:ext>
            </a:extLst>
          </p:cNvPr>
          <p:cNvSpPr/>
          <p:nvPr/>
        </p:nvSpPr>
        <p:spPr>
          <a:xfrm rot="2108609">
            <a:off x="7505285" y="2416982"/>
            <a:ext cx="409903" cy="245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65826AE3-AC2C-4549-9656-6F99EFF9560F}"/>
              </a:ext>
            </a:extLst>
          </p:cNvPr>
          <p:cNvSpPr/>
          <p:nvPr/>
        </p:nvSpPr>
        <p:spPr>
          <a:xfrm rot="2108609">
            <a:off x="7726009" y="2102709"/>
            <a:ext cx="409903" cy="245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75CBF79B-CAED-408C-AA33-3AD68DE660AD}"/>
              </a:ext>
            </a:extLst>
          </p:cNvPr>
          <p:cNvSpPr/>
          <p:nvPr/>
        </p:nvSpPr>
        <p:spPr>
          <a:xfrm>
            <a:off x="7692766" y="1719275"/>
            <a:ext cx="3178434" cy="30109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60D226DA-5359-487D-B2B9-8AE958BF1491}"/>
              </a:ext>
            </a:extLst>
          </p:cNvPr>
          <p:cNvSpPr/>
          <p:nvPr/>
        </p:nvSpPr>
        <p:spPr>
          <a:xfrm rot="2108609">
            <a:off x="4456108" y="2667924"/>
            <a:ext cx="1329241" cy="446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990EDE91-CEE7-4CA1-BAFA-AD24C7EFDED1}"/>
              </a:ext>
            </a:extLst>
          </p:cNvPr>
          <p:cNvSpPr/>
          <p:nvPr/>
        </p:nvSpPr>
        <p:spPr>
          <a:xfrm rot="2108609">
            <a:off x="5022844" y="2365361"/>
            <a:ext cx="1329241" cy="446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83112521-5589-425A-9249-4D7681F5BD14}"/>
              </a:ext>
            </a:extLst>
          </p:cNvPr>
          <p:cNvSpPr/>
          <p:nvPr/>
        </p:nvSpPr>
        <p:spPr>
          <a:xfrm rot="2108609">
            <a:off x="6750666" y="3424353"/>
            <a:ext cx="638537" cy="446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40CB847E-2B7A-4EBD-A0B4-6424A2199192}"/>
              </a:ext>
            </a:extLst>
          </p:cNvPr>
          <p:cNvSpPr/>
          <p:nvPr/>
        </p:nvSpPr>
        <p:spPr>
          <a:xfrm rot="2108609">
            <a:off x="5846338" y="3868693"/>
            <a:ext cx="1749996" cy="446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B781E607-4E23-4A0D-83B5-094EAE2C9CD5}"/>
              </a:ext>
            </a:extLst>
          </p:cNvPr>
          <p:cNvSpPr/>
          <p:nvPr/>
        </p:nvSpPr>
        <p:spPr>
          <a:xfrm rot="2108609">
            <a:off x="8345257" y="5200765"/>
            <a:ext cx="89196" cy="253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8E1E0E67-1350-4864-8BDA-8B3683E775B6}"/>
              </a:ext>
            </a:extLst>
          </p:cNvPr>
          <p:cNvSpPr/>
          <p:nvPr/>
        </p:nvSpPr>
        <p:spPr>
          <a:xfrm rot="2108609">
            <a:off x="9087169" y="4941917"/>
            <a:ext cx="89196" cy="253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3AA4B5AC-9682-43A3-8F25-A5EBE846F20E}"/>
              </a:ext>
            </a:extLst>
          </p:cNvPr>
          <p:cNvSpPr/>
          <p:nvPr/>
        </p:nvSpPr>
        <p:spPr>
          <a:xfrm rot="2108609">
            <a:off x="10236181" y="5686281"/>
            <a:ext cx="89196" cy="253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9134FB3B-D035-461E-AEC1-2769587FEB28}"/>
              </a:ext>
            </a:extLst>
          </p:cNvPr>
          <p:cNvSpPr/>
          <p:nvPr/>
        </p:nvSpPr>
        <p:spPr>
          <a:xfrm>
            <a:off x="4843628" y="2206311"/>
            <a:ext cx="765434" cy="7497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r Verbinder 13">
            <a:extLst>
              <a:ext uri="{FF2B5EF4-FFF2-40B4-BE49-F238E27FC236}">
                <a16:creationId xmlns:a16="http://schemas.microsoft.com/office/drawing/2014/main" id="{167B84DB-AC21-4804-968C-55CA895DE4DB}"/>
              </a:ext>
            </a:extLst>
          </p:cNvPr>
          <p:cNvCxnSpPr>
            <a:cxnSpLocks/>
            <a:stCxn id="17" idx="6"/>
          </p:cNvCxnSpPr>
          <p:nvPr/>
        </p:nvCxnSpPr>
        <p:spPr>
          <a:xfrm>
            <a:off x="5609062" y="2581177"/>
            <a:ext cx="2133320" cy="244452"/>
          </a:xfrm>
          <a:prstGeom prst="line">
            <a:avLst/>
          </a:prstGeom>
        </p:spPr>
        <p:style>
          <a:lnRef idx="1">
            <a:schemeClr val="accent1"/>
          </a:lnRef>
          <a:fillRef idx="0">
            <a:schemeClr val="accent1"/>
          </a:fillRef>
          <a:effectRef idx="0">
            <a:schemeClr val="accent1"/>
          </a:effectRef>
          <a:fontRef idx="minor">
            <a:schemeClr val="tx1"/>
          </a:fontRef>
        </p:style>
      </p:cxnSp>
      <p:sp>
        <p:nvSpPr>
          <p:cNvPr id="25" name="Pfeil: nach unten 24">
            <a:extLst>
              <a:ext uri="{FF2B5EF4-FFF2-40B4-BE49-F238E27FC236}">
                <a16:creationId xmlns:a16="http://schemas.microsoft.com/office/drawing/2014/main" id="{A5F98BE9-9C21-451A-8343-1A19625AA02B}"/>
              </a:ext>
            </a:extLst>
          </p:cNvPr>
          <p:cNvSpPr/>
          <p:nvPr/>
        </p:nvSpPr>
        <p:spPr>
          <a:xfrm rot="2042854">
            <a:off x="9208885" y="2869374"/>
            <a:ext cx="176530" cy="244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unten 28">
            <a:extLst>
              <a:ext uri="{FF2B5EF4-FFF2-40B4-BE49-F238E27FC236}">
                <a16:creationId xmlns:a16="http://schemas.microsoft.com/office/drawing/2014/main" id="{AE387691-72B1-4745-A943-C2B5BD912A7E}"/>
              </a:ext>
            </a:extLst>
          </p:cNvPr>
          <p:cNvSpPr/>
          <p:nvPr/>
        </p:nvSpPr>
        <p:spPr>
          <a:xfrm rot="12978257">
            <a:off x="9460826" y="3708928"/>
            <a:ext cx="176530" cy="244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732D05C0-B7C4-4D73-B324-0D50A7C79400}"/>
                  </a:ext>
                </a:extLst>
              </p:cNvPr>
              <p:cNvSpPr txBox="1"/>
              <p:nvPr/>
            </p:nvSpPr>
            <p:spPr>
              <a:xfrm>
                <a:off x="9491814" y="2673229"/>
                <a:ext cx="75247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b="0" i="0" smtClean="0">
                          <a:solidFill>
                            <a:schemeClr val="accent1"/>
                          </a:solidFill>
                          <a:latin typeface="Cambria Math" panose="02040503050406030204" pitchFamily="18" charset="0"/>
                          <a:ea typeface="Cambria Math" panose="02040503050406030204" pitchFamily="18" charset="0"/>
                        </a:rPr>
                        <m:t>∆</m:t>
                      </m:r>
                      <m:r>
                        <m:rPr>
                          <m:sty m:val="p"/>
                        </m:rPr>
                        <a:rPr lang="de-DE" sz="1400" b="0" i="0" smtClean="0">
                          <a:solidFill>
                            <a:schemeClr val="accent1"/>
                          </a:solidFill>
                          <a:latin typeface="Cambria Math" panose="02040503050406030204" pitchFamily="18" charset="0"/>
                          <a:ea typeface="Cambria Math" panose="02040503050406030204" pitchFamily="18" charset="0"/>
                        </a:rPr>
                        <m:t>x</m:t>
                      </m:r>
                    </m:oMath>
                  </m:oMathPara>
                </a14:m>
                <a:endParaRPr lang="de-DE" sz="1400" dirty="0">
                  <a:solidFill>
                    <a:schemeClr val="accent1"/>
                  </a:solidFill>
                </a:endParaRPr>
              </a:p>
            </p:txBody>
          </p:sp>
        </mc:Choice>
        <mc:Fallback xmlns="">
          <p:sp>
            <p:nvSpPr>
              <p:cNvPr id="27" name="Textfeld 26">
                <a:extLst>
                  <a:ext uri="{FF2B5EF4-FFF2-40B4-BE49-F238E27FC236}">
                    <a16:creationId xmlns:a16="http://schemas.microsoft.com/office/drawing/2014/main" id="{732D05C0-B7C4-4D73-B324-0D50A7C79400}"/>
                  </a:ext>
                </a:extLst>
              </p:cNvPr>
              <p:cNvSpPr txBox="1">
                <a:spLocks noRot="1" noChangeAspect="1" noMove="1" noResize="1" noEditPoints="1" noAdjustHandles="1" noChangeArrowheads="1" noChangeShapeType="1" noTextEdit="1"/>
              </p:cNvSpPr>
              <p:nvPr/>
            </p:nvSpPr>
            <p:spPr>
              <a:xfrm>
                <a:off x="9491814" y="2673229"/>
                <a:ext cx="752475" cy="307777"/>
              </a:xfrm>
              <a:prstGeom prst="rect">
                <a:avLst/>
              </a:prstGeom>
              <a:blipFill>
                <a:blip r:embed="rId8"/>
                <a:stretch>
                  <a:fillRect/>
                </a:stretch>
              </a:blipFill>
            </p:spPr>
            <p:txBody>
              <a:bodyPr/>
              <a:lstStyle/>
              <a:p>
                <a:r>
                  <a:rPr lang="de-DE">
                    <a:noFill/>
                  </a:rPr>
                  <a:t> </a:t>
                </a:r>
              </a:p>
            </p:txBody>
          </p:sp>
        </mc:Fallback>
      </mc:AlternateContent>
      <p:cxnSp>
        <p:nvCxnSpPr>
          <p:cNvPr id="30" name="Gerade Verbindung mit Pfeil 29">
            <a:extLst>
              <a:ext uri="{FF2B5EF4-FFF2-40B4-BE49-F238E27FC236}">
                <a16:creationId xmlns:a16="http://schemas.microsoft.com/office/drawing/2014/main" id="{41EC3B2A-5A08-4868-80B4-920DDB0FEAD0}"/>
              </a:ext>
            </a:extLst>
          </p:cNvPr>
          <p:cNvCxnSpPr>
            <a:cxnSpLocks/>
          </p:cNvCxnSpPr>
          <p:nvPr/>
        </p:nvCxnSpPr>
        <p:spPr>
          <a:xfrm>
            <a:off x="9436077" y="2777198"/>
            <a:ext cx="546123" cy="3740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97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0" y="0"/>
            <a:ext cx="10515600" cy="1325563"/>
          </a:xfrm>
        </p:spPr>
        <p:txBody>
          <a:bodyPr>
            <a:normAutofit/>
          </a:bodyPr>
          <a:lstStyle/>
          <a:p>
            <a:r>
              <a:rPr lang="de-DE" sz="3600" b="1" dirty="0">
                <a:solidFill>
                  <a:schemeClr val="tx1">
                    <a:lumMod val="75000"/>
                    <a:lumOff val="25000"/>
                  </a:schemeClr>
                </a:solidFill>
              </a:rPr>
              <a:t>Flussmessung versus Geschwindigkeitsmessung</a:t>
            </a:r>
            <a:endParaRPr lang="en-GB" sz="3600" b="1" dirty="0">
              <a:solidFill>
                <a:schemeClr val="tx1">
                  <a:lumMod val="75000"/>
                  <a:lumOff val="25000"/>
                </a:schemeClr>
              </a:solidFill>
            </a:endParaRP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5</a:t>
            </a:fld>
            <a:endParaRPr lang="en-GB"/>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5" name="Textfeld 4"/>
          <p:cNvSpPr txBox="1"/>
          <p:nvPr/>
        </p:nvSpPr>
        <p:spPr>
          <a:xfrm>
            <a:off x="1003852" y="1739348"/>
            <a:ext cx="7504044" cy="2585323"/>
          </a:xfrm>
          <a:prstGeom prst="rect">
            <a:avLst/>
          </a:prstGeom>
          <a:noFill/>
        </p:spPr>
        <p:txBody>
          <a:bodyPr wrap="square" rtlCol="0">
            <a:spAutoFit/>
          </a:bodyPr>
          <a:lstStyle/>
          <a:p>
            <a:r>
              <a:rPr lang="de-DE" b="1" dirty="0"/>
              <a:t>Flussmessung: </a:t>
            </a:r>
            <a:br>
              <a:rPr lang="de-DE" b="1" dirty="0"/>
            </a:br>
            <a:r>
              <a:rPr lang="de-DE" dirty="0"/>
              <a:t>Ausgangssignal proportional zum Gesamtvolumen, das durch Gefäß in einer bestimmten Zeit fließt (unabhängig vom Geschwindigkeitsprofil) </a:t>
            </a:r>
          </a:p>
          <a:p>
            <a:endParaRPr lang="de-DE" dirty="0"/>
          </a:p>
          <a:p>
            <a:r>
              <a:rPr lang="de-DE" dirty="0"/>
              <a:t> </a:t>
            </a:r>
          </a:p>
          <a:p>
            <a:r>
              <a:rPr lang="de-DE" b="1" dirty="0"/>
              <a:t>Geschwindigkeitsmessung: </a:t>
            </a:r>
            <a:br>
              <a:rPr lang="de-DE" b="1" dirty="0"/>
            </a:br>
            <a:r>
              <a:rPr lang="de-DE" dirty="0"/>
              <a:t>Ausgangssignal proportional zur Geschwindigkeit, die gerade die Messsonde passiert (im idealen Fall an einem Punkt)</a:t>
            </a:r>
          </a:p>
          <a:p>
            <a:endParaRPr lang="de-DE" dirty="0"/>
          </a:p>
        </p:txBody>
      </p:sp>
    </p:spTree>
    <p:extLst>
      <p:ext uri="{BB962C8B-B14F-4D97-AF65-F5344CB8AC3E}">
        <p14:creationId xmlns:p14="http://schemas.microsoft.com/office/powerpoint/2010/main" val="75280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468811" y="177124"/>
            <a:ext cx="10515600" cy="1325563"/>
          </a:xfrm>
        </p:spPr>
        <p:txBody>
          <a:bodyPr>
            <a:normAutofit/>
          </a:bodyPr>
          <a:lstStyle/>
          <a:p>
            <a:r>
              <a:rPr lang="en-GB" sz="3600" b="1" dirty="0" err="1">
                <a:solidFill>
                  <a:schemeClr val="tx1">
                    <a:lumMod val="75000"/>
                    <a:lumOff val="25000"/>
                  </a:schemeClr>
                </a:solidFill>
              </a:rPr>
              <a:t>Thermische</a:t>
            </a:r>
            <a:r>
              <a:rPr lang="en-GB" sz="3600" b="1" dirty="0">
                <a:solidFill>
                  <a:schemeClr val="tx1">
                    <a:lumMod val="75000"/>
                    <a:lumOff val="25000"/>
                  </a:schemeClr>
                </a:solidFill>
              </a:rPr>
              <a:t> </a:t>
            </a:r>
            <a:r>
              <a:rPr lang="en-GB" sz="3600" b="1" dirty="0" err="1">
                <a:solidFill>
                  <a:schemeClr val="tx1">
                    <a:lumMod val="75000"/>
                    <a:lumOff val="25000"/>
                  </a:schemeClr>
                </a:solidFill>
              </a:rPr>
              <a:t>Geschwindigkeitssonden</a:t>
            </a:r>
            <a:r>
              <a:rPr lang="en-GB" sz="3600" b="1" dirty="0">
                <a:solidFill>
                  <a:schemeClr val="tx1">
                    <a:lumMod val="75000"/>
                    <a:lumOff val="25000"/>
                  </a:schemeClr>
                </a:solidFill>
              </a:rPr>
              <a:t> (</a:t>
            </a:r>
            <a:r>
              <a:rPr lang="en-GB" sz="3600" b="1" dirty="0" err="1">
                <a:solidFill>
                  <a:schemeClr val="tx1">
                    <a:lumMod val="75000"/>
                    <a:lumOff val="25000"/>
                  </a:schemeClr>
                </a:solidFill>
              </a:rPr>
              <a:t>Kap</a:t>
            </a:r>
            <a:r>
              <a:rPr lang="en-GB" sz="3600" b="1" dirty="0">
                <a:solidFill>
                  <a:schemeClr val="tx1">
                    <a:lumMod val="75000"/>
                    <a:lumOff val="25000"/>
                  </a:schemeClr>
                </a:solidFill>
              </a:rPr>
              <a:t>. 4.1)</a:t>
            </a: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6</a:t>
            </a:fld>
            <a:endParaRPr lang="en-GB" dirty="0"/>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1042" name="Rectangle 43"/>
          <p:cNvSpPr>
            <a:spLocks noChangeArrowheads="1"/>
          </p:cNvSpPr>
          <p:nvPr/>
        </p:nvSpPr>
        <p:spPr bwMode="auto">
          <a:xfrm>
            <a:off x="2646947" y="15034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43" name="Rectangle 44"/>
          <p:cNvSpPr>
            <a:spLocks noChangeArrowheads="1"/>
          </p:cNvSpPr>
          <p:nvPr/>
        </p:nvSpPr>
        <p:spPr bwMode="auto">
          <a:xfrm>
            <a:off x="2646947" y="1960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3"/>
          <p:cNvSpPr>
            <a:spLocks noChangeArrowheads="1"/>
          </p:cNvSpPr>
          <p:nvPr/>
        </p:nvSpPr>
        <p:spPr bwMode="auto">
          <a:xfrm>
            <a:off x="468813" y="792369"/>
            <a:ext cx="10391058" cy="96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a:extLst>
              <a:ext uri="{FF2B5EF4-FFF2-40B4-BE49-F238E27FC236}">
                <a16:creationId xmlns:a16="http://schemas.microsoft.com/office/drawing/2014/main" id="{F511A887-3DC6-4425-9C06-973B20017011}"/>
              </a:ext>
            </a:extLst>
          </p:cNvPr>
          <p:cNvPicPr>
            <a:picLocks noChangeAspect="1"/>
          </p:cNvPicPr>
          <p:nvPr/>
        </p:nvPicPr>
        <p:blipFill>
          <a:blip r:embed="rId4"/>
          <a:stretch>
            <a:fillRect/>
          </a:stretch>
        </p:blipFill>
        <p:spPr>
          <a:xfrm>
            <a:off x="7850936" y="1777442"/>
            <a:ext cx="3632802" cy="3632802"/>
          </a:xfrm>
          <a:prstGeom prst="rect">
            <a:avLst/>
          </a:prstGeom>
        </p:spPr>
      </p:pic>
      <p:pic>
        <p:nvPicPr>
          <p:cNvPr id="6" name="Grafik 5">
            <a:extLst>
              <a:ext uri="{FF2B5EF4-FFF2-40B4-BE49-F238E27FC236}">
                <a16:creationId xmlns:a16="http://schemas.microsoft.com/office/drawing/2014/main" id="{A78A2E3C-50D4-48AB-B9DE-AA732BFC179C}"/>
              </a:ext>
            </a:extLst>
          </p:cNvPr>
          <p:cNvPicPr>
            <a:picLocks noChangeAspect="1"/>
          </p:cNvPicPr>
          <p:nvPr/>
        </p:nvPicPr>
        <p:blipFill rotWithShape="1">
          <a:blip r:embed="rId5"/>
          <a:srcRect l="15202" t="24282" r="26636" b="57955"/>
          <a:stretch/>
        </p:blipFill>
        <p:spPr>
          <a:xfrm rot="16200000">
            <a:off x="4330099" y="3437363"/>
            <a:ext cx="3251414" cy="582928"/>
          </a:xfrm>
          <a:prstGeom prst="rect">
            <a:avLst/>
          </a:prstGeom>
        </p:spPr>
      </p:pic>
      <p:pic>
        <p:nvPicPr>
          <p:cNvPr id="7" name="Grafik 6">
            <a:extLst>
              <a:ext uri="{FF2B5EF4-FFF2-40B4-BE49-F238E27FC236}">
                <a16:creationId xmlns:a16="http://schemas.microsoft.com/office/drawing/2014/main" id="{55168F3C-8DA5-411D-BBCE-2200B39EE349}"/>
              </a:ext>
            </a:extLst>
          </p:cNvPr>
          <p:cNvPicPr>
            <a:picLocks noChangeAspect="1"/>
          </p:cNvPicPr>
          <p:nvPr/>
        </p:nvPicPr>
        <p:blipFill>
          <a:blip r:embed="rId6"/>
          <a:stretch>
            <a:fillRect/>
          </a:stretch>
        </p:blipFill>
        <p:spPr>
          <a:xfrm>
            <a:off x="12860024" y="2823713"/>
            <a:ext cx="1583561" cy="1540260"/>
          </a:xfrm>
          <a:prstGeom prst="rect">
            <a:avLst/>
          </a:prstGeom>
        </p:spPr>
      </p:pic>
      <p:sp>
        <p:nvSpPr>
          <p:cNvPr id="9" name="Textfeld 8">
            <a:extLst>
              <a:ext uri="{FF2B5EF4-FFF2-40B4-BE49-F238E27FC236}">
                <a16:creationId xmlns:a16="http://schemas.microsoft.com/office/drawing/2014/main" id="{343932E6-DA83-4734-86A1-41FD0757C4F0}"/>
              </a:ext>
            </a:extLst>
          </p:cNvPr>
          <p:cNvSpPr txBox="1"/>
          <p:nvPr/>
        </p:nvSpPr>
        <p:spPr>
          <a:xfrm>
            <a:off x="1618852" y="5639524"/>
            <a:ext cx="2760872" cy="369332"/>
          </a:xfrm>
          <a:prstGeom prst="rect">
            <a:avLst/>
          </a:prstGeom>
          <a:noFill/>
        </p:spPr>
        <p:txBody>
          <a:bodyPr wrap="square" rtlCol="0">
            <a:spAutoFit/>
          </a:bodyPr>
          <a:lstStyle/>
          <a:p>
            <a:r>
              <a:rPr lang="de-DE" dirty="0"/>
              <a:t>Thermistoren Beispiele</a:t>
            </a:r>
          </a:p>
        </p:txBody>
      </p:sp>
      <p:sp>
        <p:nvSpPr>
          <p:cNvPr id="10" name="Textfeld 9">
            <a:extLst>
              <a:ext uri="{FF2B5EF4-FFF2-40B4-BE49-F238E27FC236}">
                <a16:creationId xmlns:a16="http://schemas.microsoft.com/office/drawing/2014/main" id="{58FA31CD-14CC-48C3-A7A6-0134DCF29143}"/>
              </a:ext>
            </a:extLst>
          </p:cNvPr>
          <p:cNvSpPr txBox="1"/>
          <p:nvPr/>
        </p:nvSpPr>
        <p:spPr>
          <a:xfrm>
            <a:off x="5254942" y="5639525"/>
            <a:ext cx="1682115" cy="646331"/>
          </a:xfrm>
          <a:prstGeom prst="rect">
            <a:avLst/>
          </a:prstGeom>
          <a:noFill/>
        </p:spPr>
        <p:txBody>
          <a:bodyPr wrap="square" rtlCol="0">
            <a:spAutoFit/>
          </a:bodyPr>
          <a:lstStyle/>
          <a:p>
            <a:r>
              <a:rPr lang="de-DE" dirty="0"/>
              <a:t>Messsonde mit Thermistoren</a:t>
            </a:r>
          </a:p>
        </p:txBody>
      </p:sp>
      <p:sp>
        <p:nvSpPr>
          <p:cNvPr id="11" name="Textfeld 10">
            <a:extLst>
              <a:ext uri="{FF2B5EF4-FFF2-40B4-BE49-F238E27FC236}">
                <a16:creationId xmlns:a16="http://schemas.microsoft.com/office/drawing/2014/main" id="{2E23DB16-06F4-444A-80BF-60E1B88CB290}"/>
              </a:ext>
            </a:extLst>
          </p:cNvPr>
          <p:cNvSpPr txBox="1"/>
          <p:nvPr/>
        </p:nvSpPr>
        <p:spPr>
          <a:xfrm>
            <a:off x="8427720" y="5639524"/>
            <a:ext cx="2926080" cy="646331"/>
          </a:xfrm>
          <a:prstGeom prst="rect">
            <a:avLst/>
          </a:prstGeom>
          <a:noFill/>
        </p:spPr>
        <p:txBody>
          <a:bodyPr wrap="square" rtlCol="0">
            <a:spAutoFit/>
          </a:bodyPr>
          <a:lstStyle/>
          <a:p>
            <a:r>
              <a:rPr lang="de-DE" dirty="0"/>
              <a:t>Temperaturabhängigkeit des </a:t>
            </a:r>
            <a:br>
              <a:rPr lang="de-DE" dirty="0"/>
            </a:br>
            <a:r>
              <a:rPr lang="de-DE" dirty="0"/>
              <a:t>Widerstandes</a:t>
            </a:r>
          </a:p>
        </p:txBody>
      </p:sp>
      <p:sp>
        <p:nvSpPr>
          <p:cNvPr id="13" name="Rechteck 12">
            <a:extLst>
              <a:ext uri="{FF2B5EF4-FFF2-40B4-BE49-F238E27FC236}">
                <a16:creationId xmlns:a16="http://schemas.microsoft.com/office/drawing/2014/main" id="{21BEDF9C-D277-49AE-9176-04E0FC16DAEA}"/>
              </a:ext>
            </a:extLst>
          </p:cNvPr>
          <p:cNvSpPr/>
          <p:nvPr/>
        </p:nvSpPr>
        <p:spPr>
          <a:xfrm rot="2465034">
            <a:off x="5558317" y="1592599"/>
            <a:ext cx="342900" cy="83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65DB8664-0798-44DE-80EF-7E6BFE3DE979}"/>
              </a:ext>
            </a:extLst>
          </p:cNvPr>
          <p:cNvSpPr txBox="1"/>
          <p:nvPr/>
        </p:nvSpPr>
        <p:spPr>
          <a:xfrm>
            <a:off x="6289008" y="3523095"/>
            <a:ext cx="1520190" cy="276999"/>
          </a:xfrm>
          <a:prstGeom prst="rect">
            <a:avLst/>
          </a:prstGeom>
          <a:noFill/>
        </p:spPr>
        <p:txBody>
          <a:bodyPr wrap="square" rtlCol="0">
            <a:spAutoFit/>
          </a:bodyPr>
          <a:lstStyle/>
          <a:p>
            <a:r>
              <a:rPr lang="de-DE" sz="1200" dirty="0"/>
              <a:t>Thermistor</a:t>
            </a:r>
          </a:p>
        </p:txBody>
      </p:sp>
      <p:cxnSp>
        <p:nvCxnSpPr>
          <p:cNvPr id="17" name="Gerade Verbindung mit Pfeil 16">
            <a:extLst>
              <a:ext uri="{FF2B5EF4-FFF2-40B4-BE49-F238E27FC236}">
                <a16:creationId xmlns:a16="http://schemas.microsoft.com/office/drawing/2014/main" id="{9C3E69F4-6EAD-4D12-9160-FCA0EE2DBD6F}"/>
              </a:ext>
            </a:extLst>
          </p:cNvPr>
          <p:cNvCxnSpPr>
            <a:cxnSpLocks/>
          </p:cNvCxnSpPr>
          <p:nvPr/>
        </p:nvCxnSpPr>
        <p:spPr>
          <a:xfrm flipH="1" flipV="1">
            <a:off x="5981670" y="2561867"/>
            <a:ext cx="736841" cy="9323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Gerade Verbindung mit Pfeil 18">
            <a:extLst>
              <a:ext uri="{FF2B5EF4-FFF2-40B4-BE49-F238E27FC236}">
                <a16:creationId xmlns:a16="http://schemas.microsoft.com/office/drawing/2014/main" id="{2988DB67-41BA-457E-8C6E-F39F846C6B43}"/>
              </a:ext>
            </a:extLst>
          </p:cNvPr>
          <p:cNvCxnSpPr>
            <a:cxnSpLocks/>
          </p:cNvCxnSpPr>
          <p:nvPr/>
        </p:nvCxnSpPr>
        <p:spPr>
          <a:xfrm flipH="1">
            <a:off x="5902994" y="3800094"/>
            <a:ext cx="804985" cy="3766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8" name="Grafik 27">
            <a:extLst>
              <a:ext uri="{FF2B5EF4-FFF2-40B4-BE49-F238E27FC236}">
                <a16:creationId xmlns:a16="http://schemas.microsoft.com/office/drawing/2014/main" id="{E3551558-DD44-406B-9900-B0BDB8F8F949}"/>
              </a:ext>
            </a:extLst>
          </p:cNvPr>
          <p:cNvPicPr>
            <a:picLocks noChangeAspect="1"/>
          </p:cNvPicPr>
          <p:nvPr/>
        </p:nvPicPr>
        <p:blipFill>
          <a:blip r:embed="rId7"/>
          <a:stretch>
            <a:fillRect/>
          </a:stretch>
        </p:blipFill>
        <p:spPr>
          <a:xfrm flipH="1">
            <a:off x="1301569" y="2082172"/>
            <a:ext cx="2892377" cy="2892377"/>
          </a:xfrm>
          <a:prstGeom prst="rect">
            <a:avLst/>
          </a:prstGeom>
        </p:spPr>
      </p:pic>
      <p:sp>
        <p:nvSpPr>
          <p:cNvPr id="12" name="Textfeld 11">
            <a:extLst>
              <a:ext uri="{FF2B5EF4-FFF2-40B4-BE49-F238E27FC236}">
                <a16:creationId xmlns:a16="http://schemas.microsoft.com/office/drawing/2014/main" id="{B8D9F5D9-AB8A-4C55-8AA0-C247D01A9046}"/>
              </a:ext>
            </a:extLst>
          </p:cNvPr>
          <p:cNvSpPr txBox="1"/>
          <p:nvPr/>
        </p:nvSpPr>
        <p:spPr>
          <a:xfrm>
            <a:off x="1207589" y="1276808"/>
            <a:ext cx="6686550" cy="369332"/>
          </a:xfrm>
          <a:prstGeom prst="rect">
            <a:avLst/>
          </a:prstGeom>
          <a:noFill/>
        </p:spPr>
        <p:txBody>
          <a:bodyPr wrap="square" rtlCol="0">
            <a:spAutoFit/>
          </a:bodyPr>
          <a:lstStyle/>
          <a:p>
            <a:r>
              <a:rPr lang="de-DE" sz="1800" b="1" kern="1200" dirty="0">
                <a:solidFill>
                  <a:schemeClr val="tx1"/>
                </a:solidFill>
                <a:effectLst/>
                <a:latin typeface="+mn-lt"/>
                <a:ea typeface="+mn-ea"/>
                <a:cs typeface="+mn-cs"/>
              </a:rPr>
              <a:t>Messung des konvektiven Kühlens eines erhitzten Sensors </a:t>
            </a:r>
            <a:endParaRPr lang="de-DE" b="1" dirty="0"/>
          </a:p>
        </p:txBody>
      </p:sp>
      <p:sp>
        <p:nvSpPr>
          <p:cNvPr id="14" name="Rechteck 13">
            <a:extLst>
              <a:ext uri="{FF2B5EF4-FFF2-40B4-BE49-F238E27FC236}">
                <a16:creationId xmlns:a16="http://schemas.microsoft.com/office/drawing/2014/main" id="{E66D0134-9A11-44F6-8C37-D72AF3A75A03}"/>
              </a:ext>
            </a:extLst>
          </p:cNvPr>
          <p:cNvSpPr/>
          <p:nvPr/>
        </p:nvSpPr>
        <p:spPr>
          <a:xfrm>
            <a:off x="5675205" y="4257843"/>
            <a:ext cx="72843" cy="171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346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468811" y="177124"/>
            <a:ext cx="10515600" cy="1325563"/>
          </a:xfrm>
        </p:spPr>
        <p:txBody>
          <a:bodyPr>
            <a:normAutofit/>
          </a:bodyPr>
          <a:lstStyle/>
          <a:p>
            <a:r>
              <a:rPr lang="en-GB" sz="3600" b="1" dirty="0" err="1">
                <a:solidFill>
                  <a:schemeClr val="tx1">
                    <a:lumMod val="75000"/>
                    <a:lumOff val="25000"/>
                  </a:schemeClr>
                </a:solidFill>
              </a:rPr>
              <a:t>Thermische</a:t>
            </a:r>
            <a:r>
              <a:rPr lang="en-GB" sz="3600" b="1" dirty="0">
                <a:solidFill>
                  <a:schemeClr val="tx1">
                    <a:lumMod val="75000"/>
                    <a:lumOff val="25000"/>
                  </a:schemeClr>
                </a:solidFill>
              </a:rPr>
              <a:t> </a:t>
            </a:r>
            <a:r>
              <a:rPr lang="en-GB" sz="3600" b="1" dirty="0" err="1">
                <a:solidFill>
                  <a:schemeClr val="tx1">
                    <a:lumMod val="75000"/>
                    <a:lumOff val="25000"/>
                  </a:schemeClr>
                </a:solidFill>
              </a:rPr>
              <a:t>Geschwindigkeitssonden</a:t>
            </a:r>
            <a:endParaRPr lang="en-GB" sz="3600" b="1" dirty="0">
              <a:solidFill>
                <a:schemeClr val="tx1">
                  <a:lumMod val="75000"/>
                  <a:lumOff val="25000"/>
                </a:schemeClr>
              </a:solidFill>
            </a:endParaRP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7</a:t>
            </a:fld>
            <a:endParaRPr lang="en-GB"/>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1042" name="Rectangle 43"/>
          <p:cNvSpPr>
            <a:spLocks noChangeArrowheads="1"/>
          </p:cNvSpPr>
          <p:nvPr/>
        </p:nvSpPr>
        <p:spPr bwMode="auto">
          <a:xfrm>
            <a:off x="2646947" y="15034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43" name="Rectangle 44"/>
          <p:cNvSpPr>
            <a:spLocks noChangeArrowheads="1"/>
          </p:cNvSpPr>
          <p:nvPr/>
        </p:nvSpPr>
        <p:spPr bwMode="auto">
          <a:xfrm>
            <a:off x="2646947" y="1960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6" name="Objekt 5"/>
          <p:cNvGraphicFramePr>
            <a:graphicFrameLocks noChangeAspect="1"/>
          </p:cNvGraphicFramePr>
          <p:nvPr>
            <p:extLst>
              <p:ext uri="{D42A27DB-BD31-4B8C-83A1-F6EECF244321}">
                <p14:modId xmlns:p14="http://schemas.microsoft.com/office/powerpoint/2010/main" val="2817768663"/>
              </p:ext>
            </p:extLst>
          </p:nvPr>
        </p:nvGraphicFramePr>
        <p:xfrm>
          <a:off x="536205" y="1515069"/>
          <a:ext cx="11119590" cy="2927177"/>
        </p:xfrm>
        <a:graphic>
          <a:graphicData uri="http://schemas.openxmlformats.org/presentationml/2006/ole">
            <mc:AlternateContent xmlns:mc="http://schemas.openxmlformats.org/markup-compatibility/2006">
              <mc:Choice xmlns:v="urn:schemas-microsoft-com:vml" Requires="v">
                <p:oleObj r:id="rId4" imgW="6688440" imgH="1652040" progId="CorelDRAW.Graphic.9">
                  <p:embed/>
                </p:oleObj>
              </mc:Choice>
              <mc:Fallback>
                <p:oleObj r:id="rId4" imgW="6688440" imgH="1652040" progId="CorelDRAW.Graphic.9">
                  <p:embed/>
                  <p:pic>
                    <p:nvPicPr>
                      <p:cNvPr id="6" name="Objek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205" y="1515069"/>
                        <a:ext cx="11119590" cy="2927177"/>
                      </a:xfrm>
                      <a:prstGeom prst="rect">
                        <a:avLst/>
                      </a:prstGeom>
                      <a:noFill/>
                    </p:spPr>
                  </p:pic>
                </p:oleObj>
              </mc:Fallback>
            </mc:AlternateContent>
          </a:graphicData>
        </a:graphic>
      </p:graphicFrame>
      <p:sp>
        <p:nvSpPr>
          <p:cNvPr id="7" name="Line 2"/>
          <p:cNvSpPr>
            <a:spLocks noChangeShapeType="1"/>
          </p:cNvSpPr>
          <p:nvPr/>
        </p:nvSpPr>
        <p:spPr bwMode="auto">
          <a:xfrm flipH="1">
            <a:off x="11166764" y="3334910"/>
            <a:ext cx="29224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Rectangle 3"/>
          <p:cNvSpPr>
            <a:spLocks noChangeArrowheads="1"/>
          </p:cNvSpPr>
          <p:nvPr/>
        </p:nvSpPr>
        <p:spPr bwMode="auto">
          <a:xfrm>
            <a:off x="468813" y="792369"/>
            <a:ext cx="10391058" cy="96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9" name="Rectangle 4"/>
          <p:cNvSpPr>
            <a:spLocks noChangeArrowheads="1"/>
          </p:cNvSpPr>
          <p:nvPr/>
        </p:nvSpPr>
        <p:spPr bwMode="auto">
          <a:xfrm>
            <a:off x="468811" y="4442246"/>
            <a:ext cx="1118698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chemeClr val="tx1"/>
                </a:solidFill>
                <a:effectLst/>
                <a:ea typeface="Times New Roman" panose="02020603050405020304" pitchFamily="18" charset="0"/>
              </a:rPr>
              <a:t>Varianten </a:t>
            </a:r>
            <a:r>
              <a:rPr lang="de-DE" altLang="de-DE" b="1" dirty="0">
                <a:ea typeface="Times New Roman" panose="02020603050405020304" pitchFamily="18" charset="0"/>
              </a:rPr>
              <a:t>von t</a:t>
            </a:r>
            <a:r>
              <a:rPr kumimoji="0" lang="de-DE" altLang="de-DE" b="1" i="0" u="none" strike="noStrike" cap="none" normalizeH="0" baseline="0" dirty="0">
                <a:ln>
                  <a:noFill/>
                </a:ln>
                <a:solidFill>
                  <a:schemeClr val="tx1"/>
                </a:solidFill>
                <a:effectLst/>
                <a:ea typeface="Times New Roman" panose="02020603050405020304" pitchFamily="18" charset="0"/>
              </a:rPr>
              <a:t>hermischen Geschwindigkeitssonden </a:t>
            </a: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b="0" i="0" u="none" strike="noStrike" cap="none" normalizeH="0" baseline="0" dirty="0">
                <a:ln>
                  <a:noFill/>
                </a:ln>
                <a:solidFill>
                  <a:schemeClr val="tx1"/>
                </a:solidFill>
                <a:effectLst/>
                <a:ea typeface="Times New Roman" panose="02020603050405020304" pitchFamily="18" charset="0"/>
              </a:rPr>
            </a:br>
            <a:r>
              <a:rPr kumimoji="0" lang="de-DE" altLang="de-DE" b="1" i="0" u="none" strike="noStrike" cap="none" normalizeH="0" baseline="0" dirty="0">
                <a:ln>
                  <a:noFill/>
                </a:ln>
                <a:solidFill>
                  <a:schemeClr val="tx1"/>
                </a:solidFill>
                <a:effectLst/>
                <a:ea typeface="Times New Roman" panose="02020603050405020304" pitchFamily="18" charset="0"/>
              </a:rPr>
              <a:t>(a) </a:t>
            </a:r>
            <a:r>
              <a:rPr kumimoji="0" lang="de-DE" altLang="de-DE" b="0" i="0" u="none" strike="noStrike" cap="none" normalizeH="0" baseline="0" dirty="0">
                <a:ln>
                  <a:noFill/>
                </a:ln>
                <a:solidFill>
                  <a:schemeClr val="tx1"/>
                </a:solidFill>
                <a:effectLst/>
                <a:ea typeface="Times New Roman" panose="02020603050405020304" pitchFamily="18" charset="0"/>
              </a:rPr>
              <a:t>Der geschwindigkeitsempfindliche Thermistor </a:t>
            </a:r>
            <a:r>
              <a:rPr kumimoji="0" lang="de-DE" altLang="de-DE" b="0" i="0" u="none" strike="noStrike" cap="none" normalizeH="0" baseline="0" dirty="0" err="1">
                <a:ln>
                  <a:noFill/>
                </a:ln>
                <a:solidFill>
                  <a:schemeClr val="tx1"/>
                </a:solidFill>
                <a:effectLst/>
                <a:ea typeface="Times New Roman" panose="02020603050405020304" pitchFamily="18" charset="0"/>
              </a:rPr>
              <a:t>R</a:t>
            </a:r>
            <a:r>
              <a:rPr kumimoji="0" lang="de-DE" altLang="de-DE" b="0" i="0" u="none" strike="noStrike" cap="none" normalizeH="0" baseline="-30000" dirty="0" err="1">
                <a:ln>
                  <a:noFill/>
                </a:ln>
                <a:solidFill>
                  <a:schemeClr val="tx1"/>
                </a:solidFill>
                <a:effectLst/>
                <a:ea typeface="Times New Roman" panose="02020603050405020304" pitchFamily="18" charset="0"/>
              </a:rPr>
              <a:t>u</a:t>
            </a:r>
            <a:r>
              <a:rPr kumimoji="0" lang="de-DE" altLang="de-DE" b="0" i="0" u="none" strike="noStrike" cap="none" normalizeH="0" baseline="0" dirty="0">
                <a:ln>
                  <a:noFill/>
                </a:ln>
                <a:solidFill>
                  <a:schemeClr val="tx1"/>
                </a:solidFill>
                <a:effectLst/>
                <a:ea typeface="Times New Roman" panose="02020603050405020304" pitchFamily="18" charset="0"/>
              </a:rPr>
              <a:t> ist der Strömung (von rechts nach links) ausgesetzt. Der temperaturkompensierende Thermistor </a:t>
            </a:r>
            <a:r>
              <a:rPr kumimoji="0" lang="de-DE" altLang="de-DE" b="0" i="0" u="none" strike="noStrike" cap="none" normalizeH="0" baseline="0" dirty="0" err="1">
                <a:ln>
                  <a:noFill/>
                </a:ln>
                <a:solidFill>
                  <a:schemeClr val="tx1"/>
                </a:solidFill>
                <a:effectLst/>
                <a:ea typeface="Times New Roman" panose="02020603050405020304" pitchFamily="18" charset="0"/>
              </a:rPr>
              <a:t>R</a:t>
            </a:r>
            <a:r>
              <a:rPr kumimoji="0" lang="de-DE" altLang="de-DE" b="0" i="0" u="none" strike="noStrike" cap="none" normalizeH="0" baseline="-30000" dirty="0" err="1">
                <a:ln>
                  <a:noFill/>
                </a:ln>
                <a:solidFill>
                  <a:schemeClr val="tx1"/>
                </a:solidFill>
                <a:effectLst/>
                <a:ea typeface="Times New Roman" panose="02020603050405020304" pitchFamily="18" charset="0"/>
              </a:rPr>
              <a:t>t</a:t>
            </a:r>
            <a:r>
              <a:rPr kumimoji="0" lang="de-DE" altLang="de-DE" b="0" i="0" u="none" strike="noStrike" cap="none" normalizeH="0" baseline="-30000" dirty="0">
                <a:ln>
                  <a:noFill/>
                </a:ln>
                <a:solidFill>
                  <a:schemeClr val="tx1"/>
                </a:solidFill>
                <a:effectLst/>
                <a:ea typeface="Times New Roman" panose="02020603050405020304" pitchFamily="18" charset="0"/>
              </a:rPr>
              <a:t> </a:t>
            </a:r>
            <a:r>
              <a:rPr kumimoji="0" lang="de-DE" altLang="de-DE" b="0" i="0" u="none" strike="noStrike" cap="none" normalizeH="0" baseline="0" dirty="0">
                <a:ln>
                  <a:noFill/>
                </a:ln>
                <a:solidFill>
                  <a:schemeClr val="tx1"/>
                </a:solidFill>
                <a:effectLst/>
                <a:ea typeface="Times New Roman" panose="02020603050405020304" pitchFamily="18" charset="0"/>
              </a:rPr>
              <a:t>befindet sich in der Sonde. </a:t>
            </a:r>
            <a:br>
              <a:rPr kumimoji="0" lang="de-DE" altLang="de-DE" b="0" i="0" u="none" strike="noStrike" cap="none" normalizeH="0" baseline="0" dirty="0">
                <a:ln>
                  <a:noFill/>
                </a:ln>
                <a:solidFill>
                  <a:schemeClr val="tx1"/>
                </a:solidFill>
                <a:effectLst/>
                <a:ea typeface="Times New Roman" panose="02020603050405020304" pitchFamily="18" charset="0"/>
              </a:rPr>
            </a:br>
            <a:r>
              <a:rPr kumimoji="0" lang="de-DE" altLang="de-DE" b="1" i="0" u="none" strike="noStrike" cap="none" normalizeH="0" baseline="0" dirty="0">
                <a:ln>
                  <a:noFill/>
                </a:ln>
                <a:solidFill>
                  <a:schemeClr val="tx1"/>
                </a:solidFill>
                <a:effectLst/>
                <a:ea typeface="Times New Roman" panose="02020603050405020304" pitchFamily="18" charset="0"/>
              </a:rPr>
              <a:t>(b) </a:t>
            </a:r>
            <a:r>
              <a:rPr kumimoji="0" lang="de-DE" altLang="de-DE" b="0" i="0" u="none" strike="noStrike" cap="none" normalizeH="0" baseline="0" dirty="0">
                <a:ln>
                  <a:noFill/>
                </a:ln>
                <a:solidFill>
                  <a:schemeClr val="tx1"/>
                </a:solidFill>
                <a:effectLst/>
                <a:ea typeface="Times New Roman" panose="02020603050405020304" pitchFamily="18" charset="0"/>
              </a:rPr>
              <a:t>Die vor und nach </a:t>
            </a:r>
            <a:r>
              <a:rPr kumimoji="0" lang="de-DE" altLang="de-DE" b="0" i="0" u="none" strike="noStrike" cap="none" normalizeH="0" baseline="0" dirty="0" err="1">
                <a:ln>
                  <a:noFill/>
                </a:ln>
                <a:solidFill>
                  <a:schemeClr val="tx1"/>
                </a:solidFill>
                <a:effectLst/>
                <a:ea typeface="Times New Roman" panose="02020603050405020304" pitchFamily="18" charset="0"/>
              </a:rPr>
              <a:t>R</a:t>
            </a:r>
            <a:r>
              <a:rPr kumimoji="0" lang="de-DE" altLang="de-DE" b="0" i="0" u="none" strike="noStrike" cap="none" normalizeH="0" baseline="-30000" dirty="0" err="1">
                <a:ln>
                  <a:noFill/>
                </a:ln>
                <a:solidFill>
                  <a:schemeClr val="tx1"/>
                </a:solidFill>
                <a:effectLst/>
                <a:ea typeface="Times New Roman" panose="02020603050405020304" pitchFamily="18" charset="0"/>
              </a:rPr>
              <a:t>u</a:t>
            </a:r>
            <a:r>
              <a:rPr kumimoji="0" lang="de-DE" altLang="de-DE" b="0" i="0" u="none" strike="noStrike" cap="none" normalizeH="0" baseline="0" dirty="0">
                <a:ln>
                  <a:noFill/>
                </a:ln>
                <a:solidFill>
                  <a:schemeClr val="tx1"/>
                </a:solidFill>
                <a:effectLst/>
                <a:ea typeface="Times New Roman" panose="02020603050405020304" pitchFamily="18" charset="0"/>
              </a:rPr>
              <a:t> befestigten Thermistoren werden von </a:t>
            </a:r>
            <a:r>
              <a:rPr kumimoji="0" lang="de-DE" altLang="de-DE" b="0" i="0" u="none" strike="noStrike" cap="none" normalizeH="0" baseline="0" dirty="0" err="1">
                <a:ln>
                  <a:noFill/>
                </a:ln>
                <a:solidFill>
                  <a:schemeClr val="tx1"/>
                </a:solidFill>
                <a:effectLst/>
                <a:ea typeface="Times New Roman" panose="02020603050405020304" pitchFamily="18" charset="0"/>
              </a:rPr>
              <a:t>R</a:t>
            </a:r>
            <a:r>
              <a:rPr kumimoji="0" lang="de-DE" altLang="de-DE" b="0" i="0" u="none" strike="noStrike" cap="none" normalizeH="0" baseline="-30000" dirty="0" err="1">
                <a:ln>
                  <a:noFill/>
                </a:ln>
                <a:solidFill>
                  <a:schemeClr val="tx1"/>
                </a:solidFill>
                <a:effectLst/>
                <a:ea typeface="Times New Roman" panose="02020603050405020304" pitchFamily="18" charset="0"/>
              </a:rPr>
              <a:t>u</a:t>
            </a:r>
            <a:r>
              <a:rPr kumimoji="0" lang="de-DE" altLang="de-DE" b="0" i="0" u="none" strike="noStrike" cap="none" normalizeH="0" baseline="0" dirty="0">
                <a:ln>
                  <a:noFill/>
                </a:ln>
                <a:solidFill>
                  <a:schemeClr val="tx1"/>
                </a:solidFill>
                <a:effectLst/>
                <a:ea typeface="Times New Roman" panose="02020603050405020304" pitchFamily="18" charset="0"/>
              </a:rPr>
              <a:t> erhitzt oder nicht erhitzt. Daraus ergibt sich die Strömungsrichtung. </a:t>
            </a:r>
            <a:br>
              <a:rPr kumimoji="0" lang="de-DE" altLang="de-DE" b="0" i="0" u="none" strike="noStrike" cap="none" normalizeH="0" baseline="0" dirty="0">
                <a:ln>
                  <a:noFill/>
                </a:ln>
                <a:solidFill>
                  <a:schemeClr val="tx1"/>
                </a:solidFill>
                <a:effectLst/>
                <a:ea typeface="Times New Roman" panose="02020603050405020304" pitchFamily="18" charset="0"/>
              </a:rPr>
            </a:br>
            <a:r>
              <a:rPr kumimoji="0" lang="de-DE" altLang="de-DE" b="1" i="0" u="none" strike="noStrike" cap="none" normalizeH="0" baseline="0" dirty="0">
                <a:ln>
                  <a:noFill/>
                </a:ln>
                <a:solidFill>
                  <a:schemeClr val="tx1"/>
                </a:solidFill>
                <a:effectLst/>
                <a:ea typeface="Times New Roman" panose="02020603050405020304" pitchFamily="18" charset="0"/>
              </a:rPr>
              <a:t>(c) </a:t>
            </a:r>
            <a:r>
              <a:rPr kumimoji="0" lang="de-DE" altLang="de-DE" b="0" i="0" u="none" strike="noStrike" cap="none" normalizeH="0" baseline="0" dirty="0">
                <a:ln>
                  <a:noFill/>
                </a:ln>
                <a:solidFill>
                  <a:schemeClr val="tx1"/>
                </a:solidFill>
                <a:effectLst/>
                <a:ea typeface="Times New Roman" panose="02020603050405020304" pitchFamily="18" charset="0"/>
              </a:rPr>
              <a:t>Anhand von R</a:t>
            </a:r>
            <a:r>
              <a:rPr kumimoji="0" lang="de-DE" altLang="de-DE" b="0" i="0" u="none" strike="noStrike" cap="none" normalizeH="0" baseline="-30000" dirty="0">
                <a:ln>
                  <a:noFill/>
                </a:ln>
                <a:solidFill>
                  <a:schemeClr val="tx1"/>
                </a:solidFill>
                <a:effectLst/>
                <a:ea typeface="Times New Roman" panose="02020603050405020304" pitchFamily="18" charset="0"/>
              </a:rPr>
              <a:t>u1</a:t>
            </a:r>
            <a:r>
              <a:rPr kumimoji="0" lang="de-DE" altLang="de-DE" b="0" i="0" u="none" strike="noStrike" cap="none" normalizeH="0" baseline="0" dirty="0">
                <a:ln>
                  <a:noFill/>
                </a:ln>
                <a:solidFill>
                  <a:schemeClr val="tx1"/>
                </a:solidFill>
                <a:effectLst/>
                <a:ea typeface="Times New Roman" panose="02020603050405020304" pitchFamily="18" charset="0"/>
              </a:rPr>
              <a:t> und R</a:t>
            </a:r>
            <a:r>
              <a:rPr kumimoji="0" lang="de-DE" altLang="de-DE" b="0" i="0" u="none" strike="noStrike" cap="none" normalizeH="0" baseline="-30000" dirty="0">
                <a:ln>
                  <a:noFill/>
                </a:ln>
                <a:solidFill>
                  <a:schemeClr val="tx1"/>
                </a:solidFill>
                <a:effectLst/>
                <a:ea typeface="Times New Roman" panose="02020603050405020304" pitchFamily="18" charset="0"/>
              </a:rPr>
              <a:t>u2 </a:t>
            </a:r>
            <a:r>
              <a:rPr kumimoji="0" lang="de-DE" altLang="de-DE" b="0" i="0" u="none" strike="noStrike" cap="none" normalizeH="0" baseline="0" dirty="0">
                <a:ln>
                  <a:noFill/>
                </a:ln>
                <a:solidFill>
                  <a:schemeClr val="tx1"/>
                </a:solidFill>
                <a:effectLst/>
                <a:ea typeface="Times New Roman" panose="02020603050405020304" pitchFamily="18" charset="0"/>
              </a:rPr>
              <a:t>kann auch die Strömungsrichtung bestimmt werden. </a:t>
            </a:r>
            <a:endParaRPr kumimoji="0" lang="de-DE" altLang="de-DE"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07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468811" y="177124"/>
            <a:ext cx="10515600" cy="1325563"/>
          </a:xfrm>
        </p:spPr>
        <p:txBody>
          <a:bodyPr>
            <a:normAutofit/>
          </a:bodyPr>
          <a:lstStyle/>
          <a:p>
            <a:r>
              <a:rPr lang="en-GB" sz="3600" b="1" dirty="0" err="1">
                <a:solidFill>
                  <a:schemeClr val="tx1">
                    <a:lumMod val="75000"/>
                    <a:lumOff val="25000"/>
                  </a:schemeClr>
                </a:solidFill>
              </a:rPr>
              <a:t>Thermische</a:t>
            </a:r>
            <a:r>
              <a:rPr lang="en-GB" sz="3600" b="1" dirty="0">
                <a:solidFill>
                  <a:schemeClr val="tx1">
                    <a:lumMod val="75000"/>
                    <a:lumOff val="25000"/>
                  </a:schemeClr>
                </a:solidFill>
              </a:rPr>
              <a:t> </a:t>
            </a:r>
            <a:r>
              <a:rPr lang="en-GB" sz="3600" b="1" dirty="0" err="1">
                <a:solidFill>
                  <a:schemeClr val="tx1">
                    <a:lumMod val="75000"/>
                    <a:lumOff val="25000"/>
                  </a:schemeClr>
                </a:solidFill>
              </a:rPr>
              <a:t>Geschwindigkeitssonden</a:t>
            </a:r>
            <a:endParaRPr lang="en-GB" sz="3600" b="1" dirty="0">
              <a:solidFill>
                <a:schemeClr val="tx1">
                  <a:lumMod val="75000"/>
                  <a:lumOff val="25000"/>
                </a:schemeClr>
              </a:solidFill>
            </a:endParaRP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8</a:t>
            </a:fld>
            <a:endParaRPr lang="en-GB"/>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1042" name="Rectangle 43"/>
          <p:cNvSpPr>
            <a:spLocks noChangeArrowheads="1"/>
          </p:cNvSpPr>
          <p:nvPr/>
        </p:nvSpPr>
        <p:spPr bwMode="auto">
          <a:xfrm>
            <a:off x="2646947" y="15034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43" name="Rectangle 44"/>
          <p:cNvSpPr>
            <a:spLocks noChangeArrowheads="1"/>
          </p:cNvSpPr>
          <p:nvPr/>
        </p:nvSpPr>
        <p:spPr bwMode="auto">
          <a:xfrm>
            <a:off x="2646947" y="1960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3"/>
          <p:cNvSpPr>
            <a:spLocks noChangeArrowheads="1"/>
          </p:cNvSpPr>
          <p:nvPr/>
        </p:nvSpPr>
        <p:spPr bwMode="auto">
          <a:xfrm>
            <a:off x="468813" y="792369"/>
            <a:ext cx="10391058" cy="96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825" y="2095286"/>
            <a:ext cx="8848350" cy="266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p:nvPr/>
        </p:nvSpPr>
        <p:spPr>
          <a:xfrm>
            <a:off x="1627051" y="4913200"/>
            <a:ext cx="9357360" cy="646331"/>
          </a:xfrm>
          <a:prstGeom prst="rect">
            <a:avLst/>
          </a:prstGeom>
          <a:noFill/>
        </p:spPr>
        <p:txBody>
          <a:bodyPr wrap="square" rtlCol="0">
            <a:spAutoFit/>
          </a:bodyPr>
          <a:lstStyle/>
          <a:p>
            <a:r>
              <a:rPr lang="de-DE" dirty="0"/>
              <a:t>links: gebogener Katheter 	</a:t>
            </a:r>
          </a:p>
          <a:p>
            <a:r>
              <a:rPr lang="de-DE" dirty="0"/>
              <a:t>rechts: Katheter mit elastischen Elementen, die den Katheter in der Gefäßmitte halten</a:t>
            </a:r>
          </a:p>
        </p:txBody>
      </p:sp>
      <p:sp>
        <p:nvSpPr>
          <p:cNvPr id="5" name="Textfeld 4">
            <a:extLst>
              <a:ext uri="{FF2B5EF4-FFF2-40B4-BE49-F238E27FC236}">
                <a16:creationId xmlns:a16="http://schemas.microsoft.com/office/drawing/2014/main" id="{E47670A1-460A-4864-869E-387DF19D01B0}"/>
              </a:ext>
            </a:extLst>
          </p:cNvPr>
          <p:cNvSpPr txBox="1"/>
          <p:nvPr/>
        </p:nvSpPr>
        <p:spPr>
          <a:xfrm>
            <a:off x="1671824" y="1481911"/>
            <a:ext cx="6546889" cy="369332"/>
          </a:xfrm>
          <a:prstGeom prst="rect">
            <a:avLst/>
          </a:prstGeom>
          <a:noFill/>
        </p:spPr>
        <p:txBody>
          <a:bodyPr wrap="square" rtlCol="0">
            <a:spAutoFit/>
          </a:bodyPr>
          <a:lstStyle/>
          <a:p>
            <a:r>
              <a:rPr lang="de-DE" sz="1800" b="1" kern="1200" dirty="0">
                <a:solidFill>
                  <a:schemeClr val="tx1"/>
                </a:solidFill>
                <a:effectLst/>
                <a:latin typeface="+mn-lt"/>
                <a:ea typeface="+mn-ea"/>
                <a:cs typeface="+mn-cs"/>
              </a:rPr>
              <a:t>Möglichkeiten zur Positionierung des Katheters im Gefäß</a:t>
            </a:r>
            <a:endParaRPr lang="de-DE" b="1" dirty="0"/>
          </a:p>
        </p:txBody>
      </p:sp>
    </p:spTree>
    <p:extLst>
      <p:ext uri="{BB962C8B-B14F-4D97-AF65-F5344CB8AC3E}">
        <p14:creationId xmlns:p14="http://schemas.microsoft.com/office/powerpoint/2010/main" val="259605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D3671-9524-45BE-A18B-51004AB0FDA7}"/>
              </a:ext>
            </a:extLst>
          </p:cNvPr>
          <p:cNvSpPr>
            <a:spLocks noGrp="1"/>
          </p:cNvSpPr>
          <p:nvPr>
            <p:ph type="title"/>
          </p:nvPr>
        </p:nvSpPr>
        <p:spPr>
          <a:xfrm>
            <a:off x="468811" y="177124"/>
            <a:ext cx="10515600" cy="1325563"/>
          </a:xfrm>
        </p:spPr>
        <p:txBody>
          <a:bodyPr>
            <a:normAutofit/>
          </a:bodyPr>
          <a:lstStyle/>
          <a:p>
            <a:r>
              <a:rPr lang="en-GB" sz="3600" b="1" dirty="0" err="1">
                <a:solidFill>
                  <a:schemeClr val="tx1">
                    <a:lumMod val="75000"/>
                    <a:lumOff val="25000"/>
                  </a:schemeClr>
                </a:solidFill>
              </a:rPr>
              <a:t>Thermische</a:t>
            </a:r>
            <a:r>
              <a:rPr lang="en-GB" sz="3600" b="1" dirty="0">
                <a:solidFill>
                  <a:schemeClr val="tx1">
                    <a:lumMod val="75000"/>
                    <a:lumOff val="25000"/>
                  </a:schemeClr>
                </a:solidFill>
              </a:rPr>
              <a:t> </a:t>
            </a:r>
            <a:r>
              <a:rPr lang="en-GB" sz="3600" b="1" dirty="0" err="1">
                <a:solidFill>
                  <a:schemeClr val="tx1">
                    <a:lumMod val="75000"/>
                    <a:lumOff val="25000"/>
                  </a:schemeClr>
                </a:solidFill>
              </a:rPr>
              <a:t>Geschwindigkeitssonden</a:t>
            </a:r>
            <a:endParaRPr lang="en-GB" sz="3600" b="1" dirty="0">
              <a:solidFill>
                <a:schemeClr val="tx1">
                  <a:lumMod val="75000"/>
                  <a:lumOff val="25000"/>
                </a:schemeClr>
              </a:solidFill>
            </a:endParaRPr>
          </a:p>
        </p:txBody>
      </p:sp>
      <p:sp>
        <p:nvSpPr>
          <p:cNvPr id="3" name="Foliennummernplatzhalter 2">
            <a:extLst>
              <a:ext uri="{FF2B5EF4-FFF2-40B4-BE49-F238E27FC236}">
                <a16:creationId xmlns:a16="http://schemas.microsoft.com/office/drawing/2014/main" id="{A9BE19C1-3DBE-4020-928C-F7BE491CBBF3}"/>
              </a:ext>
            </a:extLst>
          </p:cNvPr>
          <p:cNvSpPr>
            <a:spLocks noGrp="1"/>
          </p:cNvSpPr>
          <p:nvPr>
            <p:ph type="sldNum" sz="quarter" idx="12"/>
          </p:nvPr>
        </p:nvSpPr>
        <p:spPr/>
        <p:txBody>
          <a:bodyPr/>
          <a:lstStyle/>
          <a:p>
            <a:fld id="{C6E05448-C963-4910-96F2-13A1B15C893E}" type="slidenum">
              <a:rPr lang="en-GB" smtClean="0"/>
              <a:t>9</a:t>
            </a:fld>
            <a:endParaRPr lang="en-GB"/>
          </a:p>
        </p:txBody>
      </p:sp>
      <p:pic>
        <p:nvPicPr>
          <p:cNvPr id="4" name="Grafik 3">
            <a:extLst>
              <a:ext uri="{FF2B5EF4-FFF2-40B4-BE49-F238E27FC236}">
                <a16:creationId xmlns:a16="http://schemas.microsoft.com/office/drawing/2014/main" id="{CB426DF1-2C5C-4BED-B1D6-F98ED0CCC5CE}"/>
              </a:ext>
            </a:extLst>
          </p:cNvPr>
          <p:cNvPicPr>
            <a:picLocks noChangeAspect="1"/>
          </p:cNvPicPr>
          <p:nvPr/>
        </p:nvPicPr>
        <p:blipFill>
          <a:blip r:embed="rId3"/>
          <a:stretch>
            <a:fillRect/>
          </a:stretch>
        </p:blipFill>
        <p:spPr>
          <a:xfrm>
            <a:off x="11146971" y="77409"/>
            <a:ext cx="962613" cy="1172161"/>
          </a:xfrm>
          <a:prstGeom prst="rect">
            <a:avLst/>
          </a:prstGeom>
        </p:spPr>
      </p:pic>
      <p:sp>
        <p:nvSpPr>
          <p:cNvPr id="1042" name="Rectangle 43"/>
          <p:cNvSpPr>
            <a:spLocks noChangeArrowheads="1"/>
          </p:cNvSpPr>
          <p:nvPr/>
        </p:nvSpPr>
        <p:spPr bwMode="auto">
          <a:xfrm>
            <a:off x="2646947" y="15034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43" name="Rectangle 44"/>
          <p:cNvSpPr>
            <a:spLocks noChangeArrowheads="1"/>
          </p:cNvSpPr>
          <p:nvPr/>
        </p:nvSpPr>
        <p:spPr bwMode="auto">
          <a:xfrm>
            <a:off x="2646947" y="1960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3"/>
          <p:cNvSpPr>
            <a:spLocks noChangeArrowheads="1"/>
          </p:cNvSpPr>
          <p:nvPr/>
        </p:nvSpPr>
        <p:spPr bwMode="auto">
          <a:xfrm>
            <a:off x="468813" y="792369"/>
            <a:ext cx="10391058" cy="96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273" y="1732065"/>
            <a:ext cx="11187327" cy="446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468810" y="1232891"/>
            <a:ext cx="5093789" cy="369332"/>
          </a:xfrm>
          <a:prstGeom prst="rect">
            <a:avLst/>
          </a:prstGeom>
          <a:noFill/>
        </p:spPr>
        <p:txBody>
          <a:bodyPr wrap="square" rtlCol="0">
            <a:spAutoFit/>
          </a:bodyPr>
          <a:lstStyle/>
          <a:p>
            <a:r>
              <a:rPr lang="de-DE" b="1" dirty="0"/>
              <a:t>Heißfilmsonden mit geringer Wärmekapazität</a:t>
            </a:r>
          </a:p>
        </p:txBody>
      </p:sp>
    </p:spTree>
    <p:extLst>
      <p:ext uri="{BB962C8B-B14F-4D97-AF65-F5344CB8AC3E}">
        <p14:creationId xmlns:p14="http://schemas.microsoft.com/office/powerpoint/2010/main" val="203388615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989</Words>
  <Application>Microsoft Office PowerPoint</Application>
  <PresentationFormat>Breitbild</PresentationFormat>
  <Paragraphs>201</Paragraphs>
  <Slides>17</Slides>
  <Notes>15</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29" baseType="lpstr">
      <vt:lpstr>Arial</vt:lpstr>
      <vt:lpstr>Calibri</vt:lpstr>
      <vt:lpstr>Calibri Light</vt:lpstr>
      <vt:lpstr>Cambria Math</vt:lpstr>
      <vt:lpstr>Noto Sans</vt:lpstr>
      <vt:lpstr>Segoe UI</vt:lpstr>
      <vt:lpstr>Segoe UI Semilight</vt:lpstr>
      <vt:lpstr>Symbol</vt:lpstr>
      <vt:lpstr>Times New Roman</vt:lpstr>
      <vt:lpstr>Wingdings</vt:lpstr>
      <vt:lpstr>Office</vt:lpstr>
      <vt:lpstr>CorelDRAW.Graphic.9</vt:lpstr>
      <vt:lpstr>Strömungsmechanik in der Medizin</vt:lpstr>
      <vt:lpstr>Vorlesung 11</vt:lpstr>
      <vt:lpstr>Zusammenfassung Vorlesung 8</vt:lpstr>
      <vt:lpstr>Vom Druck abgeleitete Methoden zur Blutflussmessung (Kap. 3.6)</vt:lpstr>
      <vt:lpstr>Flussmessung versus Geschwindigkeitsmessung</vt:lpstr>
      <vt:lpstr>Thermische Geschwindigkeitssonden (Kap. 4.1)</vt:lpstr>
      <vt:lpstr>Thermische Geschwindigkeitssonden</vt:lpstr>
      <vt:lpstr>Thermische Geschwindigkeitssonden</vt:lpstr>
      <vt:lpstr>Thermische Geschwindigkeitssonden</vt:lpstr>
      <vt:lpstr>Thermische Geschwindigkeitssonden</vt:lpstr>
      <vt:lpstr>Elektromagnetische Methode zur Geschwindigkeitsmessung (Kap. 4.2)</vt:lpstr>
      <vt:lpstr>Elektromagnetische Methode zur Geschwindigkeitsmessung</vt:lpstr>
      <vt:lpstr>Ultraschallmethode zur Geschwindigkeitsmessung (Kap. 4.3)</vt:lpstr>
      <vt:lpstr>Ultraschallmethode zur Geschwindigkeitsmessung</vt:lpstr>
      <vt:lpstr>PowerPoint-Präsentation</vt:lpstr>
      <vt:lpstr>Zusammenfassung</vt:lpstr>
      <vt:lpstr>Bildquellen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Strömungsmechanik in der Medizin I</dc:title>
  <dc:creator>Goubergrits, Leonid</dc:creator>
  <cp:lastModifiedBy>Goubergrits, Leonid</cp:lastModifiedBy>
  <cp:revision>256</cp:revision>
  <dcterms:created xsi:type="dcterms:W3CDTF">2020-04-15T07:57:44Z</dcterms:created>
  <dcterms:modified xsi:type="dcterms:W3CDTF">2025-07-08T14:16:27Z</dcterms:modified>
</cp:coreProperties>
</file>