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19" r:id="rId3"/>
    <p:sldId id="359" r:id="rId4"/>
    <p:sldId id="367" r:id="rId5"/>
    <p:sldId id="368" r:id="rId6"/>
    <p:sldId id="369" r:id="rId7"/>
    <p:sldId id="370" r:id="rId8"/>
    <p:sldId id="282" r:id="rId9"/>
    <p:sldId id="333" r:id="rId10"/>
    <p:sldId id="334" r:id="rId11"/>
    <p:sldId id="335" r:id="rId12"/>
    <p:sldId id="336" r:id="rId13"/>
    <p:sldId id="337" r:id="rId14"/>
    <p:sldId id="338" r:id="rId15"/>
    <p:sldId id="339" r:id="rId16"/>
    <p:sldId id="341" r:id="rId17"/>
    <p:sldId id="357" r:id="rId18"/>
    <p:sldId id="371" r:id="rId19"/>
    <p:sldId id="373" r:id="rId20"/>
    <p:sldId id="389" r:id="rId21"/>
    <p:sldId id="342" r:id="rId22"/>
    <p:sldId id="325" r:id="rId23"/>
    <p:sldId id="393" r:id="rId24"/>
    <p:sldId id="397" r:id="rId25"/>
    <p:sldId id="390" r:id="rId26"/>
    <p:sldId id="396" r:id="rId27"/>
    <p:sldId id="391" r:id="rId28"/>
    <p:sldId id="392" r:id="rId29"/>
    <p:sldId id="400" r:id="rId30"/>
    <p:sldId id="374" r:id="rId31"/>
    <p:sldId id="375" r:id="rId32"/>
    <p:sldId id="399" r:id="rId33"/>
    <p:sldId id="398" r:id="rId34"/>
    <p:sldId id="394" r:id="rId35"/>
    <p:sldId id="383" r:id="rId36"/>
    <p:sldId id="395" r:id="rId37"/>
    <p:sldId id="401" r:id="rId38"/>
    <p:sldId id="332" r:id="rId39"/>
    <p:sldId id="364" r:id="rId40"/>
    <p:sldId id="408" r:id="rId41"/>
    <p:sldId id="343" r:id="rId42"/>
    <p:sldId id="344" r:id="rId43"/>
    <p:sldId id="345" r:id="rId44"/>
    <p:sldId id="346" r:id="rId45"/>
    <p:sldId id="409" r:id="rId46"/>
    <p:sldId id="347" r:id="rId47"/>
    <p:sldId id="348" r:id="rId48"/>
    <p:sldId id="349" r:id="rId49"/>
    <p:sldId id="350" r:id="rId50"/>
    <p:sldId id="351" r:id="rId51"/>
    <p:sldId id="366" r:id="rId52"/>
    <p:sldId id="352" r:id="rId53"/>
    <p:sldId id="353" r:id="rId54"/>
    <p:sldId id="354" r:id="rId55"/>
    <p:sldId id="362" r:id="rId56"/>
    <p:sldId id="355" r:id="rId57"/>
    <p:sldId id="356" r:id="rId58"/>
    <p:sldId id="415" r:id="rId59"/>
    <p:sldId id="416" r:id="rId60"/>
    <p:sldId id="410" r:id="rId6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tzscher, Ulrich" initials="KU" lastIdx="56" clrIdx="0">
    <p:extLst>
      <p:ext uri="{19B8F6BF-5375-455C-9EA6-DF929625EA0E}">
        <p15:presenceInfo xmlns:p15="http://schemas.microsoft.com/office/powerpoint/2012/main" userId="S-1-5-21-1057563376-1269908281-367356602-90174" providerId="AD"/>
      </p:ext>
    </p:extLst>
  </p:cmAuthor>
  <p:cmAuthor id="2" name="Krakowski, Sophia" initials="KS" lastIdx="30" clrIdx="1">
    <p:extLst>
      <p:ext uri="{19B8F6BF-5375-455C-9EA6-DF929625EA0E}">
        <p15:presenceInfo xmlns:p15="http://schemas.microsoft.com/office/powerpoint/2012/main" userId="S::sophia.krakowski@charite.de::cf9f74c8-33e5-4f7f-b2bb-2c69f9ab01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6" autoAdjust="0"/>
    <p:restoredTop sz="60823" autoAdjust="0"/>
  </p:normalViewPr>
  <p:slideViewPr>
    <p:cSldViewPr snapToGrid="0">
      <p:cViewPr varScale="1">
        <p:scale>
          <a:sx n="59" d="100"/>
          <a:sy n="59" d="100"/>
        </p:scale>
        <p:origin x="1003"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08T16:41:00.267" idx="46">
    <p:pos x="10" y="10"/>
    <p:text>Bild eines Hitzdrahtes, der abgekühlt wird.</p:text>
    <p:extLst>
      <p:ext uri="{C676402C-5697-4E1C-873F-D02D1690AC5C}">
        <p15:threadingInfo xmlns:p15="http://schemas.microsoft.com/office/powerpoint/2012/main" timeZoneBias="-120"/>
      </p:ext>
    </p:extLst>
  </p:cm>
  <p:cm authorId="2" dt="2021-01-05T12:01:47.280" idx="9">
    <p:pos x="10" y="146"/>
    <p:text>https://www.littelfuse.de/sdorigin-savvis/products/temperature-sensors/leaded-thermistors/interchangeable-thermistors/standard-precision-ps/ps102j2.aspx</p:text>
    <p:extLst>
      <p:ext uri="{C676402C-5697-4E1C-873F-D02D1690AC5C}">
        <p15:threadingInfo xmlns:p15="http://schemas.microsoft.com/office/powerpoint/2012/main" timeZoneBias="-60">
          <p15:parentCm authorId="1" idx="46"/>
        </p15:threadingInfo>
      </p:ext>
    </p:extLst>
  </p:cm>
  <p:cm authorId="2" dt="2021-01-05T12:03:50.183" idx="10">
    <p:pos x="10" y="282"/>
    <p:text>https://www.digikey.com/en/maker/projects/how-to-measure-temperature-with-an-ntc-thermistor/4a4b326095f144029df7f2eca589ca54</p:text>
    <p:extLst>
      <p:ext uri="{C676402C-5697-4E1C-873F-D02D1690AC5C}">
        <p15:threadingInfo xmlns:p15="http://schemas.microsoft.com/office/powerpoint/2012/main" timeZoneBias="-60">
          <p15:parentCm authorId="1" idx="46"/>
        </p15:threadingInfo>
      </p:ext>
    </p:extLst>
  </p:cm>
  <p:cm authorId="2" dt="2021-01-05T12:14:15.543" idx="11">
    <p:pos x="10" y="418"/>
    <p:text>https://www.researchgate.net/figure/Schematic-diagram-of-the-thermal-diffusion-probe-TDP-depicting-the-active-thermistor-at_fig7_8688286</p:text>
    <p:extLst>
      <p:ext uri="{C676402C-5697-4E1C-873F-D02D1690AC5C}">
        <p15:threadingInfo xmlns:p15="http://schemas.microsoft.com/office/powerpoint/2012/main" timeZoneBias="-60">
          <p15:parentCm authorId="1" idx="46"/>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Grundlagen</a:t>
          </a:r>
          <a:r>
            <a:rPr lang="en-GB" dirty="0"/>
            <a:t> des </a:t>
          </a:r>
          <a:r>
            <a:rPr lang="en-GB" dirty="0" err="1"/>
            <a:t>Schalls</a:t>
          </a:r>
          <a:endParaRPr lang="en-GB" dirty="0"/>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20CE9004-0EA9-4F93-85F2-50145A94B6A4}">
      <dgm:prSet phldrT="[Text]"/>
      <dgm:spPr/>
      <dgm:t>
        <a:bodyPr/>
        <a:lstStyle/>
        <a:p>
          <a:r>
            <a:rPr lang="en-GB" dirty="0" err="1"/>
            <a:t>Laufzeitmessung</a:t>
          </a:r>
          <a:endParaRPr lang="en-GB" dirty="0"/>
        </a:p>
      </dgm:t>
    </dgm:pt>
    <dgm:pt modelId="{140B583E-D5D6-416B-87BA-C092D7ACDA1A}" type="parTrans" cxnId="{42EEA402-FB40-4160-B149-754B501CA66C}">
      <dgm:prSet/>
      <dgm:spPr/>
      <dgm:t>
        <a:bodyPr/>
        <a:lstStyle/>
        <a:p>
          <a:endParaRPr lang="en-GB"/>
        </a:p>
      </dgm:t>
    </dgm:pt>
    <dgm:pt modelId="{7B9C0DE6-434C-43DC-AF53-32291C3BEF64}" type="sibTrans" cxnId="{42EEA402-FB40-4160-B149-754B501CA66C}">
      <dgm:prSet/>
      <dgm:spPr/>
      <dgm:t>
        <a:bodyPr/>
        <a:lstStyle/>
        <a:p>
          <a:endParaRPr lang="en-GB"/>
        </a:p>
      </dgm:t>
    </dgm:pt>
    <dgm:pt modelId="{2805FD64-E7A1-49FE-9F52-C7BF6779D43C}">
      <dgm:prSet phldrT="[Text]"/>
      <dgm:spPr/>
      <dgm:t>
        <a:bodyPr/>
        <a:lstStyle/>
        <a:p>
          <a:r>
            <a:rPr lang="en-GB" dirty="0" err="1"/>
            <a:t>Dopplerverfahren</a:t>
          </a:r>
          <a:endParaRPr lang="en-GB" dirty="0"/>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1BA40D61-8141-4D53-B7A9-9E5055DDDAA4}">
      <dgm:prSet phldrT="[Text]"/>
      <dgm:spPr/>
      <dgm:t>
        <a:bodyPr/>
        <a:lstStyle/>
        <a:p>
          <a:r>
            <a:rPr lang="en-GB" dirty="0" err="1"/>
            <a:t>Angiografische</a:t>
          </a:r>
          <a:r>
            <a:rPr lang="en-GB" dirty="0"/>
            <a:t> </a:t>
          </a:r>
          <a:r>
            <a:rPr lang="en-GB" dirty="0" err="1"/>
            <a:t>Methode</a:t>
          </a:r>
          <a:r>
            <a:rPr lang="en-GB" dirty="0"/>
            <a:t> </a:t>
          </a:r>
          <a:r>
            <a:rPr lang="en-GB" dirty="0" err="1"/>
            <a:t>zur</a:t>
          </a:r>
          <a:r>
            <a:rPr lang="en-GB" dirty="0"/>
            <a:t> </a:t>
          </a:r>
          <a:r>
            <a:rPr lang="en-GB" dirty="0" err="1"/>
            <a:t>Blutflussmessung</a:t>
          </a:r>
          <a:endParaRPr lang="en-GB" dirty="0"/>
        </a:p>
      </dgm:t>
    </dgm:pt>
    <dgm:pt modelId="{015F014A-CAD5-457A-A476-335F59CF2D39}" type="parTrans" cxnId="{51F2E3A3-2D30-4CD1-9FD2-99B655419EF7}">
      <dgm:prSet/>
      <dgm:spPr/>
      <dgm:t>
        <a:bodyPr/>
        <a:lstStyle/>
        <a:p>
          <a:endParaRPr lang="de-DE"/>
        </a:p>
      </dgm:t>
    </dgm:pt>
    <dgm:pt modelId="{9CDBDA7B-4A96-4104-80B8-0A8B4132F84E}" type="sibTrans" cxnId="{51F2E3A3-2D30-4CD1-9FD2-99B655419EF7}">
      <dgm:prSet/>
      <dgm:spPr/>
      <dgm:t>
        <a:bodyPr/>
        <a:lstStyle/>
        <a:p>
          <a:endParaRPr lang="de-DE"/>
        </a:p>
      </dgm:t>
    </dgm:pt>
    <dgm:pt modelId="{141F2A7E-A4A9-4B91-A2F9-B00D8F8881E7}">
      <dgm:prSet phldrT="[Text]"/>
      <dgm:spPr/>
      <dgm:t>
        <a:bodyPr/>
        <a:lstStyle/>
        <a:p>
          <a:r>
            <a:rPr lang="en-GB"/>
            <a:t>Kapillarflussmessung</a:t>
          </a:r>
          <a:endParaRPr lang="en-GB" dirty="0"/>
        </a:p>
      </dgm:t>
    </dgm:pt>
    <dgm:pt modelId="{23BDCBA8-8660-46F0-A1D0-E30E31466ADB}" type="parTrans" cxnId="{6C9B7A48-8841-4DFA-A181-FEB6D2156A33}">
      <dgm:prSet/>
      <dgm:spPr/>
    </dgm:pt>
    <dgm:pt modelId="{960B4038-C1D6-4860-AFD4-2CE71F5F88BD}" type="sibTrans" cxnId="{6C9B7A48-8841-4DFA-A181-FEB6D2156A33}">
      <dgm:prSet/>
      <dgm:spPr/>
    </dgm:pt>
    <dgm:pt modelId="{B5BB3E84-E8AB-4FC3-B363-69D74D233733}">
      <dgm:prSet phldrT="[Text]"/>
      <dgm:spPr/>
      <dgm:t>
        <a:bodyPr/>
        <a:lstStyle/>
        <a:p>
          <a:r>
            <a:rPr lang="en-GB"/>
            <a:t>Verdünnungsmethoden zur Blutflussmessung</a:t>
          </a:r>
          <a:endParaRPr lang="en-GB" dirty="0"/>
        </a:p>
      </dgm:t>
    </dgm:pt>
    <dgm:pt modelId="{65A20D43-21E0-4336-B9C8-E8AF03117B8E}" type="parTrans" cxnId="{D110F47B-5122-4AC9-B62A-E879D46FA933}">
      <dgm:prSet/>
      <dgm:spPr/>
    </dgm:pt>
    <dgm:pt modelId="{CDA9A439-C96C-474E-94DA-C5B6FD2BF72A}" type="sibTrans" cxnId="{D110F47B-5122-4AC9-B62A-E879D46FA933}">
      <dgm:prSet/>
      <dgm:spPr/>
    </dgm:pt>
    <dgm:pt modelId="{94EF332C-C492-4A8F-972C-1240C4536E36}">
      <dgm:prSet phldrT="[Text]"/>
      <dgm:spPr/>
      <dgm:t>
        <a:bodyPr/>
        <a:lstStyle/>
        <a:p>
          <a:r>
            <a:rPr lang="en-GB"/>
            <a:t>Elektromagnetische </a:t>
          </a:r>
          <a:r>
            <a:rPr lang="en-GB" dirty="0" err="1"/>
            <a:t>Methode</a:t>
          </a:r>
          <a:r>
            <a:rPr lang="en-GB" dirty="0"/>
            <a:t> </a:t>
          </a:r>
          <a:r>
            <a:rPr lang="en-GB" dirty="0" err="1"/>
            <a:t>zur</a:t>
          </a:r>
          <a:r>
            <a:rPr lang="en-GB" dirty="0"/>
            <a:t> </a:t>
          </a:r>
          <a:r>
            <a:rPr lang="en-GB" dirty="0" err="1"/>
            <a:t>Blutflussmessung</a:t>
          </a:r>
          <a:endParaRPr lang="en-GB" dirty="0"/>
        </a:p>
      </dgm:t>
    </dgm:pt>
    <dgm:pt modelId="{34BE6E09-F56E-4867-89A3-D05E2289EE83}" type="parTrans" cxnId="{364483F8-5964-4A1E-8FB9-AC22F3D92227}">
      <dgm:prSet/>
      <dgm:spPr/>
    </dgm:pt>
    <dgm:pt modelId="{EC818A52-09E5-450A-B6E4-D47D113A3672}" type="sibTrans" cxnId="{364483F8-5964-4A1E-8FB9-AC22F3D92227}">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7"/>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7"/>
      <dgm:spPr/>
    </dgm:pt>
    <dgm:pt modelId="{38644FCB-323F-4B18-8A27-6DC9D38F10A5}" type="pres">
      <dgm:prSet presAssocID="{34D9ED83-E1B7-4943-8589-13BAE761BD83}" presName="dstNode" presStyleLbl="node1" presStyleIdx="0" presStyleCnt="7"/>
      <dgm:spPr/>
    </dgm:pt>
    <dgm:pt modelId="{8F3FF80F-0715-44BD-8168-4E6CD6E251B0}" type="pres">
      <dgm:prSet presAssocID="{B5BB3E84-E8AB-4FC3-B363-69D74D233733}" presName="text_1" presStyleLbl="node1" presStyleIdx="0" presStyleCnt="7">
        <dgm:presLayoutVars>
          <dgm:bulletEnabled val="1"/>
        </dgm:presLayoutVars>
      </dgm:prSet>
      <dgm:spPr/>
    </dgm:pt>
    <dgm:pt modelId="{ED7E382B-FEE2-4AB7-A11D-17BCD1D3E83F}" type="pres">
      <dgm:prSet presAssocID="{B5BB3E84-E8AB-4FC3-B363-69D74D233733}" presName="accent_1" presStyleCnt="0"/>
      <dgm:spPr/>
    </dgm:pt>
    <dgm:pt modelId="{48F4FC68-B38A-4EE2-9D35-2FB2CE46A4D3}" type="pres">
      <dgm:prSet presAssocID="{B5BB3E84-E8AB-4FC3-B363-69D74D233733}" presName="accentRepeatNode" presStyleLbl="solidFgAcc1" presStyleIdx="0" presStyleCnt="7"/>
      <dgm:spPr/>
    </dgm:pt>
    <dgm:pt modelId="{56E8758E-2689-4D7D-AF3B-13A69552A271}" type="pres">
      <dgm:prSet presAssocID="{94EF332C-C492-4A8F-972C-1240C4536E36}" presName="text_2" presStyleLbl="node1" presStyleIdx="1" presStyleCnt="7">
        <dgm:presLayoutVars>
          <dgm:bulletEnabled val="1"/>
        </dgm:presLayoutVars>
      </dgm:prSet>
      <dgm:spPr/>
    </dgm:pt>
    <dgm:pt modelId="{FCBBC884-CB1D-4736-AABE-673F7C877E69}" type="pres">
      <dgm:prSet presAssocID="{94EF332C-C492-4A8F-972C-1240C4536E36}" presName="accent_2" presStyleCnt="0"/>
      <dgm:spPr/>
    </dgm:pt>
    <dgm:pt modelId="{61D0BBDC-5C99-414D-8337-BB96495FD2D8}" type="pres">
      <dgm:prSet presAssocID="{94EF332C-C492-4A8F-972C-1240C4536E36}" presName="accentRepeatNode" presStyleLbl="solidFgAcc1" presStyleIdx="1" presStyleCnt="7"/>
      <dgm:spPr/>
    </dgm:pt>
    <dgm:pt modelId="{E8F26EDB-5766-4EE5-A51A-91109F7C01CF}" type="pres">
      <dgm:prSet presAssocID="{1BA40D61-8141-4D53-B7A9-9E5055DDDAA4}" presName="text_3" presStyleLbl="node1" presStyleIdx="2" presStyleCnt="7">
        <dgm:presLayoutVars>
          <dgm:bulletEnabled val="1"/>
        </dgm:presLayoutVars>
      </dgm:prSet>
      <dgm:spPr/>
    </dgm:pt>
    <dgm:pt modelId="{3DCD02C0-208B-41E5-8C71-5F88F77D33DA}" type="pres">
      <dgm:prSet presAssocID="{1BA40D61-8141-4D53-B7A9-9E5055DDDAA4}" presName="accent_3" presStyleCnt="0"/>
      <dgm:spPr/>
    </dgm:pt>
    <dgm:pt modelId="{7C205F47-7362-4E2E-9DEA-286B571532C9}" type="pres">
      <dgm:prSet presAssocID="{1BA40D61-8141-4D53-B7A9-9E5055DDDAA4}" presName="accentRepeatNode" presStyleLbl="solidFgAcc1" presStyleIdx="2" presStyleCnt="7"/>
      <dgm:spPr/>
    </dgm:pt>
    <dgm:pt modelId="{EBCFE009-2E45-471E-A000-6FA2A84EDFAC}" type="pres">
      <dgm:prSet presAssocID="{DD22FE04-8E29-42D2-A3CD-CDCA89EE9830}" presName="text_4" presStyleLbl="node1" presStyleIdx="3" presStyleCnt="7">
        <dgm:presLayoutVars>
          <dgm:bulletEnabled val="1"/>
        </dgm:presLayoutVars>
      </dgm:prSet>
      <dgm:spPr/>
    </dgm:pt>
    <dgm:pt modelId="{80B2DF25-7FA8-4C6D-AF1A-67E684888812}" type="pres">
      <dgm:prSet presAssocID="{DD22FE04-8E29-42D2-A3CD-CDCA89EE9830}" presName="accent_4" presStyleCnt="0"/>
      <dgm:spPr/>
    </dgm:pt>
    <dgm:pt modelId="{08D83F4F-1159-4D4E-9A73-1E75C6777144}" type="pres">
      <dgm:prSet presAssocID="{DD22FE04-8E29-42D2-A3CD-CDCA89EE9830}" presName="accentRepeatNode" presStyleLbl="solidFgAcc1" presStyleIdx="3" presStyleCnt="7"/>
      <dgm:spPr/>
    </dgm:pt>
    <dgm:pt modelId="{13090456-AA49-4D21-862B-6754E83424D8}" type="pres">
      <dgm:prSet presAssocID="{20CE9004-0EA9-4F93-85F2-50145A94B6A4}" presName="text_5" presStyleLbl="node1" presStyleIdx="4" presStyleCnt="7">
        <dgm:presLayoutVars>
          <dgm:bulletEnabled val="1"/>
        </dgm:presLayoutVars>
      </dgm:prSet>
      <dgm:spPr/>
    </dgm:pt>
    <dgm:pt modelId="{CFED1891-98B8-4A4B-84C0-7F5B4E868003}" type="pres">
      <dgm:prSet presAssocID="{20CE9004-0EA9-4F93-85F2-50145A94B6A4}" presName="accent_5" presStyleCnt="0"/>
      <dgm:spPr/>
    </dgm:pt>
    <dgm:pt modelId="{EAC0B7CD-0E97-4C12-A6AA-432646E113FD}" type="pres">
      <dgm:prSet presAssocID="{20CE9004-0EA9-4F93-85F2-50145A94B6A4}" presName="accentRepeatNode" presStyleLbl="solidFgAcc1" presStyleIdx="4" presStyleCnt="7"/>
      <dgm:spPr/>
    </dgm:pt>
    <dgm:pt modelId="{171D39A6-5876-4F2F-9F0E-2908A50FF6AE}" type="pres">
      <dgm:prSet presAssocID="{2805FD64-E7A1-49FE-9F52-C7BF6779D43C}" presName="text_6" presStyleLbl="node1" presStyleIdx="5" presStyleCnt="7">
        <dgm:presLayoutVars>
          <dgm:bulletEnabled val="1"/>
        </dgm:presLayoutVars>
      </dgm:prSet>
      <dgm:spPr/>
    </dgm:pt>
    <dgm:pt modelId="{EE0459BA-5F3C-42F9-ABFC-7F43DEF29841}" type="pres">
      <dgm:prSet presAssocID="{2805FD64-E7A1-49FE-9F52-C7BF6779D43C}" presName="accent_6" presStyleCnt="0"/>
      <dgm:spPr/>
    </dgm:pt>
    <dgm:pt modelId="{5A641DEA-F37A-4D37-AC31-A55CB420CDC7}" type="pres">
      <dgm:prSet presAssocID="{2805FD64-E7A1-49FE-9F52-C7BF6779D43C}" presName="accentRepeatNode" presStyleLbl="solidFgAcc1" presStyleIdx="5" presStyleCnt="7"/>
      <dgm:spPr/>
    </dgm:pt>
    <dgm:pt modelId="{B2F15B06-E280-4D2D-A92B-396B3BC7AD00}" type="pres">
      <dgm:prSet presAssocID="{141F2A7E-A4A9-4B91-A2F9-B00D8F8881E7}" presName="text_7" presStyleLbl="node1" presStyleIdx="6" presStyleCnt="7">
        <dgm:presLayoutVars>
          <dgm:bulletEnabled val="1"/>
        </dgm:presLayoutVars>
      </dgm:prSet>
      <dgm:spPr/>
    </dgm:pt>
    <dgm:pt modelId="{44B84ECF-3363-41A4-B748-040BC5FE4522}" type="pres">
      <dgm:prSet presAssocID="{141F2A7E-A4A9-4B91-A2F9-B00D8F8881E7}" presName="accent_7" presStyleCnt="0"/>
      <dgm:spPr/>
    </dgm:pt>
    <dgm:pt modelId="{94899112-B045-4E56-BF01-5D6CE370B84F}" type="pres">
      <dgm:prSet presAssocID="{141F2A7E-A4A9-4B91-A2F9-B00D8F8881E7}" presName="accentRepeatNode" presStyleLbl="solidFgAcc1" presStyleIdx="6" presStyleCnt="7"/>
      <dgm:spPr/>
    </dgm:pt>
  </dgm:ptLst>
  <dgm:cxnLst>
    <dgm:cxn modelId="{42EEA402-FB40-4160-B149-754B501CA66C}" srcId="{34D9ED83-E1B7-4943-8589-13BAE761BD83}" destId="{20CE9004-0EA9-4F93-85F2-50145A94B6A4}" srcOrd="4" destOrd="0" parTransId="{140B583E-D5D6-416B-87BA-C092D7ACDA1A}" sibTransId="{7B9C0DE6-434C-43DC-AF53-32291C3BEF64}"/>
    <dgm:cxn modelId="{F59FD909-B06C-4902-9F83-87E817908482}" type="presOf" srcId="{2805FD64-E7A1-49FE-9F52-C7BF6779D43C}" destId="{171D39A6-5876-4F2F-9F0E-2908A50FF6AE}" srcOrd="0" destOrd="0" presId="urn:microsoft.com/office/officeart/2008/layout/VerticalCurvedList"/>
    <dgm:cxn modelId="{80C1C412-6D9F-4891-9674-F41C0BD16E8E}" type="presOf" srcId="{141F2A7E-A4A9-4B91-A2F9-B00D8F8881E7}" destId="{B2F15B06-E280-4D2D-A92B-396B3BC7AD00}" srcOrd="0" destOrd="0" presId="urn:microsoft.com/office/officeart/2008/layout/VerticalCurvedList"/>
    <dgm:cxn modelId="{84A26316-15AB-431C-8CA4-D894E6F3950E}" type="presOf" srcId="{94EF332C-C492-4A8F-972C-1240C4536E36}" destId="{56E8758E-2689-4D7D-AF3B-13A69552A271}" srcOrd="0" destOrd="0" presId="urn:microsoft.com/office/officeart/2008/layout/VerticalCurvedList"/>
    <dgm:cxn modelId="{14668D17-D204-4760-8E34-F8C90931CA24}" type="presOf" srcId="{1BA40D61-8141-4D53-B7A9-9E5055DDDAA4}" destId="{E8F26EDB-5766-4EE5-A51A-91109F7C01CF}" srcOrd="0" destOrd="0" presId="urn:microsoft.com/office/officeart/2008/layout/VerticalCurvedList"/>
    <dgm:cxn modelId="{2B833529-81A1-4F68-AD95-BA1BC895EFC6}" srcId="{34D9ED83-E1B7-4943-8589-13BAE761BD83}" destId="{2805FD64-E7A1-49FE-9F52-C7BF6779D43C}" srcOrd="5" destOrd="0" parTransId="{DB09CCCB-65CD-4293-A346-37745ACA39D5}" sibTransId="{3148D3E2-6DB7-4FC4-BB03-B501AAF99FE3}"/>
    <dgm:cxn modelId="{F6518A29-10B5-49ED-8559-01A9D1C86E64}" type="presOf" srcId="{20CE9004-0EA9-4F93-85F2-50145A94B6A4}" destId="{13090456-AA49-4D21-862B-6754E83424D8}" srcOrd="0" destOrd="0" presId="urn:microsoft.com/office/officeart/2008/layout/VerticalCurvedList"/>
    <dgm:cxn modelId="{BF53285E-03D3-4772-B2F2-47059A12F3D6}" srcId="{34D9ED83-E1B7-4943-8589-13BAE761BD83}" destId="{DD22FE04-8E29-42D2-A3CD-CDCA89EE9830}" srcOrd="3" destOrd="0" parTransId="{F2DEB430-7B58-4F4F-8BA7-AFDEDB3D8190}" sibTransId="{EA138A95-4D1F-4A9E-9D53-3750E3AAF3C2}"/>
    <dgm:cxn modelId="{6C9B7A48-8841-4DFA-A181-FEB6D2156A33}" srcId="{34D9ED83-E1B7-4943-8589-13BAE761BD83}" destId="{141F2A7E-A4A9-4B91-A2F9-B00D8F8881E7}" srcOrd="6" destOrd="0" parTransId="{23BDCBA8-8660-46F0-A1D0-E30E31466ADB}" sibTransId="{960B4038-C1D6-4860-AFD4-2CE71F5F88BD}"/>
    <dgm:cxn modelId="{4E2EE669-D5B0-4A9E-BBF3-22698F93ACF3}" type="presOf" srcId="{B5BB3E84-E8AB-4FC3-B363-69D74D233733}" destId="{8F3FF80F-0715-44BD-8168-4E6CD6E251B0}" srcOrd="0" destOrd="0" presId="urn:microsoft.com/office/officeart/2008/layout/VerticalCurvedList"/>
    <dgm:cxn modelId="{D110F47B-5122-4AC9-B62A-E879D46FA933}" srcId="{34D9ED83-E1B7-4943-8589-13BAE761BD83}" destId="{B5BB3E84-E8AB-4FC3-B363-69D74D233733}" srcOrd="0" destOrd="0" parTransId="{65A20D43-21E0-4336-B9C8-E8AF03117B8E}" sibTransId="{CDA9A439-C96C-474E-94DA-C5B6FD2BF72A}"/>
    <dgm:cxn modelId="{CB4FE09C-F06A-44F0-95E7-D59A3B20D59C}" type="presOf" srcId="{CDA9A439-C96C-474E-94DA-C5B6FD2BF72A}" destId="{BE18204D-F515-4C44-95E9-0E65785FB00F}" srcOrd="0" destOrd="0" presId="urn:microsoft.com/office/officeart/2008/layout/VerticalCurvedList"/>
    <dgm:cxn modelId="{51F2E3A3-2D30-4CD1-9FD2-99B655419EF7}" srcId="{34D9ED83-E1B7-4943-8589-13BAE761BD83}" destId="{1BA40D61-8141-4D53-B7A9-9E5055DDDAA4}" srcOrd="2" destOrd="0" parTransId="{015F014A-CAD5-457A-A476-335F59CF2D39}" sibTransId="{9CDBDA7B-4A96-4104-80B8-0A8B4132F84E}"/>
    <dgm:cxn modelId="{AB8050B3-EC0C-485B-BD71-2A338B6309E8}" type="presOf" srcId="{34D9ED83-E1B7-4943-8589-13BAE761BD83}" destId="{A676786C-29B4-44C4-99AA-82885F928D4A}" srcOrd="0" destOrd="0" presId="urn:microsoft.com/office/officeart/2008/layout/VerticalCurvedList"/>
    <dgm:cxn modelId="{11F625DC-140A-444E-84A1-0D7E035480DE}" type="presOf" srcId="{DD22FE04-8E29-42D2-A3CD-CDCA89EE9830}" destId="{EBCFE009-2E45-471E-A000-6FA2A84EDFAC}" srcOrd="0" destOrd="0" presId="urn:microsoft.com/office/officeart/2008/layout/VerticalCurvedList"/>
    <dgm:cxn modelId="{364483F8-5964-4A1E-8FB9-AC22F3D92227}" srcId="{34D9ED83-E1B7-4943-8589-13BAE761BD83}" destId="{94EF332C-C492-4A8F-972C-1240C4536E36}" srcOrd="1" destOrd="0" parTransId="{34BE6E09-F56E-4867-89A3-D05E2289EE83}" sibTransId="{EC818A52-09E5-450A-B6E4-D47D113A3672}"/>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90BC4E0A-9463-4048-819A-D717BB7188D7}" type="presParOf" srcId="{300C104C-56BC-4622-A136-8289C74819BD}" destId="{8F3FF80F-0715-44BD-8168-4E6CD6E251B0}" srcOrd="1" destOrd="0" presId="urn:microsoft.com/office/officeart/2008/layout/VerticalCurvedList"/>
    <dgm:cxn modelId="{D7DF3721-60F9-4AF5-A264-ACCA2A63C2A5}" type="presParOf" srcId="{300C104C-56BC-4622-A136-8289C74819BD}" destId="{ED7E382B-FEE2-4AB7-A11D-17BCD1D3E83F}" srcOrd="2" destOrd="0" presId="urn:microsoft.com/office/officeart/2008/layout/VerticalCurvedList"/>
    <dgm:cxn modelId="{719BC898-DE5A-4107-A459-ED1C39B36556}" type="presParOf" srcId="{ED7E382B-FEE2-4AB7-A11D-17BCD1D3E83F}" destId="{48F4FC68-B38A-4EE2-9D35-2FB2CE46A4D3}" srcOrd="0" destOrd="0" presId="urn:microsoft.com/office/officeart/2008/layout/VerticalCurvedList"/>
    <dgm:cxn modelId="{9A35F852-9299-420B-BEFB-A6B2215B9320}" type="presParOf" srcId="{300C104C-56BC-4622-A136-8289C74819BD}" destId="{56E8758E-2689-4D7D-AF3B-13A69552A271}" srcOrd="3" destOrd="0" presId="urn:microsoft.com/office/officeart/2008/layout/VerticalCurvedList"/>
    <dgm:cxn modelId="{EB8E47EA-0664-49AE-A05A-45704021D5B9}" type="presParOf" srcId="{300C104C-56BC-4622-A136-8289C74819BD}" destId="{FCBBC884-CB1D-4736-AABE-673F7C877E69}" srcOrd="4" destOrd="0" presId="urn:microsoft.com/office/officeart/2008/layout/VerticalCurvedList"/>
    <dgm:cxn modelId="{704D56B1-8189-4877-A8CB-0E2A7EECDB96}" type="presParOf" srcId="{FCBBC884-CB1D-4736-AABE-673F7C877E69}" destId="{61D0BBDC-5C99-414D-8337-BB96495FD2D8}" srcOrd="0" destOrd="0" presId="urn:microsoft.com/office/officeart/2008/layout/VerticalCurvedList"/>
    <dgm:cxn modelId="{29B46277-D301-4100-900E-6CEC30B6BDD9}" type="presParOf" srcId="{300C104C-56BC-4622-A136-8289C74819BD}" destId="{E8F26EDB-5766-4EE5-A51A-91109F7C01CF}" srcOrd="5" destOrd="0" presId="urn:microsoft.com/office/officeart/2008/layout/VerticalCurvedList"/>
    <dgm:cxn modelId="{CED36602-C47B-40D2-A8A4-8B1159A59380}" type="presParOf" srcId="{300C104C-56BC-4622-A136-8289C74819BD}" destId="{3DCD02C0-208B-41E5-8C71-5F88F77D33DA}" srcOrd="6" destOrd="0" presId="urn:microsoft.com/office/officeart/2008/layout/VerticalCurvedList"/>
    <dgm:cxn modelId="{BDB0F89B-75FA-44D1-82B3-BF19E0B63B2C}" type="presParOf" srcId="{3DCD02C0-208B-41E5-8C71-5F88F77D33DA}" destId="{7C205F47-7362-4E2E-9DEA-286B571532C9}" srcOrd="0" destOrd="0" presId="urn:microsoft.com/office/officeart/2008/layout/VerticalCurvedList"/>
    <dgm:cxn modelId="{9DF5D7F5-5A80-4599-8E9E-934BA3BF8B23}" type="presParOf" srcId="{300C104C-56BC-4622-A136-8289C74819BD}" destId="{EBCFE009-2E45-471E-A000-6FA2A84EDFAC}" srcOrd="7" destOrd="0" presId="urn:microsoft.com/office/officeart/2008/layout/VerticalCurvedList"/>
    <dgm:cxn modelId="{69195C61-E01B-4602-A898-BD9E1251744D}" type="presParOf" srcId="{300C104C-56BC-4622-A136-8289C74819BD}" destId="{80B2DF25-7FA8-4C6D-AF1A-67E684888812}" srcOrd="8" destOrd="0" presId="urn:microsoft.com/office/officeart/2008/layout/VerticalCurvedList"/>
    <dgm:cxn modelId="{E8482FB5-44EE-4E50-BAE3-31A13151FEA9}" type="presParOf" srcId="{80B2DF25-7FA8-4C6D-AF1A-67E684888812}" destId="{08D83F4F-1159-4D4E-9A73-1E75C6777144}" srcOrd="0" destOrd="0" presId="urn:microsoft.com/office/officeart/2008/layout/VerticalCurvedList"/>
    <dgm:cxn modelId="{3918D998-53DD-4015-ABFF-7D325ACDD571}" type="presParOf" srcId="{300C104C-56BC-4622-A136-8289C74819BD}" destId="{13090456-AA49-4D21-862B-6754E83424D8}" srcOrd="9" destOrd="0" presId="urn:microsoft.com/office/officeart/2008/layout/VerticalCurvedList"/>
    <dgm:cxn modelId="{BDA4F635-75CF-423E-8275-D58DA527AEA0}" type="presParOf" srcId="{300C104C-56BC-4622-A136-8289C74819BD}" destId="{CFED1891-98B8-4A4B-84C0-7F5B4E868003}" srcOrd="10" destOrd="0" presId="urn:microsoft.com/office/officeart/2008/layout/VerticalCurvedList"/>
    <dgm:cxn modelId="{44A0BB84-5074-436E-81A9-1073003D5360}" type="presParOf" srcId="{CFED1891-98B8-4A4B-84C0-7F5B4E868003}" destId="{EAC0B7CD-0E97-4C12-A6AA-432646E113FD}" srcOrd="0" destOrd="0" presId="urn:microsoft.com/office/officeart/2008/layout/VerticalCurvedList"/>
    <dgm:cxn modelId="{226643FD-3061-4731-BC6B-64F24C589C51}" type="presParOf" srcId="{300C104C-56BC-4622-A136-8289C74819BD}" destId="{171D39A6-5876-4F2F-9F0E-2908A50FF6AE}" srcOrd="11" destOrd="0" presId="urn:microsoft.com/office/officeart/2008/layout/VerticalCurvedList"/>
    <dgm:cxn modelId="{0A9B0C99-155B-4513-A825-B9D1ED677C51}" type="presParOf" srcId="{300C104C-56BC-4622-A136-8289C74819BD}" destId="{EE0459BA-5F3C-42F9-ABFC-7F43DEF29841}" srcOrd="12" destOrd="0" presId="urn:microsoft.com/office/officeart/2008/layout/VerticalCurvedList"/>
    <dgm:cxn modelId="{67AAA239-CCC1-415D-B9BC-8F35AEEC5BBE}" type="presParOf" srcId="{EE0459BA-5F3C-42F9-ABFC-7F43DEF29841}" destId="{5A641DEA-F37A-4D37-AC31-A55CB420CDC7}" srcOrd="0" destOrd="0" presId="urn:microsoft.com/office/officeart/2008/layout/VerticalCurvedList"/>
    <dgm:cxn modelId="{30EA112D-5155-49B9-9E75-B72F5D87CC20}" type="presParOf" srcId="{300C104C-56BC-4622-A136-8289C74819BD}" destId="{B2F15B06-E280-4D2D-A92B-396B3BC7AD00}" srcOrd="13" destOrd="0" presId="urn:microsoft.com/office/officeart/2008/layout/VerticalCurvedList"/>
    <dgm:cxn modelId="{49A3F026-9E4E-4868-B3AF-051C8A8809D0}" type="presParOf" srcId="{300C104C-56BC-4622-A136-8289C74819BD}" destId="{44B84ECF-3363-41A4-B748-040BC5FE4522}" srcOrd="14" destOrd="0" presId="urn:microsoft.com/office/officeart/2008/layout/VerticalCurvedList"/>
    <dgm:cxn modelId="{3D401181-5979-40C7-AEAE-B190DCD86639}" type="presParOf" srcId="{44B84ECF-3363-41A4-B748-040BC5FE4522}" destId="{94899112-B045-4E56-BF01-5D6CE370B84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FF6079A4-8C85-41AA-B637-6DE914C7C677}">
      <dgm:prSet phldrT="[Text]"/>
      <dgm:spPr/>
      <dgm:t>
        <a:bodyPr/>
        <a:lstStyle/>
        <a:p>
          <a:r>
            <a:rPr lang="en-GB"/>
            <a:t>Thermische Geschwindigkeitssonden</a:t>
          </a:r>
          <a:endParaRPr lang="en-GB" dirty="0"/>
        </a:p>
      </dgm:t>
    </dgm:pt>
    <dgm:pt modelId="{211BA891-44EB-433F-90B8-1077613E3BC4}" type="parTrans" cxnId="{FC7A2296-0D45-4C3F-9BA4-E4C09545FF58}">
      <dgm:prSet/>
      <dgm:spPr/>
      <dgm:t>
        <a:bodyPr/>
        <a:lstStyle/>
        <a:p>
          <a:endParaRPr lang="de-DE"/>
        </a:p>
      </dgm:t>
    </dgm:pt>
    <dgm:pt modelId="{D97A7407-7A1F-48C5-B14D-6D0E3662DC5B}" type="sibTrans" cxnId="{FC7A2296-0D45-4C3F-9BA4-E4C09545FF58}">
      <dgm:prSet/>
      <dgm:spPr/>
      <dgm:t>
        <a:bodyPr/>
        <a:lstStyle/>
        <a:p>
          <a:endParaRPr lang="de-DE"/>
        </a:p>
      </dgm:t>
    </dgm:pt>
    <dgm:pt modelId="{CCB56929-B4A8-455B-BBD4-596D40A2768D}">
      <dgm:prSet phldrT="[Text]"/>
      <dgm:spPr/>
      <dgm:t>
        <a:bodyPr/>
        <a:lstStyle/>
        <a:p>
          <a:r>
            <a:rPr lang="en-GB" dirty="0" err="1"/>
            <a:t>Elektromagnetische</a:t>
          </a:r>
          <a:r>
            <a:rPr lang="en-GB" dirty="0"/>
            <a:t> </a:t>
          </a:r>
          <a:r>
            <a:rPr lang="en-GB" dirty="0" err="1"/>
            <a:t>Methode</a:t>
          </a:r>
          <a:r>
            <a:rPr lang="en-GB" dirty="0"/>
            <a:t> </a:t>
          </a:r>
          <a:r>
            <a:rPr lang="en-GB" dirty="0" err="1"/>
            <a:t>zur</a:t>
          </a:r>
          <a:r>
            <a:rPr lang="en-GB" dirty="0"/>
            <a:t> </a:t>
          </a:r>
          <a:r>
            <a:rPr lang="en-GB" dirty="0" err="1"/>
            <a:t>Geschwindigkeitsmessung</a:t>
          </a:r>
          <a:endParaRPr lang="en-GB" dirty="0"/>
        </a:p>
      </dgm:t>
    </dgm:pt>
    <dgm:pt modelId="{42C84490-D795-4DB9-AEF8-DBF1741899DB}" type="parTrans" cxnId="{56338141-968A-4E0A-B14C-5E343BF29F11}">
      <dgm:prSet/>
      <dgm:spPr/>
      <dgm:t>
        <a:bodyPr/>
        <a:lstStyle/>
        <a:p>
          <a:endParaRPr lang="de-DE"/>
        </a:p>
      </dgm:t>
    </dgm:pt>
    <dgm:pt modelId="{AD344FF0-37EF-4E88-927D-2261098838F3}" type="sibTrans" cxnId="{56338141-968A-4E0A-B14C-5E343BF29F11}">
      <dgm:prSet/>
      <dgm:spPr/>
      <dgm:t>
        <a:bodyPr/>
        <a:lstStyle/>
        <a:p>
          <a:endParaRPr lang="de-DE"/>
        </a:p>
      </dgm:t>
    </dgm:pt>
    <dgm:pt modelId="{609F5C6D-8F0B-463D-B3E5-81F76F6288B9}">
      <dgm:prSet phldrT="[Text]"/>
      <dgm:spPr/>
      <dgm:t>
        <a:bodyPr/>
        <a:lstStyle/>
        <a:p>
          <a:r>
            <a:rPr lang="en-GB" dirty="0" err="1"/>
            <a:t>Ultraschallmethoden</a:t>
          </a:r>
          <a:r>
            <a:rPr lang="en-GB" dirty="0"/>
            <a:t> </a:t>
          </a:r>
          <a:r>
            <a:rPr lang="en-GB" dirty="0" err="1"/>
            <a:t>zur</a:t>
          </a:r>
          <a:r>
            <a:rPr lang="en-GB" dirty="0"/>
            <a:t> </a:t>
          </a:r>
          <a:r>
            <a:rPr lang="en-GB" dirty="0" err="1"/>
            <a:t>Geschwindigkeitsmessung</a:t>
          </a:r>
          <a:endParaRPr lang="en-GB" dirty="0"/>
        </a:p>
      </dgm:t>
    </dgm:pt>
    <dgm:pt modelId="{C0C81E47-150A-4FAF-853F-2ECDAFF44DDE}" type="parTrans" cxnId="{F16850E5-02BB-4B90-88DD-F5183E7F8B37}">
      <dgm:prSet/>
      <dgm:spPr/>
      <dgm:t>
        <a:bodyPr/>
        <a:lstStyle/>
        <a:p>
          <a:endParaRPr lang="de-DE"/>
        </a:p>
      </dgm:t>
    </dgm:pt>
    <dgm:pt modelId="{D0AA760B-E350-430E-A8A9-868DA1606CF0}" type="sibTrans" cxnId="{F16850E5-02BB-4B90-88DD-F5183E7F8B37}">
      <dgm:prSet/>
      <dgm:spPr/>
      <dgm:t>
        <a:bodyPr/>
        <a:lstStyle/>
        <a:p>
          <a:endParaRPr lang="de-DE"/>
        </a:p>
      </dgm:t>
    </dgm:pt>
    <dgm:pt modelId="{6E6B63E1-C04E-448E-AF68-25DB0C36DAD4}">
      <dgm:prSet phldrT="[Text]"/>
      <dgm:spPr/>
      <dgm:t>
        <a:bodyPr/>
        <a:lstStyle/>
        <a:p>
          <a:r>
            <a:rPr lang="en-GB" dirty="0" err="1"/>
            <a:t>Vom</a:t>
          </a:r>
          <a:r>
            <a:rPr lang="en-GB" dirty="0"/>
            <a:t> </a:t>
          </a:r>
          <a:r>
            <a:rPr lang="en-GB" dirty="0" err="1"/>
            <a:t>Druck</a:t>
          </a:r>
          <a:r>
            <a:rPr lang="en-GB" dirty="0"/>
            <a:t> </a:t>
          </a:r>
          <a:r>
            <a:rPr lang="en-GB" dirty="0" err="1"/>
            <a:t>abgeleitete</a:t>
          </a:r>
          <a:r>
            <a:rPr lang="en-GB" dirty="0"/>
            <a:t> </a:t>
          </a:r>
          <a:r>
            <a:rPr lang="en-GB" dirty="0" err="1"/>
            <a:t>Methoden</a:t>
          </a:r>
          <a:r>
            <a:rPr lang="en-GB" dirty="0"/>
            <a:t> </a:t>
          </a:r>
          <a:r>
            <a:rPr lang="en-GB" dirty="0" err="1"/>
            <a:t>zur</a:t>
          </a:r>
          <a:r>
            <a:rPr lang="en-GB" dirty="0"/>
            <a:t> </a:t>
          </a:r>
          <a:r>
            <a:rPr lang="en-GB" dirty="0" err="1"/>
            <a:t>Flussmessung</a:t>
          </a:r>
          <a:endParaRPr lang="en-GB" dirty="0"/>
        </a:p>
      </dgm:t>
    </dgm:pt>
    <dgm:pt modelId="{00D8789D-512D-47D3-9DE4-141B7C2848F1}" type="parTrans" cxnId="{795FE5D1-64D5-4368-A839-2BB7E6CEEBE8}">
      <dgm:prSet/>
      <dgm:spPr/>
    </dgm:pt>
    <dgm:pt modelId="{0E06FB26-EA6F-496A-895D-B4C68AFB1893}" type="sibTrans" cxnId="{795FE5D1-64D5-4368-A839-2BB7E6CEEBE8}">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4"/>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4"/>
      <dgm:spPr/>
    </dgm:pt>
    <dgm:pt modelId="{38644FCB-323F-4B18-8A27-6DC9D38F10A5}" type="pres">
      <dgm:prSet presAssocID="{34D9ED83-E1B7-4943-8589-13BAE761BD83}" presName="dstNode" presStyleLbl="node1" presStyleIdx="0" presStyleCnt="4"/>
      <dgm:spPr/>
    </dgm:pt>
    <dgm:pt modelId="{E88707C5-6BC0-47D4-B6AC-B50EFF71FC68}" type="pres">
      <dgm:prSet presAssocID="{6E6B63E1-C04E-448E-AF68-25DB0C36DAD4}" presName="text_1" presStyleLbl="node1" presStyleIdx="0" presStyleCnt="4">
        <dgm:presLayoutVars>
          <dgm:bulletEnabled val="1"/>
        </dgm:presLayoutVars>
      </dgm:prSet>
      <dgm:spPr/>
    </dgm:pt>
    <dgm:pt modelId="{1567F74B-AA27-4B4B-AF4C-1EF99BF52524}" type="pres">
      <dgm:prSet presAssocID="{6E6B63E1-C04E-448E-AF68-25DB0C36DAD4}" presName="accent_1" presStyleCnt="0"/>
      <dgm:spPr/>
    </dgm:pt>
    <dgm:pt modelId="{B47B6145-D89E-4541-A29D-94E0D8288A9D}" type="pres">
      <dgm:prSet presAssocID="{6E6B63E1-C04E-448E-AF68-25DB0C36DAD4}" presName="accentRepeatNode" presStyleLbl="solidFgAcc1" presStyleIdx="0" presStyleCnt="4"/>
      <dgm:spPr/>
    </dgm:pt>
    <dgm:pt modelId="{6F917FBC-ECC7-4035-83FB-7656B54956BC}" type="pres">
      <dgm:prSet presAssocID="{FF6079A4-8C85-41AA-B637-6DE914C7C677}" presName="text_2" presStyleLbl="node1" presStyleIdx="1" presStyleCnt="4">
        <dgm:presLayoutVars>
          <dgm:bulletEnabled val="1"/>
        </dgm:presLayoutVars>
      </dgm:prSet>
      <dgm:spPr/>
    </dgm:pt>
    <dgm:pt modelId="{FD7E4DDE-26C8-4AF8-B84C-991CF4D02F7D}" type="pres">
      <dgm:prSet presAssocID="{FF6079A4-8C85-41AA-B637-6DE914C7C677}" presName="accent_2" presStyleCnt="0"/>
      <dgm:spPr/>
    </dgm:pt>
    <dgm:pt modelId="{57E82C91-6DCB-4EBD-8F8D-FA3FE0D41504}" type="pres">
      <dgm:prSet presAssocID="{FF6079A4-8C85-41AA-B637-6DE914C7C677}" presName="accentRepeatNode" presStyleLbl="solidFgAcc1" presStyleIdx="1" presStyleCnt="4"/>
      <dgm:spPr/>
    </dgm:pt>
    <dgm:pt modelId="{79FD7FD5-B237-469B-B1F9-DCB2BC1EF54A}" type="pres">
      <dgm:prSet presAssocID="{CCB56929-B4A8-455B-BBD4-596D40A2768D}" presName="text_3" presStyleLbl="node1" presStyleIdx="2" presStyleCnt="4">
        <dgm:presLayoutVars>
          <dgm:bulletEnabled val="1"/>
        </dgm:presLayoutVars>
      </dgm:prSet>
      <dgm:spPr/>
    </dgm:pt>
    <dgm:pt modelId="{272A763C-F407-4AEA-B3F9-950175E26116}" type="pres">
      <dgm:prSet presAssocID="{CCB56929-B4A8-455B-BBD4-596D40A2768D}" presName="accent_3" presStyleCnt="0"/>
      <dgm:spPr/>
    </dgm:pt>
    <dgm:pt modelId="{99A9A19C-62C4-4CFE-B19F-8EE4175D62C4}" type="pres">
      <dgm:prSet presAssocID="{CCB56929-B4A8-455B-BBD4-596D40A2768D}" presName="accentRepeatNode" presStyleLbl="solidFgAcc1" presStyleIdx="2" presStyleCnt="4"/>
      <dgm:spPr/>
    </dgm:pt>
    <dgm:pt modelId="{BACCC782-F3F1-4EFE-A482-F337DC8A7D4B}" type="pres">
      <dgm:prSet presAssocID="{609F5C6D-8F0B-463D-B3E5-81F76F6288B9}" presName="text_4" presStyleLbl="node1" presStyleIdx="3" presStyleCnt="4">
        <dgm:presLayoutVars>
          <dgm:bulletEnabled val="1"/>
        </dgm:presLayoutVars>
      </dgm:prSet>
      <dgm:spPr/>
    </dgm:pt>
    <dgm:pt modelId="{FA097EF7-03CB-48B6-A06A-B4CA9C50D9A5}" type="pres">
      <dgm:prSet presAssocID="{609F5C6D-8F0B-463D-B3E5-81F76F6288B9}" presName="accent_4" presStyleCnt="0"/>
      <dgm:spPr/>
    </dgm:pt>
    <dgm:pt modelId="{FB5C199F-EF76-4405-9A65-B54E465BFBEB}" type="pres">
      <dgm:prSet presAssocID="{609F5C6D-8F0B-463D-B3E5-81F76F6288B9}" presName="accentRepeatNode" presStyleLbl="solidFgAcc1" presStyleIdx="3" presStyleCnt="4"/>
      <dgm:spPr/>
    </dgm:pt>
  </dgm:ptLst>
  <dgm:cxnLst>
    <dgm:cxn modelId="{5CB5FB40-3FFC-487C-9CB0-CCFF12215F0D}" type="presOf" srcId="{609F5C6D-8F0B-463D-B3E5-81F76F6288B9}" destId="{BACCC782-F3F1-4EFE-A482-F337DC8A7D4B}" srcOrd="0" destOrd="0" presId="urn:microsoft.com/office/officeart/2008/layout/VerticalCurvedList"/>
    <dgm:cxn modelId="{56338141-968A-4E0A-B14C-5E343BF29F11}" srcId="{34D9ED83-E1B7-4943-8589-13BAE761BD83}" destId="{CCB56929-B4A8-455B-BBD4-596D40A2768D}" srcOrd="2" destOrd="0" parTransId="{42C84490-D795-4DB9-AEF8-DBF1741899DB}" sibTransId="{AD344FF0-37EF-4E88-927D-2261098838F3}"/>
    <dgm:cxn modelId="{00FC266F-47D4-44D9-85BC-696DA45B4872}" type="presOf" srcId="{CCB56929-B4A8-455B-BBD4-596D40A2768D}" destId="{79FD7FD5-B237-469B-B1F9-DCB2BC1EF54A}" srcOrd="0" destOrd="0" presId="urn:microsoft.com/office/officeart/2008/layout/VerticalCurvedList"/>
    <dgm:cxn modelId="{FC7A2296-0D45-4C3F-9BA4-E4C09545FF58}" srcId="{34D9ED83-E1B7-4943-8589-13BAE761BD83}" destId="{FF6079A4-8C85-41AA-B637-6DE914C7C677}" srcOrd="1" destOrd="0" parTransId="{211BA891-44EB-433F-90B8-1077613E3BC4}" sibTransId="{D97A7407-7A1F-48C5-B14D-6D0E3662DC5B}"/>
    <dgm:cxn modelId="{2FE168A6-31F0-408B-A75C-A5660C816E58}" type="presOf" srcId="{0E06FB26-EA6F-496A-895D-B4C68AFB1893}" destId="{BE18204D-F515-4C44-95E9-0E65785FB00F}" srcOrd="0" destOrd="0" presId="urn:microsoft.com/office/officeart/2008/layout/VerticalCurvedList"/>
    <dgm:cxn modelId="{CFF29CB1-A8F2-4E45-A0C1-DE21DB9C7C46}" type="presOf" srcId="{FF6079A4-8C85-41AA-B637-6DE914C7C677}" destId="{6F917FBC-ECC7-4035-83FB-7656B54956BC}"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795FE5D1-64D5-4368-A839-2BB7E6CEEBE8}" srcId="{34D9ED83-E1B7-4943-8589-13BAE761BD83}" destId="{6E6B63E1-C04E-448E-AF68-25DB0C36DAD4}" srcOrd="0" destOrd="0" parTransId="{00D8789D-512D-47D3-9DE4-141B7C2848F1}" sibTransId="{0E06FB26-EA6F-496A-895D-B4C68AFB1893}"/>
    <dgm:cxn modelId="{F16850E5-02BB-4B90-88DD-F5183E7F8B37}" srcId="{34D9ED83-E1B7-4943-8589-13BAE761BD83}" destId="{609F5C6D-8F0B-463D-B3E5-81F76F6288B9}" srcOrd="3" destOrd="0" parTransId="{C0C81E47-150A-4FAF-853F-2ECDAFF44DDE}" sibTransId="{D0AA760B-E350-430E-A8A9-868DA1606CF0}"/>
    <dgm:cxn modelId="{861DB0F8-C64E-4BC7-9EAF-70C8157C4CC1}" type="presOf" srcId="{6E6B63E1-C04E-448E-AF68-25DB0C36DAD4}" destId="{E88707C5-6BC0-47D4-B6AC-B50EFF71FC68}"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982F3424-7A83-4FF9-BB46-40B808FF4083}" type="presParOf" srcId="{300C104C-56BC-4622-A136-8289C74819BD}" destId="{E88707C5-6BC0-47D4-B6AC-B50EFF71FC68}" srcOrd="1" destOrd="0" presId="urn:microsoft.com/office/officeart/2008/layout/VerticalCurvedList"/>
    <dgm:cxn modelId="{744EB503-9066-43AD-8289-46C84ACF50DC}" type="presParOf" srcId="{300C104C-56BC-4622-A136-8289C74819BD}" destId="{1567F74B-AA27-4B4B-AF4C-1EF99BF52524}" srcOrd="2" destOrd="0" presId="urn:microsoft.com/office/officeart/2008/layout/VerticalCurvedList"/>
    <dgm:cxn modelId="{D0B1A1A6-3589-4003-9E07-4CF67D2ACAF6}" type="presParOf" srcId="{1567F74B-AA27-4B4B-AF4C-1EF99BF52524}" destId="{B47B6145-D89E-4541-A29D-94E0D8288A9D}" srcOrd="0" destOrd="0" presId="urn:microsoft.com/office/officeart/2008/layout/VerticalCurvedList"/>
    <dgm:cxn modelId="{98CF6F66-FD88-4E86-B798-CBD4ADA387ED}" type="presParOf" srcId="{300C104C-56BC-4622-A136-8289C74819BD}" destId="{6F917FBC-ECC7-4035-83FB-7656B54956BC}" srcOrd="3" destOrd="0" presId="urn:microsoft.com/office/officeart/2008/layout/VerticalCurvedList"/>
    <dgm:cxn modelId="{B49C039B-DEF6-4AD1-8375-2A2D38286B93}" type="presParOf" srcId="{300C104C-56BC-4622-A136-8289C74819BD}" destId="{FD7E4DDE-26C8-4AF8-B84C-991CF4D02F7D}" srcOrd="4" destOrd="0" presId="urn:microsoft.com/office/officeart/2008/layout/VerticalCurvedList"/>
    <dgm:cxn modelId="{DE2B4C82-743D-45A5-B0EB-2FA39DD7A681}" type="presParOf" srcId="{FD7E4DDE-26C8-4AF8-B84C-991CF4D02F7D}" destId="{57E82C91-6DCB-4EBD-8F8D-FA3FE0D41504}" srcOrd="0" destOrd="0" presId="urn:microsoft.com/office/officeart/2008/layout/VerticalCurvedList"/>
    <dgm:cxn modelId="{4FB724C3-1FFC-41FE-BD64-E226B66F2D7C}" type="presParOf" srcId="{300C104C-56BC-4622-A136-8289C74819BD}" destId="{79FD7FD5-B237-469B-B1F9-DCB2BC1EF54A}" srcOrd="5" destOrd="0" presId="urn:microsoft.com/office/officeart/2008/layout/VerticalCurvedList"/>
    <dgm:cxn modelId="{B2C89D1A-BBCA-4938-BF38-76DB2F52F94E}" type="presParOf" srcId="{300C104C-56BC-4622-A136-8289C74819BD}" destId="{272A763C-F407-4AEA-B3F9-950175E26116}" srcOrd="6" destOrd="0" presId="urn:microsoft.com/office/officeart/2008/layout/VerticalCurvedList"/>
    <dgm:cxn modelId="{C78F16FF-1D96-4465-B5AC-FDEC6443AEC1}" type="presParOf" srcId="{272A763C-F407-4AEA-B3F9-950175E26116}" destId="{99A9A19C-62C4-4CFE-B19F-8EE4175D62C4}" srcOrd="0" destOrd="0" presId="urn:microsoft.com/office/officeart/2008/layout/VerticalCurvedList"/>
    <dgm:cxn modelId="{1A96BCAA-D056-4991-91DF-9B0154DFB72C}" type="presParOf" srcId="{300C104C-56BC-4622-A136-8289C74819BD}" destId="{BACCC782-F3F1-4EFE-A482-F337DC8A7D4B}" srcOrd="7" destOrd="0" presId="urn:microsoft.com/office/officeart/2008/layout/VerticalCurvedList"/>
    <dgm:cxn modelId="{FDA30D17-D655-49BD-9BF0-FF7D70CCB9D1}" type="presParOf" srcId="{300C104C-56BC-4622-A136-8289C74819BD}" destId="{FA097EF7-03CB-48B6-A06A-B4CA9C50D9A5}" srcOrd="8" destOrd="0" presId="urn:microsoft.com/office/officeart/2008/layout/VerticalCurvedList"/>
    <dgm:cxn modelId="{A5527175-8B90-4A73-A1CF-775E53BA103A}" type="presParOf" srcId="{FA097EF7-03CB-48B6-A06A-B4CA9C50D9A5}" destId="{FB5C199F-EF76-4405-9A65-B54E465BFBE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C4BC03CB-39AA-4C6D-AA16-8C722D3B03B3}">
      <dgm:prSet phldrT="[Text]"/>
      <dgm:spPr/>
      <dgm:t>
        <a:bodyPr/>
        <a:lstStyle/>
        <a:p>
          <a:r>
            <a:rPr lang="en-GB" dirty="0" err="1"/>
            <a:t>Stethoskop</a:t>
          </a:r>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805FD64-E7A1-49FE-9F52-C7BF6779D43C}">
      <dgm:prSet phldrT="[Text]"/>
      <dgm:spPr/>
      <dgm:t>
        <a:bodyPr/>
        <a:lstStyle/>
        <a:p>
          <a:r>
            <a:rPr lang="en-GB" dirty="0" err="1"/>
            <a:t>Phonokardiographie</a:t>
          </a:r>
          <a:r>
            <a:rPr lang="en-GB" dirty="0"/>
            <a:t> (4 </a:t>
          </a:r>
          <a:r>
            <a:rPr lang="en-GB" dirty="0" err="1"/>
            <a:t>Herztöne</a:t>
          </a:r>
          <a:r>
            <a:rPr lang="en-GB" dirty="0"/>
            <a:t>)</a:t>
          </a:r>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FF6079A4-8C85-41AA-B637-6DE914C7C677}">
      <dgm:prSet phldrT="[Text]"/>
      <dgm:spPr/>
      <dgm:t>
        <a:bodyPr/>
        <a:lstStyle/>
        <a:p>
          <a:r>
            <a:rPr lang="en-GB" dirty="0" err="1"/>
            <a:t>Darmgeräusche</a:t>
          </a:r>
          <a:endParaRPr lang="en-GB" dirty="0"/>
        </a:p>
      </dgm:t>
    </dgm:pt>
    <dgm:pt modelId="{211BA891-44EB-433F-90B8-1077613E3BC4}" type="parTrans" cxnId="{FC7A2296-0D45-4C3F-9BA4-E4C09545FF58}">
      <dgm:prSet/>
      <dgm:spPr/>
      <dgm:t>
        <a:bodyPr/>
        <a:lstStyle/>
        <a:p>
          <a:endParaRPr lang="de-DE"/>
        </a:p>
      </dgm:t>
    </dgm:pt>
    <dgm:pt modelId="{D97A7407-7A1F-48C5-B14D-6D0E3662DC5B}" type="sibTrans" cxnId="{FC7A2296-0D45-4C3F-9BA4-E4C09545FF58}">
      <dgm:prSet/>
      <dgm:spPr/>
      <dgm:t>
        <a:bodyPr/>
        <a:lstStyle/>
        <a:p>
          <a:endParaRPr lang="de-DE"/>
        </a:p>
      </dgm:t>
    </dgm:pt>
    <dgm:pt modelId="{CCB56929-B4A8-455B-BBD4-596D40A2768D}">
      <dgm:prSet phldrT="[Text]"/>
      <dgm:spPr/>
      <dgm:t>
        <a:bodyPr/>
        <a:lstStyle/>
        <a:p>
          <a:r>
            <a:rPr lang="en-GB" dirty="0" err="1"/>
            <a:t>Lungengeräusche</a:t>
          </a:r>
          <a:endParaRPr lang="en-GB" dirty="0"/>
        </a:p>
      </dgm:t>
    </dgm:pt>
    <dgm:pt modelId="{42C84490-D795-4DB9-AEF8-DBF1741899DB}" type="parTrans" cxnId="{56338141-968A-4E0A-B14C-5E343BF29F11}">
      <dgm:prSet/>
      <dgm:spPr/>
      <dgm:t>
        <a:bodyPr/>
        <a:lstStyle/>
        <a:p>
          <a:endParaRPr lang="de-DE"/>
        </a:p>
      </dgm:t>
    </dgm:pt>
    <dgm:pt modelId="{AD344FF0-37EF-4E88-927D-2261098838F3}" type="sibTrans" cxnId="{56338141-968A-4E0A-B14C-5E343BF29F11}">
      <dgm:prSet/>
      <dgm:spPr/>
      <dgm:t>
        <a:bodyPr/>
        <a:lstStyle/>
        <a:p>
          <a:endParaRPr lang="de-DE"/>
        </a:p>
      </dgm:t>
    </dgm:pt>
    <dgm:pt modelId="{F3CE3F40-0FAF-4881-9883-F992B9EB7204}">
      <dgm:prSet phldrT="[Text]"/>
      <dgm:spPr/>
      <dgm:t>
        <a:bodyPr/>
        <a:lstStyle/>
        <a:p>
          <a:r>
            <a:rPr lang="en-GB" dirty="0" err="1"/>
            <a:t>Klappengeräusche</a:t>
          </a:r>
          <a:endParaRPr lang="en-GB" dirty="0"/>
        </a:p>
      </dgm:t>
    </dgm:pt>
    <dgm:pt modelId="{79E01642-8051-4F11-B06F-D377CA8645C8}" type="parTrans" cxnId="{721AC2FA-017D-46A0-A17C-16224EA199C0}">
      <dgm:prSet/>
      <dgm:spPr/>
      <dgm:t>
        <a:bodyPr/>
        <a:lstStyle/>
        <a:p>
          <a:endParaRPr lang="en-GB"/>
        </a:p>
      </dgm:t>
    </dgm:pt>
    <dgm:pt modelId="{68045F8B-293B-4F13-A509-DB0CFD74CDBA}" type="sibTrans" cxnId="{721AC2FA-017D-46A0-A17C-16224EA199C0}">
      <dgm:prSet/>
      <dgm:spPr/>
      <dgm:t>
        <a:bodyPr/>
        <a:lstStyle/>
        <a:p>
          <a:endParaRPr lang="en-GB"/>
        </a:p>
      </dgm:t>
    </dgm:pt>
    <dgm:pt modelId="{3CFF74B9-4531-4045-AC20-A01766D14E84}">
      <dgm:prSet phldrT="[Text]"/>
      <dgm:spPr/>
      <dgm:t>
        <a:bodyPr/>
        <a:lstStyle/>
        <a:p>
          <a:r>
            <a:rPr lang="en-GB" dirty="0" err="1"/>
            <a:t>Bildgebung</a:t>
          </a:r>
          <a:r>
            <a:rPr lang="en-GB" dirty="0"/>
            <a:t>: </a:t>
          </a:r>
          <a:r>
            <a:rPr lang="en-GB" dirty="0" err="1"/>
            <a:t>Röntgen</a:t>
          </a:r>
          <a:endParaRPr lang="en-GB" dirty="0"/>
        </a:p>
      </dgm:t>
    </dgm:pt>
    <dgm:pt modelId="{DFE4B971-2062-4B7C-BD1B-7FCE5E5662A7}" type="parTrans" cxnId="{539DA9B3-10A3-4A07-AB2E-EBED8DE06867}">
      <dgm:prSet/>
      <dgm:spPr/>
    </dgm:pt>
    <dgm:pt modelId="{A161F3EF-30A4-44CE-985C-C7E5D3DCF1A3}" type="sibTrans" cxnId="{539DA9B3-10A3-4A07-AB2E-EBED8DE06867}">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6"/>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6"/>
      <dgm:spPr/>
    </dgm:pt>
    <dgm:pt modelId="{38644FCB-323F-4B18-8A27-6DC9D38F10A5}" type="pres">
      <dgm:prSet presAssocID="{34D9ED83-E1B7-4943-8589-13BAE761BD83}" presName="dstNode" presStyleLbl="node1" presStyleIdx="0" presStyleCnt="6"/>
      <dgm:spPr/>
    </dgm:pt>
    <dgm:pt modelId="{99E4BFD6-7061-4EA3-8EC0-CC2EB111C963}" type="pres">
      <dgm:prSet presAssocID="{C4BC03CB-39AA-4C6D-AA16-8C722D3B03B3}" presName="text_1" presStyleLbl="node1" presStyleIdx="0" presStyleCnt="6">
        <dgm:presLayoutVars>
          <dgm:bulletEnabled val="1"/>
        </dgm:presLayoutVars>
      </dgm:prSet>
      <dgm:spPr/>
    </dgm:pt>
    <dgm:pt modelId="{23738FC6-E7CC-40D9-8DDD-1B5FFDC91463}" type="pres">
      <dgm:prSet presAssocID="{C4BC03CB-39AA-4C6D-AA16-8C722D3B03B3}" presName="accent_1" presStyleCnt="0"/>
      <dgm:spPr/>
    </dgm:pt>
    <dgm:pt modelId="{47E96C9C-654A-4D37-84F0-B4B9996A141B}" type="pres">
      <dgm:prSet presAssocID="{C4BC03CB-39AA-4C6D-AA16-8C722D3B03B3}" presName="accentRepeatNode" presStyleLbl="solidFgAcc1" presStyleIdx="0" presStyleCnt="6"/>
      <dgm:spPr/>
    </dgm:pt>
    <dgm:pt modelId="{7740EC19-7CDF-4119-9727-E81DF8C553CF}" type="pres">
      <dgm:prSet presAssocID="{2805FD64-E7A1-49FE-9F52-C7BF6779D43C}" presName="text_2" presStyleLbl="node1" presStyleIdx="1" presStyleCnt="6">
        <dgm:presLayoutVars>
          <dgm:bulletEnabled val="1"/>
        </dgm:presLayoutVars>
      </dgm:prSet>
      <dgm:spPr/>
    </dgm:pt>
    <dgm:pt modelId="{F0DFB23F-2207-42D5-91AE-CC670C00291E}" type="pres">
      <dgm:prSet presAssocID="{2805FD64-E7A1-49FE-9F52-C7BF6779D43C}" presName="accent_2" presStyleCnt="0"/>
      <dgm:spPr/>
    </dgm:pt>
    <dgm:pt modelId="{5A641DEA-F37A-4D37-AC31-A55CB420CDC7}" type="pres">
      <dgm:prSet presAssocID="{2805FD64-E7A1-49FE-9F52-C7BF6779D43C}" presName="accentRepeatNode" presStyleLbl="solidFgAcc1" presStyleIdx="1" presStyleCnt="6"/>
      <dgm:spPr/>
    </dgm:pt>
    <dgm:pt modelId="{B2751C6A-A4DF-458B-8D7D-8FC2BAA51A45}" type="pres">
      <dgm:prSet presAssocID="{F3CE3F40-0FAF-4881-9883-F992B9EB7204}" presName="text_3" presStyleLbl="node1" presStyleIdx="2" presStyleCnt="6">
        <dgm:presLayoutVars>
          <dgm:bulletEnabled val="1"/>
        </dgm:presLayoutVars>
      </dgm:prSet>
      <dgm:spPr/>
    </dgm:pt>
    <dgm:pt modelId="{4D444C40-B187-49A6-B4D8-FA497BD0C9FB}" type="pres">
      <dgm:prSet presAssocID="{F3CE3F40-0FAF-4881-9883-F992B9EB7204}" presName="accent_3" presStyleCnt="0"/>
      <dgm:spPr/>
    </dgm:pt>
    <dgm:pt modelId="{ED9E0B40-8836-42CC-942A-84F75832E50F}" type="pres">
      <dgm:prSet presAssocID="{F3CE3F40-0FAF-4881-9883-F992B9EB7204}" presName="accentRepeatNode" presStyleLbl="solidFgAcc1" presStyleIdx="2" presStyleCnt="6"/>
      <dgm:spPr/>
    </dgm:pt>
    <dgm:pt modelId="{9C48D21B-7036-4DF2-B593-ACD3383E1CB6}" type="pres">
      <dgm:prSet presAssocID="{FF6079A4-8C85-41AA-B637-6DE914C7C677}" presName="text_4" presStyleLbl="node1" presStyleIdx="3" presStyleCnt="6">
        <dgm:presLayoutVars>
          <dgm:bulletEnabled val="1"/>
        </dgm:presLayoutVars>
      </dgm:prSet>
      <dgm:spPr/>
    </dgm:pt>
    <dgm:pt modelId="{C2E98451-CA13-41F6-8096-AF54EB4B5D6B}" type="pres">
      <dgm:prSet presAssocID="{FF6079A4-8C85-41AA-B637-6DE914C7C677}" presName="accent_4" presStyleCnt="0"/>
      <dgm:spPr/>
    </dgm:pt>
    <dgm:pt modelId="{57E82C91-6DCB-4EBD-8F8D-FA3FE0D41504}" type="pres">
      <dgm:prSet presAssocID="{FF6079A4-8C85-41AA-B637-6DE914C7C677}" presName="accentRepeatNode" presStyleLbl="solidFgAcc1" presStyleIdx="3" presStyleCnt="6"/>
      <dgm:spPr/>
    </dgm:pt>
    <dgm:pt modelId="{532726CE-999F-4D86-8099-FA028A821D19}" type="pres">
      <dgm:prSet presAssocID="{CCB56929-B4A8-455B-BBD4-596D40A2768D}" presName="text_5" presStyleLbl="node1" presStyleIdx="4" presStyleCnt="6">
        <dgm:presLayoutVars>
          <dgm:bulletEnabled val="1"/>
        </dgm:presLayoutVars>
      </dgm:prSet>
      <dgm:spPr/>
    </dgm:pt>
    <dgm:pt modelId="{07FFE310-9057-4444-8FD3-5A727B911741}" type="pres">
      <dgm:prSet presAssocID="{CCB56929-B4A8-455B-BBD4-596D40A2768D}" presName="accent_5" presStyleCnt="0"/>
      <dgm:spPr/>
    </dgm:pt>
    <dgm:pt modelId="{99A9A19C-62C4-4CFE-B19F-8EE4175D62C4}" type="pres">
      <dgm:prSet presAssocID="{CCB56929-B4A8-455B-BBD4-596D40A2768D}" presName="accentRepeatNode" presStyleLbl="solidFgAcc1" presStyleIdx="4" presStyleCnt="6"/>
      <dgm:spPr/>
    </dgm:pt>
    <dgm:pt modelId="{D82D5557-BE26-4178-9402-133ABA70FBC3}" type="pres">
      <dgm:prSet presAssocID="{3CFF74B9-4531-4045-AC20-A01766D14E84}" presName="text_6" presStyleLbl="node1" presStyleIdx="5" presStyleCnt="6">
        <dgm:presLayoutVars>
          <dgm:bulletEnabled val="1"/>
        </dgm:presLayoutVars>
      </dgm:prSet>
      <dgm:spPr/>
    </dgm:pt>
    <dgm:pt modelId="{41724373-FAC7-4BF5-A879-8865864BAC92}" type="pres">
      <dgm:prSet presAssocID="{3CFF74B9-4531-4045-AC20-A01766D14E84}" presName="accent_6" presStyleCnt="0"/>
      <dgm:spPr/>
    </dgm:pt>
    <dgm:pt modelId="{C5BA9068-6E49-4C61-A1FD-DA60D59D9463}" type="pres">
      <dgm:prSet presAssocID="{3CFF74B9-4531-4045-AC20-A01766D14E84}" presName="accentRepeatNode" presStyleLbl="solidFgAcc1" presStyleIdx="5" presStyleCnt="6"/>
      <dgm:spPr/>
    </dgm:pt>
  </dgm:ptLst>
  <dgm:cxnLst>
    <dgm:cxn modelId="{2B833529-81A1-4F68-AD95-BA1BC895EFC6}" srcId="{34D9ED83-E1B7-4943-8589-13BAE761BD83}" destId="{2805FD64-E7A1-49FE-9F52-C7BF6779D43C}" srcOrd="1" destOrd="0" parTransId="{DB09CCCB-65CD-4293-A346-37745ACA39D5}" sibTransId="{3148D3E2-6DB7-4FC4-BB03-B501AAF99FE3}"/>
    <dgm:cxn modelId="{399B7E30-162F-4487-B59A-276266637E85}" type="presOf" srcId="{F3CE3F40-0FAF-4881-9883-F992B9EB7204}" destId="{B2751C6A-A4DF-458B-8D7D-8FC2BAA51A45}" srcOrd="0" destOrd="0" presId="urn:microsoft.com/office/officeart/2008/layout/VerticalCurvedList"/>
    <dgm:cxn modelId="{925F8432-E2B8-4CC7-A9E9-C6E91C737441}" type="presOf" srcId="{CCB56929-B4A8-455B-BBD4-596D40A2768D}" destId="{532726CE-999F-4D86-8099-FA028A821D19}" srcOrd="0" destOrd="0" presId="urn:microsoft.com/office/officeart/2008/layout/VerticalCurvedList"/>
    <dgm:cxn modelId="{8A83605E-AE9C-4B58-821C-384F821C30D5}" type="presOf" srcId="{B433D5E8-13B7-4D94-B603-174FCBF7BAEA}" destId="{BE18204D-F515-4C44-95E9-0E65785FB00F}" srcOrd="0" destOrd="0" presId="urn:microsoft.com/office/officeart/2008/layout/VerticalCurvedList"/>
    <dgm:cxn modelId="{56338141-968A-4E0A-B14C-5E343BF29F11}" srcId="{34D9ED83-E1B7-4943-8589-13BAE761BD83}" destId="{CCB56929-B4A8-455B-BBD4-596D40A2768D}" srcOrd="4" destOrd="0" parTransId="{42C84490-D795-4DB9-AEF8-DBF1741899DB}" sibTransId="{AD344FF0-37EF-4E88-927D-2261098838F3}"/>
    <dgm:cxn modelId="{DF385A50-B50D-4DBE-8BD1-DEB790F63D4E}" type="presOf" srcId="{FF6079A4-8C85-41AA-B637-6DE914C7C677}" destId="{9C48D21B-7036-4DF2-B593-ACD3383E1CB6}" srcOrd="0" destOrd="0" presId="urn:microsoft.com/office/officeart/2008/layout/VerticalCurvedList"/>
    <dgm:cxn modelId="{FC7A2296-0D45-4C3F-9BA4-E4C09545FF58}" srcId="{34D9ED83-E1B7-4943-8589-13BAE761BD83}" destId="{FF6079A4-8C85-41AA-B637-6DE914C7C677}" srcOrd="3" destOrd="0" parTransId="{211BA891-44EB-433F-90B8-1077613E3BC4}" sibTransId="{D97A7407-7A1F-48C5-B14D-6D0E3662DC5B}"/>
    <dgm:cxn modelId="{AB8050B3-EC0C-485B-BD71-2A338B6309E8}" type="presOf" srcId="{34D9ED83-E1B7-4943-8589-13BAE761BD83}" destId="{A676786C-29B4-44C4-99AA-82885F928D4A}" srcOrd="0" destOrd="0" presId="urn:microsoft.com/office/officeart/2008/layout/VerticalCurvedList"/>
    <dgm:cxn modelId="{539DA9B3-10A3-4A07-AB2E-EBED8DE06867}" srcId="{34D9ED83-E1B7-4943-8589-13BAE761BD83}" destId="{3CFF74B9-4531-4045-AC20-A01766D14E84}" srcOrd="5" destOrd="0" parTransId="{DFE4B971-2062-4B7C-BD1B-7FCE5E5662A7}" sibTransId="{A161F3EF-30A4-44CE-985C-C7E5D3DCF1A3}"/>
    <dgm:cxn modelId="{BC7CECB5-1F06-4D34-95BB-402C6E254B4E}" type="presOf" srcId="{3CFF74B9-4531-4045-AC20-A01766D14E84}" destId="{D82D5557-BE26-4178-9402-133ABA70FBC3}" srcOrd="0" destOrd="0" presId="urn:microsoft.com/office/officeart/2008/layout/VerticalCurvedList"/>
    <dgm:cxn modelId="{A3950CBC-3B0E-42D1-AC89-C9B5F325F1EE}" srcId="{34D9ED83-E1B7-4943-8589-13BAE761BD83}" destId="{C4BC03CB-39AA-4C6D-AA16-8C722D3B03B3}" srcOrd="0" destOrd="0" parTransId="{277AEF6F-1CD3-4807-B0AC-7612517B4416}" sibTransId="{B433D5E8-13B7-4D94-B603-174FCBF7BAEA}"/>
    <dgm:cxn modelId="{E17932BE-5188-45CC-9844-8BFD95DC8541}" type="presOf" srcId="{C4BC03CB-39AA-4C6D-AA16-8C722D3B03B3}" destId="{99E4BFD6-7061-4EA3-8EC0-CC2EB111C963}" srcOrd="0" destOrd="0" presId="urn:microsoft.com/office/officeart/2008/layout/VerticalCurvedList"/>
    <dgm:cxn modelId="{4E9D12FA-BF6F-4BBB-BF66-935CE525F47B}" type="presOf" srcId="{2805FD64-E7A1-49FE-9F52-C7BF6779D43C}" destId="{7740EC19-7CDF-4119-9727-E81DF8C553CF}" srcOrd="0" destOrd="0" presId="urn:microsoft.com/office/officeart/2008/layout/VerticalCurvedList"/>
    <dgm:cxn modelId="{721AC2FA-017D-46A0-A17C-16224EA199C0}" srcId="{34D9ED83-E1B7-4943-8589-13BAE761BD83}" destId="{F3CE3F40-0FAF-4881-9883-F992B9EB7204}" srcOrd="2" destOrd="0" parTransId="{79E01642-8051-4F11-B06F-D377CA8645C8}" sibTransId="{68045F8B-293B-4F13-A509-DB0CFD74CDBA}"/>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B10DD4E5-D7D1-4A04-885C-25C1BFEDE42D}" type="presParOf" srcId="{300C104C-56BC-4622-A136-8289C74819BD}" destId="{99E4BFD6-7061-4EA3-8EC0-CC2EB111C963}" srcOrd="1" destOrd="0" presId="urn:microsoft.com/office/officeart/2008/layout/VerticalCurvedList"/>
    <dgm:cxn modelId="{6E8087D2-8E79-4B1D-8701-9ADE07AEEA3D}" type="presParOf" srcId="{300C104C-56BC-4622-A136-8289C74819BD}" destId="{23738FC6-E7CC-40D9-8DDD-1B5FFDC91463}" srcOrd="2" destOrd="0" presId="urn:microsoft.com/office/officeart/2008/layout/VerticalCurvedList"/>
    <dgm:cxn modelId="{492643C2-B873-4472-849B-FC411B2C9E9B}" type="presParOf" srcId="{23738FC6-E7CC-40D9-8DDD-1B5FFDC91463}" destId="{47E96C9C-654A-4D37-84F0-B4B9996A141B}" srcOrd="0" destOrd="0" presId="urn:microsoft.com/office/officeart/2008/layout/VerticalCurvedList"/>
    <dgm:cxn modelId="{0A3A2088-BF6F-4F68-8F7E-2D197130F0B1}" type="presParOf" srcId="{300C104C-56BC-4622-A136-8289C74819BD}" destId="{7740EC19-7CDF-4119-9727-E81DF8C553CF}" srcOrd="3" destOrd="0" presId="urn:microsoft.com/office/officeart/2008/layout/VerticalCurvedList"/>
    <dgm:cxn modelId="{C0F708D6-80F7-4183-BCF9-6FFFBE2D9A8A}" type="presParOf" srcId="{300C104C-56BC-4622-A136-8289C74819BD}" destId="{F0DFB23F-2207-42D5-91AE-CC670C00291E}" srcOrd="4" destOrd="0" presId="urn:microsoft.com/office/officeart/2008/layout/VerticalCurvedList"/>
    <dgm:cxn modelId="{601D689E-C368-48FE-887D-AEA37D13B6E5}" type="presParOf" srcId="{F0DFB23F-2207-42D5-91AE-CC670C00291E}" destId="{5A641DEA-F37A-4D37-AC31-A55CB420CDC7}" srcOrd="0" destOrd="0" presId="urn:microsoft.com/office/officeart/2008/layout/VerticalCurvedList"/>
    <dgm:cxn modelId="{1014A843-FE94-4E77-98B9-9CC815AC93B5}" type="presParOf" srcId="{300C104C-56BC-4622-A136-8289C74819BD}" destId="{B2751C6A-A4DF-458B-8D7D-8FC2BAA51A45}" srcOrd="5" destOrd="0" presId="urn:microsoft.com/office/officeart/2008/layout/VerticalCurvedList"/>
    <dgm:cxn modelId="{8CE338DE-9238-4C4C-85B3-5A0B43C8C195}" type="presParOf" srcId="{300C104C-56BC-4622-A136-8289C74819BD}" destId="{4D444C40-B187-49A6-B4D8-FA497BD0C9FB}" srcOrd="6" destOrd="0" presId="urn:microsoft.com/office/officeart/2008/layout/VerticalCurvedList"/>
    <dgm:cxn modelId="{DA85EE63-C971-444C-B68C-9E464F463366}" type="presParOf" srcId="{4D444C40-B187-49A6-B4D8-FA497BD0C9FB}" destId="{ED9E0B40-8836-42CC-942A-84F75832E50F}" srcOrd="0" destOrd="0" presId="urn:microsoft.com/office/officeart/2008/layout/VerticalCurvedList"/>
    <dgm:cxn modelId="{BC2EAE56-7609-4DC2-88F6-DA962F31412F}" type="presParOf" srcId="{300C104C-56BC-4622-A136-8289C74819BD}" destId="{9C48D21B-7036-4DF2-B593-ACD3383E1CB6}" srcOrd="7" destOrd="0" presId="urn:microsoft.com/office/officeart/2008/layout/VerticalCurvedList"/>
    <dgm:cxn modelId="{47CAD21F-D551-44F6-8D90-273C2D2E1C72}" type="presParOf" srcId="{300C104C-56BC-4622-A136-8289C74819BD}" destId="{C2E98451-CA13-41F6-8096-AF54EB4B5D6B}" srcOrd="8" destOrd="0" presId="urn:microsoft.com/office/officeart/2008/layout/VerticalCurvedList"/>
    <dgm:cxn modelId="{ACBCABB0-7A9D-4E1B-A256-AED1C70FDF47}" type="presParOf" srcId="{C2E98451-CA13-41F6-8096-AF54EB4B5D6B}" destId="{57E82C91-6DCB-4EBD-8F8D-FA3FE0D41504}" srcOrd="0" destOrd="0" presId="urn:microsoft.com/office/officeart/2008/layout/VerticalCurvedList"/>
    <dgm:cxn modelId="{29DAB8B5-2A52-4530-96E1-894C071D3A68}" type="presParOf" srcId="{300C104C-56BC-4622-A136-8289C74819BD}" destId="{532726CE-999F-4D86-8099-FA028A821D19}" srcOrd="9" destOrd="0" presId="urn:microsoft.com/office/officeart/2008/layout/VerticalCurvedList"/>
    <dgm:cxn modelId="{C92E24C0-5CFA-4C92-8DBA-1F316A7BCF09}" type="presParOf" srcId="{300C104C-56BC-4622-A136-8289C74819BD}" destId="{07FFE310-9057-4444-8FD3-5A727B911741}" srcOrd="10" destOrd="0" presId="urn:microsoft.com/office/officeart/2008/layout/VerticalCurvedList"/>
    <dgm:cxn modelId="{F52DFE08-7796-4DFF-8A1F-BB8C7BD1F5AF}" type="presParOf" srcId="{07FFE310-9057-4444-8FD3-5A727B911741}" destId="{99A9A19C-62C4-4CFE-B19F-8EE4175D62C4}" srcOrd="0" destOrd="0" presId="urn:microsoft.com/office/officeart/2008/layout/VerticalCurvedList"/>
    <dgm:cxn modelId="{4E3E1490-237B-4AF9-8327-82B9AF5597AE}" type="presParOf" srcId="{300C104C-56BC-4622-A136-8289C74819BD}" destId="{D82D5557-BE26-4178-9402-133ABA70FBC3}" srcOrd="11" destOrd="0" presId="urn:microsoft.com/office/officeart/2008/layout/VerticalCurvedList"/>
    <dgm:cxn modelId="{AE39224B-C09F-480C-B262-0E4861C22C5E}" type="presParOf" srcId="{300C104C-56BC-4622-A136-8289C74819BD}" destId="{41724373-FAC7-4BF5-A879-8865864BAC92}" srcOrd="12" destOrd="0" presId="urn:microsoft.com/office/officeart/2008/layout/VerticalCurvedList"/>
    <dgm:cxn modelId="{77EEC73C-0EDD-4F3C-BBE7-609916684EA6}" type="presParOf" srcId="{41724373-FAC7-4BF5-A879-8865864BAC92}" destId="{C5BA9068-6E49-4C61-A1FD-DA60D59D946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3FF80F-0715-44BD-8168-4E6CD6E251B0}">
      <dsp:nvSpPr>
        <dsp:cNvPr id="0" name=""/>
        <dsp:cNvSpPr/>
      </dsp:nvSpPr>
      <dsp:spPr>
        <a:xfrm>
          <a:off x="380119" y="246332"/>
          <a:ext cx="8658680" cy="492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Verdünnungsmethoden zur Blutflussmessung</a:t>
          </a:r>
          <a:endParaRPr lang="en-GB" sz="2500" kern="1200" dirty="0"/>
        </a:p>
      </dsp:txBody>
      <dsp:txXfrm>
        <a:off x="380119" y="246332"/>
        <a:ext cx="8658680" cy="492448"/>
      </dsp:txXfrm>
    </dsp:sp>
    <dsp:sp modelId="{48F4FC68-B38A-4EE2-9D35-2FB2CE46A4D3}">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E8758E-2689-4D7D-AF3B-13A69552A271}">
      <dsp:nvSpPr>
        <dsp:cNvPr id="0" name=""/>
        <dsp:cNvSpPr/>
      </dsp:nvSpPr>
      <dsp:spPr>
        <a:xfrm>
          <a:off x="826075" y="985438"/>
          <a:ext cx="8212724" cy="49244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Elektromagnetische </a:t>
          </a:r>
          <a:r>
            <a:rPr lang="en-GB" sz="2500" kern="1200" dirty="0" err="1"/>
            <a:t>Methode</a:t>
          </a:r>
          <a:r>
            <a:rPr lang="en-GB" sz="2500" kern="1200" dirty="0"/>
            <a:t> </a:t>
          </a:r>
          <a:r>
            <a:rPr lang="en-GB" sz="2500" kern="1200" dirty="0" err="1"/>
            <a:t>zur</a:t>
          </a:r>
          <a:r>
            <a:rPr lang="en-GB" sz="2500" kern="1200" dirty="0"/>
            <a:t> </a:t>
          </a:r>
          <a:r>
            <a:rPr lang="en-GB" sz="2500" kern="1200" dirty="0" err="1"/>
            <a:t>Blutflussmessung</a:t>
          </a:r>
          <a:endParaRPr lang="en-GB" sz="2500" kern="1200" dirty="0"/>
        </a:p>
      </dsp:txBody>
      <dsp:txXfrm>
        <a:off x="826075" y="985438"/>
        <a:ext cx="8212724" cy="492448"/>
      </dsp:txXfrm>
    </dsp:sp>
    <dsp:sp modelId="{61D0BBDC-5C99-414D-8337-BB96495FD2D8}">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26EDB-5766-4EE5-A51A-91109F7C01CF}">
      <dsp:nvSpPr>
        <dsp:cNvPr id="0" name=""/>
        <dsp:cNvSpPr/>
      </dsp:nvSpPr>
      <dsp:spPr>
        <a:xfrm>
          <a:off x="1070457" y="1724003"/>
          <a:ext cx="7968342" cy="4924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Angiografische</a:t>
          </a:r>
          <a:r>
            <a:rPr lang="en-GB" sz="2500" kern="1200" dirty="0"/>
            <a:t> </a:t>
          </a:r>
          <a:r>
            <a:rPr lang="en-GB" sz="2500" kern="1200" dirty="0" err="1"/>
            <a:t>Methode</a:t>
          </a:r>
          <a:r>
            <a:rPr lang="en-GB" sz="2500" kern="1200" dirty="0"/>
            <a:t> </a:t>
          </a:r>
          <a:r>
            <a:rPr lang="en-GB" sz="2500" kern="1200" dirty="0" err="1"/>
            <a:t>zur</a:t>
          </a:r>
          <a:r>
            <a:rPr lang="en-GB" sz="2500" kern="1200" dirty="0"/>
            <a:t> </a:t>
          </a:r>
          <a:r>
            <a:rPr lang="en-GB" sz="2500" kern="1200" dirty="0" err="1"/>
            <a:t>Blutflussmessung</a:t>
          </a:r>
          <a:endParaRPr lang="en-GB" sz="2500" kern="1200" dirty="0"/>
        </a:p>
      </dsp:txBody>
      <dsp:txXfrm>
        <a:off x="1070457" y="1724003"/>
        <a:ext cx="7968342" cy="492448"/>
      </dsp:txXfrm>
    </dsp:sp>
    <dsp:sp modelId="{7C205F47-7362-4E2E-9DEA-286B571532C9}">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CFE009-2E45-471E-A000-6FA2A84EDFAC}">
      <dsp:nvSpPr>
        <dsp:cNvPr id="0" name=""/>
        <dsp:cNvSpPr/>
      </dsp:nvSpPr>
      <dsp:spPr>
        <a:xfrm>
          <a:off x="1148486" y="2463109"/>
          <a:ext cx="7890313" cy="492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Grundlagen</a:t>
          </a:r>
          <a:r>
            <a:rPr lang="en-GB" sz="2500" kern="1200" dirty="0"/>
            <a:t> des </a:t>
          </a:r>
          <a:r>
            <a:rPr lang="en-GB" sz="2500" kern="1200" dirty="0" err="1"/>
            <a:t>Schalls</a:t>
          </a:r>
          <a:endParaRPr lang="en-GB" sz="2500" kern="1200" dirty="0"/>
        </a:p>
      </dsp:txBody>
      <dsp:txXfrm>
        <a:off x="1148486" y="2463109"/>
        <a:ext cx="7890313" cy="492448"/>
      </dsp:txXfrm>
    </dsp:sp>
    <dsp:sp modelId="{08D83F4F-1159-4D4E-9A73-1E75C6777144}">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090456-AA49-4D21-862B-6754E83424D8}">
      <dsp:nvSpPr>
        <dsp:cNvPr id="0" name=""/>
        <dsp:cNvSpPr/>
      </dsp:nvSpPr>
      <dsp:spPr>
        <a:xfrm>
          <a:off x="1070457" y="3202215"/>
          <a:ext cx="7968342" cy="4924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Laufzeitmessung</a:t>
          </a:r>
          <a:endParaRPr lang="en-GB" sz="2500" kern="1200" dirty="0"/>
        </a:p>
      </dsp:txBody>
      <dsp:txXfrm>
        <a:off x="1070457" y="3202215"/>
        <a:ext cx="7968342" cy="492448"/>
      </dsp:txXfrm>
    </dsp:sp>
    <dsp:sp modelId="{EAC0B7CD-0E97-4C12-A6AA-432646E113FD}">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D39A6-5876-4F2F-9F0E-2908A50FF6AE}">
      <dsp:nvSpPr>
        <dsp:cNvPr id="0" name=""/>
        <dsp:cNvSpPr/>
      </dsp:nvSpPr>
      <dsp:spPr>
        <a:xfrm>
          <a:off x="826075" y="3940779"/>
          <a:ext cx="8212724" cy="49244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Dopplerverfahren</a:t>
          </a:r>
          <a:endParaRPr lang="en-GB" sz="2500" kern="1200" dirty="0"/>
        </a:p>
      </dsp:txBody>
      <dsp:txXfrm>
        <a:off x="826075" y="3940779"/>
        <a:ext cx="8212724" cy="492448"/>
      </dsp:txXfrm>
    </dsp:sp>
    <dsp:sp modelId="{5A641DEA-F37A-4D37-AC31-A55CB420CDC7}">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15B06-E280-4D2D-A92B-396B3BC7AD00}">
      <dsp:nvSpPr>
        <dsp:cNvPr id="0" name=""/>
        <dsp:cNvSpPr/>
      </dsp:nvSpPr>
      <dsp:spPr>
        <a:xfrm>
          <a:off x="380119" y="4679885"/>
          <a:ext cx="8658680" cy="492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Kapillarflussmessung</a:t>
          </a:r>
          <a:endParaRPr lang="en-GB" sz="2500" kern="1200" dirty="0"/>
        </a:p>
      </dsp:txBody>
      <dsp:txXfrm>
        <a:off x="380119" y="4679885"/>
        <a:ext cx="8658680" cy="492448"/>
      </dsp:txXfrm>
    </dsp:sp>
    <dsp:sp modelId="{94899112-B045-4E56-BF01-5D6CE370B84F}">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8707C5-6BC0-47D4-B6AC-B50EFF71FC68}">
      <dsp:nvSpPr>
        <dsp:cNvPr id="0" name=""/>
        <dsp:cNvSpPr/>
      </dsp:nvSpPr>
      <dsp:spPr>
        <a:xfrm>
          <a:off x="610504" y="416587"/>
          <a:ext cx="8424052"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Vom</a:t>
          </a:r>
          <a:r>
            <a:rPr lang="en-GB" sz="2500" kern="1200" dirty="0"/>
            <a:t> </a:t>
          </a:r>
          <a:r>
            <a:rPr lang="en-GB" sz="2500" kern="1200" dirty="0" err="1"/>
            <a:t>Druck</a:t>
          </a:r>
          <a:r>
            <a:rPr lang="en-GB" sz="2500" kern="1200" dirty="0"/>
            <a:t> </a:t>
          </a:r>
          <a:r>
            <a:rPr lang="en-GB" sz="2500" kern="1200" dirty="0" err="1"/>
            <a:t>abgeleitete</a:t>
          </a:r>
          <a:r>
            <a:rPr lang="en-GB" sz="2500" kern="1200" dirty="0"/>
            <a:t> </a:t>
          </a:r>
          <a:r>
            <a:rPr lang="en-GB" sz="2500" kern="1200" dirty="0" err="1"/>
            <a:t>Methoden</a:t>
          </a:r>
          <a:r>
            <a:rPr lang="en-GB" sz="2500" kern="1200" dirty="0"/>
            <a:t> </a:t>
          </a:r>
          <a:r>
            <a:rPr lang="en-GB" sz="2500" kern="1200" dirty="0" err="1"/>
            <a:t>zur</a:t>
          </a:r>
          <a:r>
            <a:rPr lang="en-GB" sz="2500" kern="1200" dirty="0"/>
            <a:t> </a:t>
          </a:r>
          <a:r>
            <a:rPr lang="en-GB" sz="2500" kern="1200" dirty="0" err="1"/>
            <a:t>Flussmessung</a:t>
          </a:r>
          <a:endParaRPr lang="en-GB" sz="2500" kern="1200" dirty="0"/>
        </a:p>
      </dsp:txBody>
      <dsp:txXfrm>
        <a:off x="610504" y="416587"/>
        <a:ext cx="8424052" cy="833607"/>
      </dsp:txXfrm>
    </dsp:sp>
    <dsp:sp modelId="{B47B6145-D89E-4541-A29D-94E0D8288A9D}">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917FBC-ECC7-4035-83FB-7656B54956BC}">
      <dsp:nvSpPr>
        <dsp:cNvPr id="0" name=""/>
        <dsp:cNvSpPr/>
      </dsp:nvSpPr>
      <dsp:spPr>
        <a:xfrm>
          <a:off x="1088431" y="1667215"/>
          <a:ext cx="7946125" cy="8336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Thermische Geschwindigkeitssonden</a:t>
          </a:r>
          <a:endParaRPr lang="en-GB" sz="2500" kern="1200" dirty="0"/>
        </a:p>
      </dsp:txBody>
      <dsp:txXfrm>
        <a:off x="1088431" y="1667215"/>
        <a:ext cx="7946125" cy="833607"/>
      </dsp:txXfrm>
    </dsp:sp>
    <dsp:sp modelId="{57E82C91-6DCB-4EBD-8F8D-FA3FE0D41504}">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FD7FD5-B237-469B-B1F9-DCB2BC1EF54A}">
      <dsp:nvSpPr>
        <dsp:cNvPr id="0" name=""/>
        <dsp:cNvSpPr/>
      </dsp:nvSpPr>
      <dsp:spPr>
        <a:xfrm>
          <a:off x="1088431" y="2917843"/>
          <a:ext cx="7946125" cy="8336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Elektromagnetische</a:t>
          </a:r>
          <a:r>
            <a:rPr lang="en-GB" sz="2500" kern="1200" dirty="0"/>
            <a:t> </a:t>
          </a:r>
          <a:r>
            <a:rPr lang="en-GB" sz="2500" kern="1200" dirty="0" err="1"/>
            <a:t>Methode</a:t>
          </a:r>
          <a:r>
            <a:rPr lang="en-GB" sz="2500" kern="1200" dirty="0"/>
            <a:t> </a:t>
          </a:r>
          <a:r>
            <a:rPr lang="en-GB" sz="2500" kern="1200" dirty="0" err="1"/>
            <a:t>zur</a:t>
          </a:r>
          <a:r>
            <a:rPr lang="en-GB" sz="2500" kern="1200" dirty="0"/>
            <a:t> </a:t>
          </a:r>
          <a:r>
            <a:rPr lang="en-GB" sz="2500" kern="1200" dirty="0" err="1"/>
            <a:t>Geschwindigkeitsmessung</a:t>
          </a:r>
          <a:endParaRPr lang="en-GB" sz="2500" kern="1200" dirty="0"/>
        </a:p>
      </dsp:txBody>
      <dsp:txXfrm>
        <a:off x="1088431" y="2917843"/>
        <a:ext cx="7946125" cy="833607"/>
      </dsp:txXfrm>
    </dsp:sp>
    <dsp:sp modelId="{99A9A19C-62C4-4CFE-B19F-8EE4175D62C4}">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CCC782-F3F1-4EFE-A482-F337DC8A7D4B}">
      <dsp:nvSpPr>
        <dsp:cNvPr id="0" name=""/>
        <dsp:cNvSpPr/>
      </dsp:nvSpPr>
      <dsp:spPr>
        <a:xfrm>
          <a:off x="610504" y="4168472"/>
          <a:ext cx="8424052" cy="8336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Ultraschallmethoden</a:t>
          </a:r>
          <a:r>
            <a:rPr lang="en-GB" sz="2500" kern="1200" dirty="0"/>
            <a:t> </a:t>
          </a:r>
          <a:r>
            <a:rPr lang="en-GB" sz="2500" kern="1200" dirty="0" err="1"/>
            <a:t>zur</a:t>
          </a:r>
          <a:r>
            <a:rPr lang="en-GB" sz="2500" kern="1200" dirty="0"/>
            <a:t> </a:t>
          </a:r>
          <a:r>
            <a:rPr lang="en-GB" sz="2500" kern="1200" dirty="0" err="1"/>
            <a:t>Geschwindigkeitsmessung</a:t>
          </a:r>
          <a:endParaRPr lang="en-GB" sz="2500" kern="1200" dirty="0"/>
        </a:p>
      </dsp:txBody>
      <dsp:txXfrm>
        <a:off x="610504" y="4168472"/>
        <a:ext cx="8424052" cy="833607"/>
      </dsp:txXfrm>
    </dsp:sp>
    <dsp:sp modelId="{FB5C199F-EF76-4405-9A65-B54E465BFBEB}">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E4BFD6-7061-4EA3-8EC0-CC2EB111C963}">
      <dsp:nvSpPr>
        <dsp:cNvPr id="0" name=""/>
        <dsp:cNvSpPr/>
      </dsp:nvSpPr>
      <dsp:spPr>
        <a:xfrm>
          <a:off x="434398" y="285347"/>
          <a:ext cx="8600158" cy="5704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dirty="0" err="1"/>
            <a:t>Stethoskop</a:t>
          </a:r>
          <a:endParaRPr lang="en-GB" sz="2900" kern="1200" dirty="0"/>
        </a:p>
      </dsp:txBody>
      <dsp:txXfrm>
        <a:off x="434398" y="285347"/>
        <a:ext cx="8600158" cy="570477"/>
      </dsp:txXfrm>
    </dsp:sp>
    <dsp:sp modelId="{47E96C9C-654A-4D37-84F0-B4B9996A141B}">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0EC19-7CDF-4119-9727-E81DF8C553CF}">
      <dsp:nvSpPr>
        <dsp:cNvPr id="0" name=""/>
        <dsp:cNvSpPr/>
      </dsp:nvSpPr>
      <dsp:spPr>
        <a:xfrm>
          <a:off x="903654" y="1140954"/>
          <a:ext cx="8130902" cy="570477"/>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dirty="0" err="1"/>
            <a:t>Phonokardiographie</a:t>
          </a:r>
          <a:r>
            <a:rPr lang="en-GB" sz="2900" kern="1200" dirty="0"/>
            <a:t> (4 </a:t>
          </a:r>
          <a:r>
            <a:rPr lang="en-GB" sz="2900" kern="1200" dirty="0" err="1"/>
            <a:t>Herztöne</a:t>
          </a:r>
          <a:r>
            <a:rPr lang="en-GB" sz="2900" kern="1200" dirty="0"/>
            <a:t>)</a:t>
          </a:r>
        </a:p>
      </dsp:txBody>
      <dsp:txXfrm>
        <a:off x="903654" y="1140954"/>
        <a:ext cx="8130902" cy="570477"/>
      </dsp:txXfrm>
    </dsp:sp>
    <dsp:sp modelId="{5A641DEA-F37A-4D37-AC31-A55CB420CDC7}">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751C6A-A4DF-458B-8D7D-8FC2BAA51A45}">
      <dsp:nvSpPr>
        <dsp:cNvPr id="0" name=""/>
        <dsp:cNvSpPr/>
      </dsp:nvSpPr>
      <dsp:spPr>
        <a:xfrm>
          <a:off x="1118233" y="1996562"/>
          <a:ext cx="7916322" cy="570477"/>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dirty="0" err="1"/>
            <a:t>Klappengeräusche</a:t>
          </a:r>
          <a:endParaRPr lang="en-GB" sz="2900" kern="1200" dirty="0"/>
        </a:p>
      </dsp:txBody>
      <dsp:txXfrm>
        <a:off x="1118233" y="1996562"/>
        <a:ext cx="7916322" cy="570477"/>
      </dsp:txXfrm>
    </dsp:sp>
    <dsp:sp modelId="{ED9E0B40-8836-42CC-942A-84F75832E50F}">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8D21B-7036-4DF2-B593-ACD3383E1CB6}">
      <dsp:nvSpPr>
        <dsp:cNvPr id="0" name=""/>
        <dsp:cNvSpPr/>
      </dsp:nvSpPr>
      <dsp:spPr>
        <a:xfrm>
          <a:off x="1118233" y="2851627"/>
          <a:ext cx="7916322" cy="570477"/>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dirty="0" err="1"/>
            <a:t>Darmgeräusche</a:t>
          </a:r>
          <a:endParaRPr lang="en-GB" sz="2900" kern="1200" dirty="0"/>
        </a:p>
      </dsp:txBody>
      <dsp:txXfrm>
        <a:off x="1118233" y="2851627"/>
        <a:ext cx="7916322" cy="570477"/>
      </dsp:txXfrm>
    </dsp:sp>
    <dsp:sp modelId="{57E82C91-6DCB-4EBD-8F8D-FA3FE0D41504}">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2726CE-999F-4D86-8099-FA028A821D19}">
      <dsp:nvSpPr>
        <dsp:cNvPr id="0" name=""/>
        <dsp:cNvSpPr/>
      </dsp:nvSpPr>
      <dsp:spPr>
        <a:xfrm>
          <a:off x="903654" y="3707235"/>
          <a:ext cx="8130902" cy="570477"/>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dirty="0" err="1"/>
            <a:t>Lungengeräusche</a:t>
          </a:r>
          <a:endParaRPr lang="en-GB" sz="2900" kern="1200" dirty="0"/>
        </a:p>
      </dsp:txBody>
      <dsp:txXfrm>
        <a:off x="903654" y="3707235"/>
        <a:ext cx="8130902" cy="570477"/>
      </dsp:txXfrm>
    </dsp:sp>
    <dsp:sp modelId="{99A9A19C-62C4-4CFE-B19F-8EE4175D62C4}">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D5557-BE26-4178-9402-133ABA70FBC3}">
      <dsp:nvSpPr>
        <dsp:cNvPr id="0" name=""/>
        <dsp:cNvSpPr/>
      </dsp:nvSpPr>
      <dsp:spPr>
        <a:xfrm>
          <a:off x="434398" y="4562842"/>
          <a:ext cx="8600158" cy="57047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dirty="0" err="1"/>
            <a:t>Bildgebung</a:t>
          </a:r>
          <a:r>
            <a:rPr lang="en-GB" sz="2900" kern="1200" dirty="0"/>
            <a:t>: </a:t>
          </a:r>
          <a:r>
            <a:rPr lang="en-GB" sz="2900" kern="1200" dirty="0" err="1"/>
            <a:t>Röntgen</a:t>
          </a:r>
          <a:endParaRPr lang="en-GB" sz="2900" kern="1200" dirty="0"/>
        </a:p>
      </dsp:txBody>
      <dsp:txXfrm>
        <a:off x="434398" y="4562842"/>
        <a:ext cx="8600158" cy="570477"/>
      </dsp:txXfrm>
    </dsp:sp>
    <dsp:sp modelId="{C5BA9068-6E49-4C61-A1FD-DA60D59D9463}">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6C511-AA08-4069-9839-3D2151A70248}" type="datetimeFigureOut">
              <a:rPr lang="en-GB" smtClean="0"/>
              <a:t>08/07/2025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63DA2-B10B-476C-9B58-D843336D797F}" type="slidenum">
              <a:rPr lang="en-GB" smtClean="0"/>
              <a:t>‹Nr.›</a:t>
            </a:fld>
            <a:endParaRPr lang="en-GB"/>
          </a:p>
        </p:txBody>
      </p:sp>
    </p:spTree>
    <p:extLst>
      <p:ext uri="{BB962C8B-B14F-4D97-AF65-F5344CB8AC3E}">
        <p14:creationId xmlns:p14="http://schemas.microsoft.com/office/powerpoint/2010/main" val="420411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a:t>
            </a:fld>
            <a:endParaRPr lang="en-GB"/>
          </a:p>
        </p:txBody>
      </p:sp>
    </p:spTree>
    <p:extLst>
      <p:ext uri="{BB962C8B-B14F-4D97-AF65-F5344CB8AC3E}">
        <p14:creationId xmlns:p14="http://schemas.microsoft.com/office/powerpoint/2010/main" val="139523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11</a:t>
            </a:fld>
            <a:endParaRPr lang="en-GB"/>
          </a:p>
        </p:txBody>
      </p:sp>
    </p:spTree>
    <p:extLst>
      <p:ext uri="{BB962C8B-B14F-4D97-AF65-F5344CB8AC3E}">
        <p14:creationId xmlns:p14="http://schemas.microsoft.com/office/powerpoint/2010/main" val="375181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12</a:t>
            </a:fld>
            <a:endParaRPr lang="en-GB"/>
          </a:p>
        </p:txBody>
      </p:sp>
    </p:spTree>
    <p:extLst>
      <p:ext uri="{BB962C8B-B14F-4D97-AF65-F5344CB8AC3E}">
        <p14:creationId xmlns:p14="http://schemas.microsoft.com/office/powerpoint/2010/main" val="3951604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13</a:t>
            </a:fld>
            <a:endParaRPr lang="en-GB"/>
          </a:p>
        </p:txBody>
      </p:sp>
    </p:spTree>
    <p:extLst>
      <p:ext uri="{BB962C8B-B14F-4D97-AF65-F5344CB8AC3E}">
        <p14:creationId xmlns:p14="http://schemas.microsoft.com/office/powerpoint/2010/main" val="343599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14</a:t>
            </a:fld>
            <a:endParaRPr lang="en-GB"/>
          </a:p>
        </p:txBody>
      </p:sp>
    </p:spTree>
    <p:extLst>
      <p:ext uri="{BB962C8B-B14F-4D97-AF65-F5344CB8AC3E}">
        <p14:creationId xmlns:p14="http://schemas.microsoft.com/office/powerpoint/2010/main" val="251186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15</a:t>
            </a:fld>
            <a:endParaRPr lang="en-GB"/>
          </a:p>
        </p:txBody>
      </p:sp>
    </p:spTree>
    <p:extLst>
      <p:ext uri="{BB962C8B-B14F-4D97-AF65-F5344CB8AC3E}">
        <p14:creationId xmlns:p14="http://schemas.microsoft.com/office/powerpoint/2010/main" val="2035684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16</a:t>
            </a:fld>
            <a:endParaRPr lang="en-GB"/>
          </a:p>
        </p:txBody>
      </p:sp>
    </p:spTree>
    <p:extLst>
      <p:ext uri="{BB962C8B-B14F-4D97-AF65-F5344CB8AC3E}">
        <p14:creationId xmlns:p14="http://schemas.microsoft.com/office/powerpoint/2010/main" val="163845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17</a:t>
            </a:fld>
            <a:endParaRPr lang="en-GB"/>
          </a:p>
        </p:txBody>
      </p:sp>
    </p:spTree>
    <p:extLst>
      <p:ext uri="{BB962C8B-B14F-4D97-AF65-F5344CB8AC3E}">
        <p14:creationId xmlns:p14="http://schemas.microsoft.com/office/powerpoint/2010/main" val="361606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18</a:t>
            </a:fld>
            <a:endParaRPr lang="en-GB"/>
          </a:p>
        </p:txBody>
      </p:sp>
    </p:spTree>
    <p:extLst>
      <p:ext uri="{BB962C8B-B14F-4D97-AF65-F5344CB8AC3E}">
        <p14:creationId xmlns:p14="http://schemas.microsoft.com/office/powerpoint/2010/main" val="337727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19</a:t>
            </a:fld>
            <a:endParaRPr lang="en-GB"/>
          </a:p>
        </p:txBody>
      </p:sp>
    </p:spTree>
    <p:extLst>
      <p:ext uri="{BB962C8B-B14F-4D97-AF65-F5344CB8AC3E}">
        <p14:creationId xmlns:p14="http://schemas.microsoft.com/office/powerpoint/2010/main" val="1815320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20</a:t>
            </a:fld>
            <a:endParaRPr lang="en-GB"/>
          </a:p>
        </p:txBody>
      </p:sp>
    </p:spTree>
    <p:extLst>
      <p:ext uri="{BB962C8B-B14F-4D97-AF65-F5344CB8AC3E}">
        <p14:creationId xmlns:p14="http://schemas.microsoft.com/office/powerpoint/2010/main" val="78229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a:t>
            </a:fld>
            <a:endParaRPr lang="en-GB"/>
          </a:p>
        </p:txBody>
      </p:sp>
    </p:spTree>
    <p:extLst>
      <p:ext uri="{BB962C8B-B14F-4D97-AF65-F5344CB8AC3E}">
        <p14:creationId xmlns:p14="http://schemas.microsoft.com/office/powerpoint/2010/main" val="1805849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449580"/>
            <a:endParaRPr lang="de-DE" sz="1800" kern="1200" dirty="0">
              <a:solidFill>
                <a:schemeClr val="tx1"/>
              </a:solidFill>
              <a:effectLst/>
              <a:latin typeface="Times New Roman" panose="02020603050405020304" pitchFamily="18" charset="0"/>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21</a:t>
            </a:fld>
            <a:endParaRPr lang="en-GB"/>
          </a:p>
        </p:txBody>
      </p:sp>
    </p:spTree>
    <p:extLst>
      <p:ext uri="{BB962C8B-B14F-4D97-AF65-F5344CB8AC3E}">
        <p14:creationId xmlns:p14="http://schemas.microsoft.com/office/powerpoint/2010/main" val="141171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53063DA2-B10B-476C-9B58-D843336D797F}" type="slidenum">
              <a:rPr lang="en-GB" smtClean="0"/>
              <a:t>22</a:t>
            </a:fld>
            <a:endParaRPr lang="en-GB"/>
          </a:p>
        </p:txBody>
      </p:sp>
    </p:spTree>
    <p:extLst>
      <p:ext uri="{BB962C8B-B14F-4D97-AF65-F5344CB8AC3E}">
        <p14:creationId xmlns:p14="http://schemas.microsoft.com/office/powerpoint/2010/main" val="1324538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23</a:t>
            </a:fld>
            <a:endParaRPr lang="en-GB"/>
          </a:p>
        </p:txBody>
      </p:sp>
    </p:spTree>
    <p:extLst>
      <p:ext uri="{BB962C8B-B14F-4D97-AF65-F5344CB8AC3E}">
        <p14:creationId xmlns:p14="http://schemas.microsoft.com/office/powerpoint/2010/main" val="5723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24</a:t>
            </a:fld>
            <a:endParaRPr lang="en-GB"/>
          </a:p>
        </p:txBody>
      </p:sp>
    </p:spTree>
    <p:extLst>
      <p:ext uri="{BB962C8B-B14F-4D97-AF65-F5344CB8AC3E}">
        <p14:creationId xmlns:p14="http://schemas.microsoft.com/office/powerpoint/2010/main" val="1632028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dirty="0">
              <a:effectLst/>
              <a:latin typeface="Times New Roman" panose="02020603050405020304" pitchFamily="18" charset="0"/>
              <a:ea typeface="Times New Roman" panose="02020603050405020304" pitchFamily="18" charset="0"/>
            </a:endParaRPr>
          </a:p>
          <a:p>
            <a:endParaRPr lang="de-DE" sz="1800" dirty="0">
              <a:effectLst/>
              <a:latin typeface="Times New Roman" panose="02020603050405020304" pitchFamily="18" charset="0"/>
              <a:ea typeface="Times New Roman" panose="02020603050405020304" pitchFamily="18" charset="0"/>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25</a:t>
            </a:fld>
            <a:endParaRPr lang="en-GB"/>
          </a:p>
        </p:txBody>
      </p:sp>
    </p:spTree>
    <p:extLst>
      <p:ext uri="{BB962C8B-B14F-4D97-AF65-F5344CB8AC3E}">
        <p14:creationId xmlns:p14="http://schemas.microsoft.com/office/powerpoint/2010/main" val="836741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dirty="0">
              <a:effectLst/>
              <a:latin typeface="Times New Roman" panose="02020603050405020304" pitchFamily="18" charset="0"/>
              <a:ea typeface="Times New Roman" panose="02020603050405020304" pitchFamily="18" charset="0"/>
            </a:endParaRPr>
          </a:p>
          <a:p>
            <a:endParaRPr lang="de-DE" sz="1800" dirty="0">
              <a:effectLst/>
              <a:latin typeface="Times New Roman" panose="02020603050405020304" pitchFamily="18" charset="0"/>
              <a:ea typeface="Times New Roman" panose="02020603050405020304" pitchFamily="18" charset="0"/>
            </a:endParaRPr>
          </a:p>
          <a:p>
            <a:endParaRPr lang="de-DE" sz="1800" dirty="0">
              <a:effectLst/>
              <a:latin typeface="Times New Roman" panose="02020603050405020304" pitchFamily="18" charset="0"/>
              <a:ea typeface="Times New Roman" panose="02020603050405020304" pitchFamily="18" charset="0"/>
            </a:endParaRPr>
          </a:p>
          <a:p>
            <a:endParaRPr lang="de-DE" sz="1800" dirty="0">
              <a:effectLst/>
              <a:latin typeface="Times New Roman" panose="02020603050405020304" pitchFamily="18" charset="0"/>
              <a:ea typeface="Times New Roman" panose="02020603050405020304" pitchFamily="18" charset="0"/>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26</a:t>
            </a:fld>
            <a:endParaRPr lang="en-GB"/>
          </a:p>
        </p:txBody>
      </p:sp>
    </p:spTree>
    <p:extLst>
      <p:ext uri="{BB962C8B-B14F-4D97-AF65-F5344CB8AC3E}">
        <p14:creationId xmlns:p14="http://schemas.microsoft.com/office/powerpoint/2010/main" val="5981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Times New Roman" panose="02020603050405020304" pitchFamily="18" charset="0"/>
                <a:ea typeface="Times New Roman" panose="02020603050405020304" pitchFamily="18" charset="0"/>
              </a:rPr>
              <a:t> </a:t>
            </a:r>
          </a:p>
          <a:p>
            <a:endParaRPr lang="de-DE" sz="1800" dirty="0">
              <a:effectLst/>
              <a:latin typeface="Times New Roman" panose="02020603050405020304" pitchFamily="18" charset="0"/>
              <a:ea typeface="Times New Roman" panose="02020603050405020304" pitchFamily="18" charset="0"/>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27</a:t>
            </a:fld>
            <a:endParaRPr lang="en-GB"/>
          </a:p>
        </p:txBody>
      </p:sp>
    </p:spTree>
    <p:extLst>
      <p:ext uri="{BB962C8B-B14F-4D97-AF65-F5344CB8AC3E}">
        <p14:creationId xmlns:p14="http://schemas.microsoft.com/office/powerpoint/2010/main" val="1229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28</a:t>
            </a:fld>
            <a:endParaRPr lang="en-GB"/>
          </a:p>
        </p:txBody>
      </p:sp>
    </p:spTree>
    <p:extLst>
      <p:ext uri="{BB962C8B-B14F-4D97-AF65-F5344CB8AC3E}">
        <p14:creationId xmlns:p14="http://schemas.microsoft.com/office/powerpoint/2010/main" val="81034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29</a:t>
            </a:fld>
            <a:endParaRPr lang="en-GB"/>
          </a:p>
        </p:txBody>
      </p:sp>
    </p:spTree>
    <p:extLst>
      <p:ext uri="{BB962C8B-B14F-4D97-AF65-F5344CB8AC3E}">
        <p14:creationId xmlns:p14="http://schemas.microsoft.com/office/powerpoint/2010/main" val="1363081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30</a:t>
            </a:fld>
            <a:endParaRPr lang="en-GB"/>
          </a:p>
        </p:txBody>
      </p:sp>
    </p:spTree>
    <p:extLst>
      <p:ext uri="{BB962C8B-B14F-4D97-AF65-F5344CB8AC3E}">
        <p14:creationId xmlns:p14="http://schemas.microsoft.com/office/powerpoint/2010/main" val="215817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p>
            </p:txBody>
          </p:sp>
        </mc:Choice>
        <mc:Fallback xmlns="">
          <p:sp>
            <p:nvSpPr>
              <p:cNvPr id="3" name="Notizenplatzhalter 2"/>
              <p:cNvSpPr>
                <a:spLocks noGrp="1"/>
              </p:cNvSpPr>
              <p:nvPr>
                <p:ph type="body" idx="1"/>
              </p:nvPr>
            </p:nvSpPr>
            <p:spPr/>
            <p:txBody>
              <a:bodyPr/>
              <a:lstStyle/>
              <a:p>
                <a:r>
                  <a:rPr lang="de-DE" sz="1200" i="0" kern="1200">
                    <a:solidFill>
                      <a:schemeClr val="tx1"/>
                    </a:solidFill>
                    <a:effectLst/>
                    <a:latin typeface="Cambria Math" panose="02040503050406030204" pitchFamily="18" charset="0"/>
                    <a:ea typeface="+mn-ea"/>
                    <a:cs typeface="+mn-cs"/>
                  </a:rPr>
                  <a:t>"Geben Sie hier eine Formel ein."</a:t>
                </a:r>
                <a:r>
                  <a:rPr lang="de-DE" sz="1200" kern="1200" dirty="0">
                    <a:solidFill>
                      <a:schemeClr val="tx1"/>
                    </a:solidFill>
                    <a:effectLst/>
                    <a:latin typeface="+mn-lt"/>
                    <a:ea typeface="+mn-ea"/>
                    <a:cs typeface="+mn-cs"/>
                  </a:rPr>
                  <a:t>Die bekannten </a:t>
                </a:r>
                <a:r>
                  <a:rPr lang="de-DE" sz="1200" kern="1200" dirty="0" err="1">
                    <a:solidFill>
                      <a:schemeClr val="tx1"/>
                    </a:solidFill>
                    <a:effectLst/>
                    <a:latin typeface="+mn-lt"/>
                    <a:ea typeface="+mn-ea"/>
                    <a:cs typeface="+mn-cs"/>
                  </a:rPr>
                  <a:t>Meßgeräte</a:t>
                </a:r>
                <a:r>
                  <a:rPr lang="de-DE" sz="1200" kern="1200" dirty="0">
                    <a:solidFill>
                      <a:schemeClr val="tx1"/>
                    </a:solidFill>
                    <a:effectLst/>
                    <a:latin typeface="+mn-lt"/>
                    <a:ea typeface="+mn-ea"/>
                    <a:cs typeface="+mn-cs"/>
                  </a:rPr>
                  <a:t> der technischen Strömungsmessung zur Messung des Staudruckes und des dynamischen Druckes können verwendet werden. Also </a:t>
                </a:r>
                <a:r>
                  <a:rPr lang="de-DE" sz="1200" kern="1200" dirty="0" err="1">
                    <a:solidFill>
                      <a:schemeClr val="tx1"/>
                    </a:solidFill>
                    <a:effectLst/>
                    <a:latin typeface="+mn-lt"/>
                    <a:ea typeface="+mn-ea"/>
                    <a:cs typeface="+mn-cs"/>
                  </a:rPr>
                  <a:t>Pitotrohr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Prandtlrohr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Rotameter</a:t>
                </a:r>
                <a:r>
                  <a:rPr lang="de-DE" sz="1200" kern="1200" dirty="0">
                    <a:solidFill>
                      <a:schemeClr val="tx1"/>
                    </a:solidFill>
                    <a:effectLst/>
                    <a:latin typeface="+mn-lt"/>
                    <a:ea typeface="+mn-ea"/>
                    <a:cs typeface="+mn-cs"/>
                  </a:rPr>
                  <a:t> usw. </a:t>
                </a:r>
              </a:p>
              <a:p>
                <a:r>
                  <a:rPr lang="de-DE" sz="1200" kern="1200" dirty="0">
                    <a:solidFill>
                      <a:schemeClr val="tx1"/>
                    </a:solidFill>
                    <a:effectLst/>
                    <a:latin typeface="+mn-lt"/>
                    <a:ea typeface="+mn-ea"/>
                    <a:cs typeface="+mn-cs"/>
                  </a:rPr>
                  <a:t>Fast nicht mehr verwendet.</a:t>
                </a:r>
              </a:p>
              <a:p>
                <a:r>
                  <a:rPr lang="de-DE" sz="1200" kern="1200" dirty="0">
                    <a:solidFill>
                      <a:schemeClr val="tx1"/>
                    </a:solidFill>
                    <a:effectLst/>
                    <a:latin typeface="+mn-lt"/>
                    <a:ea typeface="+mn-ea"/>
                    <a:cs typeface="+mn-cs"/>
                  </a:rPr>
                  <a:t>Angewendet wird aber der sogenannte Doppelkatheter, mit zwei seitlichen Öffnungen, die um einige Zentimeter versetzt sind. Damit wird Druckdifferenz zwischen den beiden Punkten bestimmt. Wie folgt daraus der Volumenstrom? Bleibt die Viskosität des Blutes und der Gefäßradius über den Abstand der beiden </a:t>
                </a:r>
                <a:r>
                  <a:rPr lang="de-DE" sz="1200" kern="1200" dirty="0" err="1">
                    <a:solidFill>
                      <a:schemeClr val="tx1"/>
                    </a:solidFill>
                    <a:effectLst/>
                    <a:latin typeface="+mn-lt"/>
                    <a:ea typeface="+mn-ea"/>
                    <a:cs typeface="+mn-cs"/>
                  </a:rPr>
                  <a:t>Meßpunkte</a:t>
                </a:r>
                <a:r>
                  <a:rPr lang="de-DE" sz="1200" kern="1200" dirty="0">
                    <a:solidFill>
                      <a:schemeClr val="tx1"/>
                    </a:solidFill>
                    <a:effectLst/>
                    <a:latin typeface="+mn-lt"/>
                    <a:ea typeface="+mn-ea"/>
                    <a:cs typeface="+mn-cs"/>
                  </a:rPr>
                  <a:t> konstant, kann über das Hagen-</a:t>
                </a:r>
                <a:r>
                  <a:rPr lang="de-DE" sz="1200" kern="1200" dirty="0" err="1">
                    <a:solidFill>
                      <a:schemeClr val="tx1"/>
                    </a:solidFill>
                    <a:effectLst/>
                    <a:latin typeface="+mn-lt"/>
                    <a:ea typeface="+mn-ea"/>
                    <a:cs typeface="+mn-cs"/>
                  </a:rPr>
                  <a:t>Poisseuillsche</a:t>
                </a:r>
                <a:r>
                  <a:rPr lang="de-DE" sz="1200" kern="1200" dirty="0">
                    <a:solidFill>
                      <a:schemeClr val="tx1"/>
                    </a:solidFill>
                    <a:effectLst/>
                    <a:latin typeface="+mn-lt"/>
                    <a:ea typeface="+mn-ea"/>
                    <a:cs typeface="+mn-cs"/>
                  </a:rPr>
                  <a:t> Gesetz der </a:t>
                </a:r>
                <a:r>
                  <a:rPr lang="de-DE" sz="1200" kern="1200" dirty="0" err="1">
                    <a:solidFill>
                      <a:schemeClr val="tx1"/>
                    </a:solidFill>
                    <a:effectLst/>
                    <a:latin typeface="+mn-lt"/>
                    <a:ea typeface="+mn-ea"/>
                    <a:cs typeface="+mn-cs"/>
                  </a:rPr>
                  <a:t>Fluß</a:t>
                </a:r>
                <a:r>
                  <a:rPr lang="de-DE" sz="1200" kern="1200" dirty="0">
                    <a:solidFill>
                      <a:schemeClr val="tx1"/>
                    </a:solidFill>
                    <a:effectLst/>
                    <a:latin typeface="+mn-lt"/>
                    <a:ea typeface="+mn-ea"/>
                    <a:cs typeface="+mn-cs"/>
                  </a:rPr>
                  <a:t> ermittelt werden. </a:t>
                </a:r>
              </a:p>
              <a:p>
                <a:pPr lvl="0"/>
                <a:r>
                  <a:rPr lang="de-DE" sz="1200" kern="1200" dirty="0">
                    <a:solidFill>
                      <a:schemeClr val="tx1"/>
                    </a:solidFill>
                    <a:effectLst/>
                    <a:latin typeface="+mn-lt"/>
                    <a:ea typeface="+mn-ea"/>
                    <a:cs typeface="+mn-cs"/>
                  </a:rPr>
                  <a:t>Volumenstrom=p*R</a:t>
                </a:r>
                <a:r>
                  <a:rPr lang="de-DE" sz="1200" kern="1200" baseline="30000" dirty="0">
                    <a:solidFill>
                      <a:schemeClr val="tx1"/>
                    </a:solidFill>
                    <a:effectLst/>
                    <a:latin typeface="+mn-lt"/>
                    <a:ea typeface="+mn-ea"/>
                    <a:cs typeface="+mn-cs"/>
                  </a:rPr>
                  <a:t>4</a:t>
                </a:r>
                <a:r>
                  <a:rPr lang="de-DE" sz="1200" kern="1200" dirty="0">
                    <a:solidFill>
                      <a:schemeClr val="tx1"/>
                    </a:solidFill>
                    <a:effectLst/>
                    <a:latin typeface="+mn-lt"/>
                    <a:ea typeface="+mn-ea"/>
                    <a:cs typeface="+mn-cs"/>
                  </a:rPr>
                  <a:t>/8*h (-</a:t>
                </a:r>
                <a:r>
                  <a:rPr lang="de-DE" sz="1200" kern="1200" dirty="0" err="1">
                    <a:solidFill>
                      <a:schemeClr val="tx1"/>
                    </a:solidFill>
                    <a:effectLst/>
                    <a:latin typeface="+mn-lt"/>
                    <a:ea typeface="+mn-ea"/>
                    <a:cs typeface="+mn-cs"/>
                  </a:rPr>
                  <a:t>Dp</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Dx</a:t>
                </a:r>
                <a:r>
                  <a:rPr lang="de-DE" sz="1200" kern="1200" dirty="0">
                    <a:solidFill>
                      <a:schemeClr val="tx1"/>
                    </a:solidFill>
                    <a:effectLst/>
                    <a:latin typeface="+mn-lt"/>
                    <a:ea typeface="+mn-ea"/>
                    <a:cs typeface="+mn-cs"/>
                  </a:rPr>
                  <a:t>) Was sind Voraussetzungen für Anwendung des Hagen </a:t>
                </a:r>
                <a:r>
                  <a:rPr lang="de-DE" sz="1200" kern="1200" dirty="0" err="1">
                    <a:solidFill>
                      <a:schemeClr val="tx1"/>
                    </a:solidFill>
                    <a:effectLst/>
                    <a:latin typeface="+mn-lt"/>
                    <a:ea typeface="+mn-ea"/>
                    <a:cs typeface="+mn-cs"/>
                  </a:rPr>
                  <a:t>Poisseille</a:t>
                </a:r>
                <a:r>
                  <a:rPr lang="de-DE" sz="1200" kern="1200" baseline="0" dirty="0">
                    <a:solidFill>
                      <a:schemeClr val="tx1"/>
                    </a:solidFill>
                    <a:effectLst/>
                    <a:latin typeface="+mn-lt"/>
                    <a:ea typeface="+mn-ea"/>
                    <a:cs typeface="+mn-cs"/>
                  </a:rPr>
                  <a:t> Gesetz? Erfüllt in Blutgefäß? </a:t>
                </a:r>
              </a:p>
              <a:p>
                <a:pPr lvl="0"/>
                <a:r>
                  <a:rPr lang="de-DE" sz="1200" kern="1200" baseline="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Die Strömung ist laminar und vollentwickelt. Die Strömung im Kreislauf ist zwar bis auf wenige Ausnahmen laminar aber in und hinter Verzweigungen sowie in Krümmungen ist die Strömung nicht vollentwickelt.</a:t>
                </a:r>
              </a:p>
              <a:p>
                <a:pPr lvl="0"/>
                <a:r>
                  <a:rPr lang="de-DE" sz="1200" kern="1200" dirty="0">
                    <a:solidFill>
                      <a:schemeClr val="tx1"/>
                    </a:solidFill>
                    <a:effectLst/>
                    <a:latin typeface="+mn-lt"/>
                    <a:ea typeface="+mn-ea"/>
                    <a:cs typeface="+mn-cs"/>
                  </a:rPr>
                  <a:t>2. Die Strömung ist stationär. Die Bedingung ist in Arterien nicht erfüllt, da sie </a:t>
                </a:r>
                <a:r>
                  <a:rPr lang="de-DE" sz="1200" kern="1200" dirty="0" err="1">
                    <a:solidFill>
                      <a:schemeClr val="tx1"/>
                    </a:solidFill>
                    <a:effectLst/>
                    <a:latin typeface="+mn-lt"/>
                    <a:ea typeface="+mn-ea"/>
                    <a:cs typeface="+mn-cs"/>
                  </a:rPr>
                  <a:t>pulsatil</a:t>
                </a:r>
                <a:r>
                  <a:rPr lang="de-DE" sz="1200" kern="1200" dirty="0">
                    <a:solidFill>
                      <a:schemeClr val="tx1"/>
                    </a:solidFill>
                    <a:effectLst/>
                    <a:latin typeface="+mn-lt"/>
                    <a:ea typeface="+mn-ea"/>
                    <a:cs typeface="+mn-cs"/>
                  </a:rPr>
                  <a:t> durchströmt werden.</a:t>
                </a:r>
              </a:p>
              <a:p>
                <a:pPr lvl="0"/>
                <a:r>
                  <a:rPr lang="de-DE" sz="1200" kern="1200" dirty="0">
                    <a:solidFill>
                      <a:schemeClr val="tx1"/>
                    </a:solidFill>
                    <a:effectLst/>
                    <a:latin typeface="+mn-lt"/>
                    <a:ea typeface="+mn-ea"/>
                    <a:cs typeface="+mn-cs"/>
                  </a:rPr>
                  <a:t>3. Das Gefäß ist kreisförmig, gerade  und besitzt starre Wände. Die meisten Arterien sind kreisförmig, besitzen aber elastische Wände. Bei Venen ist der Querschnitt häufig elliptisch, dafür spielt die Verformbarkeit eine untergeordnete Rolle. Gerade sind beide nicht.</a:t>
                </a:r>
              </a:p>
              <a:p>
                <a:pPr lvl="0"/>
                <a:r>
                  <a:rPr lang="de-DE" sz="1200" kern="1200" dirty="0">
                    <a:solidFill>
                      <a:schemeClr val="tx1"/>
                    </a:solidFill>
                    <a:effectLst/>
                    <a:latin typeface="+mn-lt"/>
                    <a:ea typeface="+mn-ea"/>
                    <a:cs typeface="+mn-cs"/>
                  </a:rPr>
                  <a:t>4. Das strömende Fluid ist </a:t>
                </a:r>
                <a:r>
                  <a:rPr lang="de-DE" sz="1200" kern="1200" dirty="0" err="1">
                    <a:solidFill>
                      <a:schemeClr val="tx1"/>
                    </a:solidFill>
                    <a:effectLst/>
                    <a:latin typeface="+mn-lt"/>
                    <a:ea typeface="+mn-ea"/>
                    <a:cs typeface="+mn-cs"/>
                  </a:rPr>
                  <a:t>newtonisch</a:t>
                </a:r>
                <a:r>
                  <a:rPr lang="de-DE" sz="1200" kern="1200" dirty="0">
                    <a:solidFill>
                      <a:schemeClr val="tx1"/>
                    </a:solidFill>
                    <a:effectLst/>
                    <a:latin typeface="+mn-lt"/>
                    <a:ea typeface="+mn-ea"/>
                    <a:cs typeface="+mn-cs"/>
                  </a:rPr>
                  <a:t>. Unterhalb einer Scherrate von 100s</a:t>
                </a:r>
                <a:r>
                  <a:rPr lang="de-DE" sz="1200" kern="1200" baseline="30000" dirty="0">
                    <a:solidFill>
                      <a:schemeClr val="tx1"/>
                    </a:solidFill>
                    <a:effectLst/>
                    <a:latin typeface="+mn-lt"/>
                    <a:ea typeface="+mn-ea"/>
                    <a:cs typeface="+mn-cs"/>
                  </a:rPr>
                  <a:t>-1</a:t>
                </a:r>
                <a:r>
                  <a:rPr lang="de-DE" sz="1200" kern="1200" dirty="0">
                    <a:solidFill>
                      <a:schemeClr val="tx1"/>
                    </a:solidFill>
                    <a:effectLst/>
                    <a:latin typeface="+mn-lt"/>
                    <a:ea typeface="+mn-ea"/>
                    <a:cs typeface="+mn-cs"/>
                  </a:rPr>
                  <a:t> ist die Viskosität von  Blut von der Scherrate abhängig. Da die Scherrate im Kreislauf zwischen 0 und 1000</a:t>
                </a:r>
                <a:r>
                  <a:rPr lang="de-DE" sz="1200" kern="1200" baseline="30000" dirty="0">
                    <a:solidFill>
                      <a:schemeClr val="tx1"/>
                    </a:solidFill>
                    <a:effectLst/>
                    <a:latin typeface="+mn-lt"/>
                    <a:ea typeface="+mn-ea"/>
                    <a:cs typeface="+mn-cs"/>
                  </a:rPr>
                  <a:t>-1</a:t>
                </a:r>
                <a:r>
                  <a:rPr lang="de-DE" sz="1200" kern="1200" dirty="0">
                    <a:solidFill>
                      <a:schemeClr val="tx1"/>
                    </a:solidFill>
                    <a:effectLst/>
                    <a:latin typeface="+mn-lt"/>
                    <a:ea typeface="+mn-ea"/>
                    <a:cs typeface="+mn-cs"/>
                  </a:rPr>
                  <a:t> liegt, ist diese Voraussetzung nicht immer erfüllt.</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Geschwindigkeit natürlich auch ermittelbar, falls Querschnitt bekannt.</a:t>
                </a:r>
              </a:p>
              <a:p>
                <a:r>
                  <a:rPr lang="de-DE" sz="1200" kern="1200" dirty="0">
                    <a:solidFill>
                      <a:schemeClr val="tx1"/>
                    </a:solidFill>
                    <a:effectLst/>
                    <a:latin typeface="+mn-lt"/>
                    <a:ea typeface="+mn-ea"/>
                    <a:cs typeface="+mn-cs"/>
                  </a:rPr>
                  <a:t>Nicht sehr genaues Verfahren. Vorteil: bei </a:t>
                </a:r>
                <a:r>
                  <a:rPr lang="de-DE" sz="1200" kern="1200" dirty="0" err="1">
                    <a:solidFill>
                      <a:schemeClr val="tx1"/>
                    </a:solidFill>
                    <a:effectLst/>
                    <a:latin typeface="+mn-lt"/>
                    <a:ea typeface="+mn-ea"/>
                    <a:cs typeface="+mn-cs"/>
                  </a:rPr>
                  <a:t>Herzkathetisierung</a:t>
                </a:r>
                <a:r>
                  <a:rPr lang="de-DE" sz="1200" kern="1200" dirty="0">
                    <a:solidFill>
                      <a:schemeClr val="tx1"/>
                    </a:solidFill>
                    <a:effectLst/>
                    <a:latin typeface="+mn-lt"/>
                    <a:ea typeface="+mn-ea"/>
                    <a:cs typeface="+mn-cs"/>
                  </a:rPr>
                  <a:t> keine zusätzliche Belastung des Patienten.</a:t>
                </a:r>
              </a:p>
              <a:p>
                <a:r>
                  <a:rPr lang="de-DE" sz="1200" kern="1200" dirty="0">
                    <a:solidFill>
                      <a:schemeClr val="tx1"/>
                    </a:solidFill>
                    <a:effectLst/>
                    <a:latin typeface="+mn-lt"/>
                    <a:ea typeface="+mn-ea"/>
                    <a:cs typeface="+mn-cs"/>
                  </a:rPr>
                  <a:t> </a:t>
                </a:r>
              </a:p>
            </p:txBody>
          </p:sp>
        </mc:Fallback>
      </mc:AlternateContent>
      <p:sp>
        <p:nvSpPr>
          <p:cNvPr id="4" name="Foliennummernplatzhalter 3"/>
          <p:cNvSpPr>
            <a:spLocks noGrp="1"/>
          </p:cNvSpPr>
          <p:nvPr>
            <p:ph type="sldNum" sz="quarter" idx="10"/>
          </p:nvPr>
        </p:nvSpPr>
        <p:spPr/>
        <p:txBody>
          <a:bodyPr/>
          <a:lstStyle/>
          <a:p>
            <a:fld id="{53063DA2-B10B-476C-9B58-D843336D797F}" type="slidenum">
              <a:rPr lang="en-GB" smtClean="0"/>
              <a:t>4</a:t>
            </a:fld>
            <a:endParaRPr lang="en-GB"/>
          </a:p>
        </p:txBody>
      </p:sp>
    </p:spTree>
    <p:extLst>
      <p:ext uri="{BB962C8B-B14F-4D97-AF65-F5344CB8AC3E}">
        <p14:creationId xmlns:p14="http://schemas.microsoft.com/office/powerpoint/2010/main" val="2941821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31</a:t>
            </a:fld>
            <a:endParaRPr lang="en-GB"/>
          </a:p>
        </p:txBody>
      </p:sp>
    </p:spTree>
    <p:extLst>
      <p:ext uri="{BB962C8B-B14F-4D97-AF65-F5344CB8AC3E}">
        <p14:creationId xmlns:p14="http://schemas.microsoft.com/office/powerpoint/2010/main" val="964130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32</a:t>
            </a:fld>
            <a:endParaRPr lang="en-GB"/>
          </a:p>
        </p:txBody>
      </p:sp>
    </p:spTree>
    <p:extLst>
      <p:ext uri="{BB962C8B-B14F-4D97-AF65-F5344CB8AC3E}">
        <p14:creationId xmlns:p14="http://schemas.microsoft.com/office/powerpoint/2010/main" val="1784073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33</a:t>
            </a:fld>
            <a:endParaRPr lang="en-GB"/>
          </a:p>
        </p:txBody>
      </p:sp>
    </p:spTree>
    <p:extLst>
      <p:ext uri="{BB962C8B-B14F-4D97-AF65-F5344CB8AC3E}">
        <p14:creationId xmlns:p14="http://schemas.microsoft.com/office/powerpoint/2010/main" val="20200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dirty="0">
              <a:solidFill>
                <a:srgbClr val="000000"/>
              </a:solidFill>
              <a:effectLst/>
              <a:latin typeface="Times New Roman" panose="02020603050405020304" pitchFamily="18" charset="0"/>
              <a:ea typeface="Times New Roman" panose="02020603050405020304" pitchFamily="18" charset="0"/>
            </a:endParaRPr>
          </a:p>
          <a:p>
            <a:endParaRPr lang="de-DE" sz="1800" dirty="0">
              <a:effectLst/>
              <a:latin typeface="Times New Roman" panose="02020603050405020304" pitchFamily="18" charset="0"/>
              <a:ea typeface="Times New Roman" panose="02020603050405020304" pitchFamily="18" charset="0"/>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34</a:t>
            </a:fld>
            <a:endParaRPr lang="en-GB"/>
          </a:p>
        </p:txBody>
      </p:sp>
    </p:spTree>
    <p:extLst>
      <p:ext uri="{BB962C8B-B14F-4D97-AF65-F5344CB8AC3E}">
        <p14:creationId xmlns:p14="http://schemas.microsoft.com/office/powerpoint/2010/main" val="1221144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endParaRPr lang="de-DE" sz="1800" dirty="0">
              <a:solidFill>
                <a:srgbClr val="000000"/>
              </a:solidFill>
              <a:effectLst/>
              <a:latin typeface="Times New Roman" panose="02020603050405020304" pitchFamily="18" charset="0"/>
              <a:ea typeface="Times New Roman" panose="02020603050405020304" pitchFamily="18" charset="0"/>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35</a:t>
            </a:fld>
            <a:endParaRPr lang="en-GB"/>
          </a:p>
        </p:txBody>
      </p:sp>
    </p:spTree>
    <p:extLst>
      <p:ext uri="{BB962C8B-B14F-4D97-AF65-F5344CB8AC3E}">
        <p14:creationId xmlns:p14="http://schemas.microsoft.com/office/powerpoint/2010/main" val="4213763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 typeface="Arial" panose="020B0604020202020204" pitchFamily="34" charset="0"/>
              <a:buChar char="•"/>
            </a:pPr>
            <a:r>
              <a:rPr lang="de-DE" sz="1800" b="0" i="0" dirty="0">
                <a:solidFill>
                  <a:srgbClr val="333333"/>
                </a:solidFill>
                <a:effectLst/>
                <a:latin typeface="Georgia" panose="02040502050405020303" pitchFamily="18" charset="0"/>
              </a:rPr>
              <a:t>(11–59% gegen über 4% ohne)</a:t>
            </a:r>
          </a:p>
          <a:p>
            <a:r>
              <a:rPr lang="de-DE" sz="1200" dirty="0">
                <a:solidFill>
                  <a:srgbClr val="000000"/>
                </a:solidFill>
                <a:effectLst/>
                <a:latin typeface="Times New Roman" panose="02020603050405020304" pitchFamily="18" charset="0"/>
                <a:ea typeface="Times New Roman" panose="02020603050405020304" pitchFamily="18" charset="0"/>
              </a:rPr>
              <a:t>Da durch die Diagnose mit einem Stethoskop weder Quantifizierung noch Lokalisation des auftretenden Problems möglich ist, wird bei Verdacht eine zusätzliche Untersuchung angeordnet. So werden z.B. beim Darmverschluss Röntgenaufnahmen gemacht, um Ort und Grad der Stenose festzustellen. Dies ist mit zusätzlichen Kosten und einer Belastung der Patienten verbunden. </a:t>
            </a:r>
            <a:endParaRPr lang="de-DE" sz="1200" dirty="0">
              <a:effectLst/>
              <a:latin typeface="Times New Roman" panose="02020603050405020304" pitchFamily="18" charset="0"/>
              <a:ea typeface="Times New Roman" panose="02020603050405020304" pitchFamily="18" charset="0"/>
            </a:endParaRPr>
          </a:p>
          <a:p>
            <a:r>
              <a:rPr lang="de-DE" sz="1200" dirty="0">
                <a:solidFill>
                  <a:srgbClr val="000000"/>
                </a:solidFill>
                <a:effectLst/>
                <a:latin typeface="Times New Roman" panose="02020603050405020304" pitchFamily="18" charset="0"/>
                <a:ea typeface="Times New Roman" panose="02020603050405020304" pitchFamily="18" charset="0"/>
              </a:rPr>
              <a:t>Intestinale Geräusche entstehen bei der Passage des Speisebreis durch den Magen-Darm-Trakt. Es handelt sich um Schallereignisse, die mit einem Stethoskop bei Personen mit normaler Darmmotorik stets gehört werden können. Das Auftreten ist von unterschiedlicher Häufigkeit (einiger Ereignisse pro Sekunde bis einige Ereignisse pro Minute) und von unterschiedlicher Länge (einige Millisekunden bis einige Sekunden). Die Ereignisse sind auch von unterschiedlicher Stärke. In extremen Fällen sind sie mit bloßem Ohr wahrnehmbar – „Magenknurren“. Der Höreindruck ist unterschiedlich: “Pop, Klick, Stakkato Pop, </a:t>
            </a:r>
            <a:r>
              <a:rPr lang="de-DE" sz="1200" dirty="0" err="1">
                <a:solidFill>
                  <a:srgbClr val="000000"/>
                </a:solidFill>
                <a:effectLst/>
                <a:latin typeface="Times New Roman" panose="02020603050405020304" pitchFamily="18" charset="0"/>
                <a:ea typeface="Times New Roman" panose="02020603050405020304" pitchFamily="18" charset="0"/>
              </a:rPr>
              <a:t>rubbing</a:t>
            </a:r>
            <a:r>
              <a:rPr lang="de-DE" sz="1200" dirty="0">
                <a:solidFill>
                  <a:srgbClr val="000000"/>
                </a:solidFill>
                <a:effectLst/>
                <a:latin typeface="Times New Roman" panose="02020603050405020304" pitchFamily="18" charset="0"/>
                <a:ea typeface="Times New Roman" panose="02020603050405020304" pitchFamily="18" charset="0"/>
              </a:rPr>
              <a:t> </a:t>
            </a:r>
            <a:r>
              <a:rPr lang="de-DE" sz="1200" dirty="0" err="1">
                <a:solidFill>
                  <a:srgbClr val="000000"/>
                </a:solidFill>
                <a:effectLst/>
                <a:latin typeface="Times New Roman" panose="02020603050405020304" pitchFamily="18" charset="0"/>
                <a:ea typeface="Times New Roman" panose="02020603050405020304" pitchFamily="18" charset="0"/>
              </a:rPr>
              <a:t>noise</a:t>
            </a:r>
            <a:r>
              <a:rPr lang="de-DE" sz="1200" dirty="0">
                <a:solidFill>
                  <a:srgbClr val="000000"/>
                </a:solidFill>
                <a:effectLst/>
                <a:latin typeface="Times New Roman" panose="02020603050405020304" pitchFamily="18" charset="0"/>
                <a:ea typeface="Times New Roman" panose="02020603050405020304" pitchFamily="18" charset="0"/>
              </a:rPr>
              <a:t>, </a:t>
            </a:r>
            <a:r>
              <a:rPr lang="de-DE" sz="1200" dirty="0" err="1">
                <a:solidFill>
                  <a:srgbClr val="000000"/>
                </a:solidFill>
                <a:effectLst/>
                <a:latin typeface="Times New Roman" panose="02020603050405020304" pitchFamily="18" charset="0"/>
                <a:ea typeface="Times New Roman" panose="02020603050405020304" pitchFamily="18" charset="0"/>
              </a:rPr>
              <a:t>piping</a:t>
            </a:r>
            <a:r>
              <a:rPr lang="de-DE" sz="1200" dirty="0">
                <a:solidFill>
                  <a:srgbClr val="000000"/>
                </a:solidFill>
                <a:effectLst/>
                <a:latin typeface="Times New Roman" panose="02020603050405020304" pitchFamily="18" charset="0"/>
                <a:ea typeface="Times New Roman" panose="02020603050405020304" pitchFamily="18" charset="0"/>
              </a:rPr>
              <a:t> </a:t>
            </a:r>
            <a:r>
              <a:rPr lang="de-DE" sz="1200" dirty="0" err="1">
                <a:solidFill>
                  <a:srgbClr val="000000"/>
                </a:solidFill>
                <a:effectLst/>
                <a:latin typeface="Times New Roman" panose="02020603050405020304" pitchFamily="18" charset="0"/>
                <a:ea typeface="Times New Roman" panose="02020603050405020304" pitchFamily="18" charset="0"/>
              </a:rPr>
              <a:t>notes</a:t>
            </a:r>
            <a:r>
              <a:rPr lang="de-DE" sz="1200" dirty="0">
                <a:solidFill>
                  <a:srgbClr val="000000"/>
                </a:solidFill>
                <a:effectLst/>
                <a:latin typeface="Times New Roman" panose="02020603050405020304" pitchFamily="18" charset="0"/>
                <a:ea typeface="Times New Roman" panose="02020603050405020304" pitchFamily="18" charset="0"/>
              </a:rPr>
              <a:t>, </a:t>
            </a:r>
            <a:r>
              <a:rPr lang="de-DE" sz="1200" dirty="0" err="1">
                <a:solidFill>
                  <a:srgbClr val="000000"/>
                </a:solidFill>
                <a:effectLst/>
                <a:latin typeface="Times New Roman" panose="02020603050405020304" pitchFamily="18" charset="0"/>
                <a:ea typeface="Times New Roman" panose="02020603050405020304" pitchFamily="18" charset="0"/>
              </a:rPr>
              <a:t>gurgling</a:t>
            </a:r>
            <a:r>
              <a:rPr lang="de-DE" sz="1200" dirty="0">
                <a:solidFill>
                  <a:srgbClr val="000000"/>
                </a:solidFill>
                <a:effectLst/>
                <a:latin typeface="Times New Roman" panose="02020603050405020304" pitchFamily="18" charset="0"/>
                <a:ea typeface="Times New Roman" panose="02020603050405020304" pitchFamily="18" charset="0"/>
              </a:rPr>
              <a:t> </a:t>
            </a:r>
            <a:r>
              <a:rPr lang="de-DE" sz="1200" dirty="0" err="1">
                <a:solidFill>
                  <a:srgbClr val="000000"/>
                </a:solidFill>
                <a:effectLst/>
                <a:latin typeface="Times New Roman" panose="02020603050405020304" pitchFamily="18" charset="0"/>
                <a:ea typeface="Times New Roman" panose="02020603050405020304" pitchFamily="18" charset="0"/>
              </a:rPr>
              <a:t>explosions</a:t>
            </a:r>
            <a:r>
              <a:rPr lang="de-DE" sz="1200" dirty="0">
                <a:solidFill>
                  <a:srgbClr val="000000"/>
                </a:solidFill>
                <a:effectLst/>
                <a:latin typeface="Times New Roman" panose="02020603050405020304" pitchFamily="18" charset="0"/>
                <a:ea typeface="Times New Roman" panose="02020603050405020304" pitchFamily="18" charset="0"/>
              </a:rPr>
              <a:t>“ etc.</a:t>
            </a:r>
            <a:endParaRPr lang="de-DE" sz="1200" dirty="0">
              <a:effectLst/>
              <a:latin typeface="Times New Roman" panose="02020603050405020304" pitchFamily="18" charset="0"/>
              <a:ea typeface="Times New Roman" panose="02020603050405020304" pitchFamily="18" charset="0"/>
            </a:endParaRPr>
          </a:p>
          <a:p>
            <a:r>
              <a:rPr lang="de-DE" sz="1200" dirty="0">
                <a:solidFill>
                  <a:srgbClr val="000000"/>
                </a:solidFill>
                <a:effectLst/>
                <a:latin typeface="Times New Roman" panose="02020603050405020304" pitchFamily="18" charset="0"/>
                <a:ea typeface="Times New Roman" panose="02020603050405020304" pitchFamily="18" charset="0"/>
              </a:rPr>
              <a:t>Die Analyse von Geräuschen zur Kontrolle der Funktion technischer und biologischer Systeme ist Stand der Technik [Birk et al., 1976]. Die Herstellung der Bezüge zwischen der Funktion des Verdauungstraktes und technisch gewonnenen Kenngrößen intestinaler Geräusche, also im technischen Sinne eine Frequenzanalyse, ist jedoch bisher ohne Erfolg geblieben [Spiegelberg, 1989].</a:t>
            </a:r>
            <a:endParaRPr lang="de-DE" sz="1200" dirty="0">
              <a:effectLst/>
              <a:latin typeface="Times New Roman" panose="02020603050405020304" pitchFamily="18" charset="0"/>
              <a:ea typeface="Times New Roman" panose="02020603050405020304" pitchFamily="18" charset="0"/>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36</a:t>
            </a:fld>
            <a:endParaRPr lang="en-GB"/>
          </a:p>
        </p:txBody>
      </p:sp>
    </p:spTree>
    <p:extLst>
      <p:ext uri="{BB962C8B-B14F-4D97-AF65-F5344CB8AC3E}">
        <p14:creationId xmlns:p14="http://schemas.microsoft.com/office/powerpoint/2010/main" val="1122056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37</a:t>
            </a:fld>
            <a:endParaRPr lang="en-GB"/>
          </a:p>
        </p:txBody>
      </p:sp>
    </p:spTree>
    <p:extLst>
      <p:ext uri="{BB962C8B-B14F-4D97-AF65-F5344CB8AC3E}">
        <p14:creationId xmlns:p14="http://schemas.microsoft.com/office/powerpoint/2010/main" val="3320410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38</a:t>
            </a:fld>
            <a:endParaRPr lang="en-GB"/>
          </a:p>
        </p:txBody>
      </p:sp>
    </p:spTree>
    <p:extLst>
      <p:ext uri="{BB962C8B-B14F-4D97-AF65-F5344CB8AC3E}">
        <p14:creationId xmlns:p14="http://schemas.microsoft.com/office/powerpoint/2010/main" val="3763978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39</a:t>
            </a:fld>
            <a:endParaRPr lang="en-GB"/>
          </a:p>
        </p:txBody>
      </p:sp>
    </p:spTree>
    <p:extLst>
      <p:ext uri="{BB962C8B-B14F-4D97-AF65-F5344CB8AC3E}">
        <p14:creationId xmlns:p14="http://schemas.microsoft.com/office/powerpoint/2010/main" val="2071628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40</a:t>
            </a:fld>
            <a:endParaRPr lang="en-GB"/>
          </a:p>
        </p:txBody>
      </p:sp>
    </p:spTree>
    <p:extLst>
      <p:ext uri="{BB962C8B-B14F-4D97-AF65-F5344CB8AC3E}">
        <p14:creationId xmlns:p14="http://schemas.microsoft.com/office/powerpoint/2010/main" val="207162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10"/>
          </p:nvPr>
        </p:nvSpPr>
        <p:spPr/>
        <p:txBody>
          <a:bodyPr/>
          <a:lstStyle/>
          <a:p>
            <a:fld id="{53063DA2-B10B-476C-9B58-D843336D797F}" type="slidenum">
              <a:rPr lang="en-GB" smtClean="0"/>
              <a:t>5</a:t>
            </a:fld>
            <a:endParaRPr lang="en-GB"/>
          </a:p>
        </p:txBody>
      </p:sp>
    </p:spTree>
    <p:extLst>
      <p:ext uri="{BB962C8B-B14F-4D97-AF65-F5344CB8AC3E}">
        <p14:creationId xmlns:p14="http://schemas.microsoft.com/office/powerpoint/2010/main" val="2316229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41</a:t>
            </a:fld>
            <a:endParaRPr lang="en-GB"/>
          </a:p>
        </p:txBody>
      </p:sp>
    </p:spTree>
    <p:extLst>
      <p:ext uri="{BB962C8B-B14F-4D97-AF65-F5344CB8AC3E}">
        <p14:creationId xmlns:p14="http://schemas.microsoft.com/office/powerpoint/2010/main" val="1286083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42</a:t>
            </a:fld>
            <a:endParaRPr lang="en-GB"/>
          </a:p>
        </p:txBody>
      </p:sp>
    </p:spTree>
    <p:extLst>
      <p:ext uri="{BB962C8B-B14F-4D97-AF65-F5344CB8AC3E}">
        <p14:creationId xmlns:p14="http://schemas.microsoft.com/office/powerpoint/2010/main" val="3854891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43</a:t>
            </a:fld>
            <a:endParaRPr lang="en-GB"/>
          </a:p>
        </p:txBody>
      </p:sp>
    </p:spTree>
    <p:extLst>
      <p:ext uri="{BB962C8B-B14F-4D97-AF65-F5344CB8AC3E}">
        <p14:creationId xmlns:p14="http://schemas.microsoft.com/office/powerpoint/2010/main" val="4267048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44</a:t>
            </a:fld>
            <a:endParaRPr lang="en-GB"/>
          </a:p>
        </p:txBody>
      </p:sp>
    </p:spTree>
    <p:extLst>
      <p:ext uri="{BB962C8B-B14F-4D97-AF65-F5344CB8AC3E}">
        <p14:creationId xmlns:p14="http://schemas.microsoft.com/office/powerpoint/2010/main" val="3954585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45</a:t>
            </a:fld>
            <a:endParaRPr lang="en-GB"/>
          </a:p>
        </p:txBody>
      </p:sp>
    </p:spTree>
    <p:extLst>
      <p:ext uri="{BB962C8B-B14F-4D97-AF65-F5344CB8AC3E}">
        <p14:creationId xmlns:p14="http://schemas.microsoft.com/office/powerpoint/2010/main" val="2272792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46</a:t>
            </a:fld>
            <a:endParaRPr lang="en-GB"/>
          </a:p>
        </p:txBody>
      </p:sp>
    </p:spTree>
    <p:extLst>
      <p:ext uri="{BB962C8B-B14F-4D97-AF65-F5344CB8AC3E}">
        <p14:creationId xmlns:p14="http://schemas.microsoft.com/office/powerpoint/2010/main" val="25034878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47</a:t>
            </a:fld>
            <a:endParaRPr lang="en-GB"/>
          </a:p>
        </p:txBody>
      </p:sp>
    </p:spTree>
    <p:extLst>
      <p:ext uri="{BB962C8B-B14F-4D97-AF65-F5344CB8AC3E}">
        <p14:creationId xmlns:p14="http://schemas.microsoft.com/office/powerpoint/2010/main" val="3646723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48</a:t>
            </a:fld>
            <a:endParaRPr lang="en-GB"/>
          </a:p>
        </p:txBody>
      </p:sp>
    </p:spTree>
    <p:extLst>
      <p:ext uri="{BB962C8B-B14F-4D97-AF65-F5344CB8AC3E}">
        <p14:creationId xmlns:p14="http://schemas.microsoft.com/office/powerpoint/2010/main" val="1702162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49</a:t>
            </a:fld>
            <a:endParaRPr lang="en-GB"/>
          </a:p>
        </p:txBody>
      </p:sp>
    </p:spTree>
    <p:extLst>
      <p:ext uri="{BB962C8B-B14F-4D97-AF65-F5344CB8AC3E}">
        <p14:creationId xmlns:p14="http://schemas.microsoft.com/office/powerpoint/2010/main" val="3564345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50</a:t>
            </a:fld>
            <a:endParaRPr lang="en-GB"/>
          </a:p>
        </p:txBody>
      </p:sp>
    </p:spTree>
    <p:extLst>
      <p:ext uri="{BB962C8B-B14F-4D97-AF65-F5344CB8AC3E}">
        <p14:creationId xmlns:p14="http://schemas.microsoft.com/office/powerpoint/2010/main" val="252769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10"/>
          </p:nvPr>
        </p:nvSpPr>
        <p:spPr/>
        <p:txBody>
          <a:bodyPr/>
          <a:lstStyle/>
          <a:p>
            <a:fld id="{53063DA2-B10B-476C-9B58-D843336D797F}" type="slidenum">
              <a:rPr lang="en-GB" smtClean="0"/>
              <a:t>6</a:t>
            </a:fld>
            <a:endParaRPr lang="en-GB"/>
          </a:p>
        </p:txBody>
      </p:sp>
    </p:spTree>
    <p:extLst>
      <p:ext uri="{BB962C8B-B14F-4D97-AF65-F5344CB8AC3E}">
        <p14:creationId xmlns:p14="http://schemas.microsoft.com/office/powerpoint/2010/main" val="2605222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51</a:t>
            </a:fld>
            <a:endParaRPr lang="en-GB"/>
          </a:p>
        </p:txBody>
      </p:sp>
    </p:spTree>
    <p:extLst>
      <p:ext uri="{BB962C8B-B14F-4D97-AF65-F5344CB8AC3E}">
        <p14:creationId xmlns:p14="http://schemas.microsoft.com/office/powerpoint/2010/main" val="3056889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52</a:t>
            </a:fld>
            <a:endParaRPr lang="en-GB"/>
          </a:p>
        </p:txBody>
      </p:sp>
    </p:spTree>
    <p:extLst>
      <p:ext uri="{BB962C8B-B14F-4D97-AF65-F5344CB8AC3E}">
        <p14:creationId xmlns:p14="http://schemas.microsoft.com/office/powerpoint/2010/main" val="3532166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53</a:t>
            </a:fld>
            <a:endParaRPr lang="en-GB"/>
          </a:p>
        </p:txBody>
      </p:sp>
    </p:spTree>
    <p:extLst>
      <p:ext uri="{BB962C8B-B14F-4D97-AF65-F5344CB8AC3E}">
        <p14:creationId xmlns:p14="http://schemas.microsoft.com/office/powerpoint/2010/main" val="737231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54</a:t>
            </a:fld>
            <a:endParaRPr lang="en-GB"/>
          </a:p>
        </p:txBody>
      </p:sp>
    </p:spTree>
    <p:extLst>
      <p:ext uri="{BB962C8B-B14F-4D97-AF65-F5344CB8AC3E}">
        <p14:creationId xmlns:p14="http://schemas.microsoft.com/office/powerpoint/2010/main" val="1648576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55</a:t>
            </a:fld>
            <a:endParaRPr lang="en-GB"/>
          </a:p>
        </p:txBody>
      </p:sp>
    </p:spTree>
    <p:extLst>
      <p:ext uri="{BB962C8B-B14F-4D97-AF65-F5344CB8AC3E}">
        <p14:creationId xmlns:p14="http://schemas.microsoft.com/office/powerpoint/2010/main" val="4074710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56</a:t>
            </a:fld>
            <a:endParaRPr lang="en-GB"/>
          </a:p>
        </p:txBody>
      </p:sp>
    </p:spTree>
    <p:extLst>
      <p:ext uri="{BB962C8B-B14F-4D97-AF65-F5344CB8AC3E}">
        <p14:creationId xmlns:p14="http://schemas.microsoft.com/office/powerpoint/2010/main" val="3563904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57</a:t>
            </a:fld>
            <a:endParaRPr lang="en-GB"/>
          </a:p>
        </p:txBody>
      </p:sp>
    </p:spTree>
    <p:extLst>
      <p:ext uri="{BB962C8B-B14F-4D97-AF65-F5344CB8AC3E}">
        <p14:creationId xmlns:p14="http://schemas.microsoft.com/office/powerpoint/2010/main" val="2632270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58</a:t>
            </a:fld>
            <a:endParaRPr lang="en-GB"/>
          </a:p>
        </p:txBody>
      </p:sp>
    </p:spTree>
    <p:extLst>
      <p:ext uri="{BB962C8B-B14F-4D97-AF65-F5344CB8AC3E}">
        <p14:creationId xmlns:p14="http://schemas.microsoft.com/office/powerpoint/2010/main" val="4126753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59</a:t>
            </a:fld>
            <a:endParaRPr lang="en-GB"/>
          </a:p>
        </p:txBody>
      </p:sp>
    </p:spTree>
    <p:extLst>
      <p:ext uri="{BB962C8B-B14F-4D97-AF65-F5344CB8AC3E}">
        <p14:creationId xmlns:p14="http://schemas.microsoft.com/office/powerpoint/2010/main" val="42770194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60</a:t>
            </a:fld>
            <a:endParaRPr lang="en-GB"/>
          </a:p>
        </p:txBody>
      </p:sp>
    </p:spTree>
    <p:extLst>
      <p:ext uri="{BB962C8B-B14F-4D97-AF65-F5344CB8AC3E}">
        <p14:creationId xmlns:p14="http://schemas.microsoft.com/office/powerpoint/2010/main" val="3616064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7</a:t>
            </a:fld>
            <a:endParaRPr lang="en-GB"/>
          </a:p>
        </p:txBody>
      </p:sp>
    </p:spTree>
    <p:extLst>
      <p:ext uri="{BB962C8B-B14F-4D97-AF65-F5344CB8AC3E}">
        <p14:creationId xmlns:p14="http://schemas.microsoft.com/office/powerpoint/2010/main" val="72324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8</a:t>
            </a:fld>
            <a:endParaRPr lang="en-GB"/>
          </a:p>
        </p:txBody>
      </p:sp>
    </p:spTree>
    <p:extLst>
      <p:ext uri="{BB962C8B-B14F-4D97-AF65-F5344CB8AC3E}">
        <p14:creationId xmlns:p14="http://schemas.microsoft.com/office/powerpoint/2010/main" val="207162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9</a:t>
            </a:fld>
            <a:endParaRPr lang="en-GB"/>
          </a:p>
        </p:txBody>
      </p:sp>
    </p:spTree>
    <p:extLst>
      <p:ext uri="{BB962C8B-B14F-4D97-AF65-F5344CB8AC3E}">
        <p14:creationId xmlns:p14="http://schemas.microsoft.com/office/powerpoint/2010/main" val="227279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10</a:t>
            </a:fld>
            <a:endParaRPr lang="en-GB"/>
          </a:p>
        </p:txBody>
      </p:sp>
    </p:spTree>
    <p:extLst>
      <p:ext uri="{BB962C8B-B14F-4D97-AF65-F5344CB8AC3E}">
        <p14:creationId xmlns:p14="http://schemas.microsoft.com/office/powerpoint/2010/main" val="427701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562D0-73C3-4334-9540-85B5B9A28A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AFBF8D08-0054-461F-9100-52E8354AE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347AAAC9-3DC3-40A6-8569-77EC7E9D37C4}"/>
              </a:ext>
            </a:extLst>
          </p:cNvPr>
          <p:cNvSpPr>
            <a:spLocks noGrp="1"/>
          </p:cNvSpPr>
          <p:nvPr>
            <p:ph type="dt" sz="half" idx="10"/>
          </p:nvPr>
        </p:nvSpPr>
        <p:spPr/>
        <p:txBody>
          <a:bodyPr/>
          <a:lstStyle/>
          <a:p>
            <a:fld id="{8FE38FBD-D4C7-4C4E-A411-17C363B6CE46}" type="datetime1">
              <a:rPr lang="en-GB" smtClean="0"/>
              <a:t>08/07/2025</a:t>
            </a:fld>
            <a:endParaRPr lang="en-GB"/>
          </a:p>
        </p:txBody>
      </p:sp>
      <p:sp>
        <p:nvSpPr>
          <p:cNvPr id="5" name="Fußzeilenplatzhalter 4">
            <a:extLst>
              <a:ext uri="{FF2B5EF4-FFF2-40B4-BE49-F238E27FC236}">
                <a16:creationId xmlns:a16="http://schemas.microsoft.com/office/drawing/2014/main" id="{758091BE-93C3-4DD3-A4E4-F1450C57B21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0C41A5C-2F5F-42FC-85D0-E38571FE56D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4654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3FE5-4447-4D5B-AD2F-7F535D92980F}"/>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7D64AF60-971B-4246-A3E9-808527D7E86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FD3DA9F-BD61-4C79-A47B-22A8EDE0C9BA}"/>
              </a:ext>
            </a:extLst>
          </p:cNvPr>
          <p:cNvSpPr>
            <a:spLocks noGrp="1"/>
          </p:cNvSpPr>
          <p:nvPr>
            <p:ph type="dt" sz="half" idx="10"/>
          </p:nvPr>
        </p:nvSpPr>
        <p:spPr/>
        <p:txBody>
          <a:bodyPr/>
          <a:lstStyle/>
          <a:p>
            <a:fld id="{0F016975-2E92-4F3C-B3C5-215CE18B8BAB}" type="datetime1">
              <a:rPr lang="en-GB" smtClean="0"/>
              <a:t>08/07/2025</a:t>
            </a:fld>
            <a:endParaRPr lang="en-GB"/>
          </a:p>
        </p:txBody>
      </p:sp>
      <p:sp>
        <p:nvSpPr>
          <p:cNvPr id="5" name="Fußzeilenplatzhalter 4">
            <a:extLst>
              <a:ext uri="{FF2B5EF4-FFF2-40B4-BE49-F238E27FC236}">
                <a16:creationId xmlns:a16="http://schemas.microsoft.com/office/drawing/2014/main" id="{850002FA-ACEE-499F-AB51-DE2742FBE7A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ECB2325E-9B29-4F79-8475-31DD1C915014}"/>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85545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5971022-7DA9-499D-81DA-B1E1A6DCF1D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EAFDC04B-BD2C-425A-B7FE-35CB3C1BCC9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4291E41-8343-4E17-AEAB-1F29BEDC2408}"/>
              </a:ext>
            </a:extLst>
          </p:cNvPr>
          <p:cNvSpPr>
            <a:spLocks noGrp="1"/>
          </p:cNvSpPr>
          <p:nvPr>
            <p:ph type="dt" sz="half" idx="10"/>
          </p:nvPr>
        </p:nvSpPr>
        <p:spPr/>
        <p:txBody>
          <a:bodyPr/>
          <a:lstStyle/>
          <a:p>
            <a:fld id="{B5A04E95-46D4-4051-B87C-29F4FC7705A7}" type="datetime1">
              <a:rPr lang="en-GB" smtClean="0"/>
              <a:t>08/07/2025</a:t>
            </a:fld>
            <a:endParaRPr lang="en-GB"/>
          </a:p>
        </p:txBody>
      </p:sp>
      <p:sp>
        <p:nvSpPr>
          <p:cNvPr id="5" name="Fußzeilenplatzhalter 4">
            <a:extLst>
              <a:ext uri="{FF2B5EF4-FFF2-40B4-BE49-F238E27FC236}">
                <a16:creationId xmlns:a16="http://schemas.microsoft.com/office/drawing/2014/main" id="{439BEDEC-B0CC-4D7F-B5C2-37C6690199D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67D6363-BFBE-482B-A9DF-68E69817D8A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18645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10BF9-525E-45C6-A465-70E49FED1BAF}"/>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BB2618C-5162-4FEC-88DE-35CF9257243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BA2A11C0-4FA8-407F-9560-4857B0CF4FE7}"/>
              </a:ext>
            </a:extLst>
          </p:cNvPr>
          <p:cNvSpPr>
            <a:spLocks noGrp="1"/>
          </p:cNvSpPr>
          <p:nvPr>
            <p:ph type="dt" sz="half" idx="10"/>
          </p:nvPr>
        </p:nvSpPr>
        <p:spPr/>
        <p:txBody>
          <a:bodyPr/>
          <a:lstStyle/>
          <a:p>
            <a:fld id="{4ACC5C2E-E036-4C90-A7C5-52F31B410879}" type="datetime1">
              <a:rPr lang="en-GB" smtClean="0"/>
              <a:t>08/07/2025</a:t>
            </a:fld>
            <a:endParaRPr lang="en-GB"/>
          </a:p>
        </p:txBody>
      </p:sp>
      <p:sp>
        <p:nvSpPr>
          <p:cNvPr id="5" name="Fußzeilenplatzhalter 4">
            <a:extLst>
              <a:ext uri="{FF2B5EF4-FFF2-40B4-BE49-F238E27FC236}">
                <a16:creationId xmlns:a16="http://schemas.microsoft.com/office/drawing/2014/main" id="{670C260B-6D27-47D4-A32D-E9A2642F12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8045F1C-3EAF-4407-BD79-D9E60943279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5224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394E4-2D83-4275-9D11-3182EC5DBAD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FE690E3-2DB4-4989-977B-57F0EAB97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775161-32E6-4284-A5AB-19C783C6E66D}"/>
              </a:ext>
            </a:extLst>
          </p:cNvPr>
          <p:cNvSpPr>
            <a:spLocks noGrp="1"/>
          </p:cNvSpPr>
          <p:nvPr>
            <p:ph type="dt" sz="half" idx="10"/>
          </p:nvPr>
        </p:nvSpPr>
        <p:spPr/>
        <p:txBody>
          <a:bodyPr/>
          <a:lstStyle/>
          <a:p>
            <a:fld id="{F802A29B-D91F-4C88-9918-190A2390100E}" type="datetime1">
              <a:rPr lang="en-GB" smtClean="0"/>
              <a:t>08/07/2025</a:t>
            </a:fld>
            <a:endParaRPr lang="en-GB"/>
          </a:p>
        </p:txBody>
      </p:sp>
      <p:sp>
        <p:nvSpPr>
          <p:cNvPr id="5" name="Fußzeilenplatzhalter 4">
            <a:extLst>
              <a:ext uri="{FF2B5EF4-FFF2-40B4-BE49-F238E27FC236}">
                <a16:creationId xmlns:a16="http://schemas.microsoft.com/office/drawing/2014/main" id="{C80602AE-7D4C-48D6-9852-9BA4A4EBF6F0}"/>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FAB984B9-D832-49A7-B1CA-9B3A50FFD34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68669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AD2F2-D05A-456B-8FFE-00EF2D951F72}"/>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D0E9184-53CE-4B7E-9703-694D8F1658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2063EB6-E99A-4A42-98C1-96B7AF4A7E7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4379897-294E-475E-974E-24B039A2FA4B}"/>
              </a:ext>
            </a:extLst>
          </p:cNvPr>
          <p:cNvSpPr>
            <a:spLocks noGrp="1"/>
          </p:cNvSpPr>
          <p:nvPr>
            <p:ph type="dt" sz="half" idx="10"/>
          </p:nvPr>
        </p:nvSpPr>
        <p:spPr/>
        <p:txBody>
          <a:bodyPr/>
          <a:lstStyle/>
          <a:p>
            <a:fld id="{D5CCA65B-98FC-4E90-9741-FEF7C9E85C28}" type="datetime1">
              <a:rPr lang="en-GB" smtClean="0"/>
              <a:t>08/07/2025</a:t>
            </a:fld>
            <a:endParaRPr lang="en-GB"/>
          </a:p>
        </p:txBody>
      </p:sp>
      <p:sp>
        <p:nvSpPr>
          <p:cNvPr id="6" name="Fußzeilenplatzhalter 5">
            <a:extLst>
              <a:ext uri="{FF2B5EF4-FFF2-40B4-BE49-F238E27FC236}">
                <a16:creationId xmlns:a16="http://schemas.microsoft.com/office/drawing/2014/main" id="{B0B6FBEA-2379-49C3-BC8D-68AB42184B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B58E3FC0-C043-4F6F-BE6D-0B0FEF561E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02395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A62D7-2C0E-40F6-B682-5315DD3FBF9F}"/>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D831E9B-812C-48F5-AAF1-3B52497DC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E99EEE-E61B-4C7C-816F-2F3D8B3DF7C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CCDDC9D-2F53-4614-9297-D00B881CC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100751-6A24-4F43-8D5E-314A32EE642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CE8D4B3B-60BB-4074-83DE-F92560B4DAF0}"/>
              </a:ext>
            </a:extLst>
          </p:cNvPr>
          <p:cNvSpPr>
            <a:spLocks noGrp="1"/>
          </p:cNvSpPr>
          <p:nvPr>
            <p:ph type="dt" sz="half" idx="10"/>
          </p:nvPr>
        </p:nvSpPr>
        <p:spPr/>
        <p:txBody>
          <a:bodyPr/>
          <a:lstStyle/>
          <a:p>
            <a:fld id="{F497B3C9-BF0F-4152-9657-EE1C70E8B34F}" type="datetime1">
              <a:rPr lang="en-GB" smtClean="0"/>
              <a:t>08/07/2025</a:t>
            </a:fld>
            <a:endParaRPr lang="en-GB"/>
          </a:p>
        </p:txBody>
      </p:sp>
      <p:sp>
        <p:nvSpPr>
          <p:cNvPr id="8" name="Fußzeilenplatzhalter 7">
            <a:extLst>
              <a:ext uri="{FF2B5EF4-FFF2-40B4-BE49-F238E27FC236}">
                <a16:creationId xmlns:a16="http://schemas.microsoft.com/office/drawing/2014/main" id="{4A1CABB0-1A5B-4AE4-B61B-2B661B66D7E0}"/>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5640A1FA-F54D-4FB9-BCBE-4C41A70918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31954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C0CD2-E307-4162-83B0-4B7A154915E2}"/>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48EE91F5-65BC-45ED-9D30-917C17ED05C0}"/>
              </a:ext>
            </a:extLst>
          </p:cNvPr>
          <p:cNvSpPr>
            <a:spLocks noGrp="1"/>
          </p:cNvSpPr>
          <p:nvPr>
            <p:ph type="dt" sz="half" idx="10"/>
          </p:nvPr>
        </p:nvSpPr>
        <p:spPr/>
        <p:txBody>
          <a:bodyPr/>
          <a:lstStyle/>
          <a:p>
            <a:fld id="{FFCA0F6A-14FB-433A-AA6F-C084BCC08940}" type="datetime1">
              <a:rPr lang="en-GB" smtClean="0"/>
              <a:t>08/07/2025</a:t>
            </a:fld>
            <a:endParaRPr lang="en-GB"/>
          </a:p>
        </p:txBody>
      </p:sp>
      <p:sp>
        <p:nvSpPr>
          <p:cNvPr id="4" name="Fußzeilenplatzhalter 3">
            <a:extLst>
              <a:ext uri="{FF2B5EF4-FFF2-40B4-BE49-F238E27FC236}">
                <a16:creationId xmlns:a16="http://schemas.microsoft.com/office/drawing/2014/main" id="{BDACAFBA-97FE-4458-BF1A-01317AC88FBA}"/>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7392CCD6-E7F1-44D8-A394-2E3DF56C334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21603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EC17CA-4A24-4954-AA9C-AF8790D89EA2}"/>
              </a:ext>
            </a:extLst>
          </p:cNvPr>
          <p:cNvSpPr>
            <a:spLocks noGrp="1"/>
          </p:cNvSpPr>
          <p:nvPr>
            <p:ph type="dt" sz="half" idx="10"/>
          </p:nvPr>
        </p:nvSpPr>
        <p:spPr/>
        <p:txBody>
          <a:bodyPr/>
          <a:lstStyle/>
          <a:p>
            <a:fld id="{2621C438-426F-44F0-84F7-40AEEED819CC}" type="datetime1">
              <a:rPr lang="en-GB" smtClean="0"/>
              <a:t>08/07/2025</a:t>
            </a:fld>
            <a:endParaRPr lang="en-GB"/>
          </a:p>
        </p:txBody>
      </p:sp>
      <p:sp>
        <p:nvSpPr>
          <p:cNvPr id="3" name="Fußzeilenplatzhalter 2">
            <a:extLst>
              <a:ext uri="{FF2B5EF4-FFF2-40B4-BE49-F238E27FC236}">
                <a16:creationId xmlns:a16="http://schemas.microsoft.com/office/drawing/2014/main" id="{407954B1-26A4-41F8-8B37-9CED5BE7117D}"/>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64E3D6D1-CCE1-4F08-9E24-BDA2332A7B4F}"/>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1602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2C558-CE80-4DC0-9DB4-3FB21E8911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97D758D4-3838-41B4-A85B-37D2D5F78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6CD90F4E-BE48-4CE3-8FA5-61AAA7FB0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6504CA-34B3-4BDD-B78E-43DDFAF2CA44}"/>
              </a:ext>
            </a:extLst>
          </p:cNvPr>
          <p:cNvSpPr>
            <a:spLocks noGrp="1"/>
          </p:cNvSpPr>
          <p:nvPr>
            <p:ph type="dt" sz="half" idx="10"/>
          </p:nvPr>
        </p:nvSpPr>
        <p:spPr/>
        <p:txBody>
          <a:bodyPr/>
          <a:lstStyle/>
          <a:p>
            <a:fld id="{4EA2B6D0-23E3-42B6-9A04-04EF7CDA659A}" type="datetime1">
              <a:rPr lang="en-GB" smtClean="0"/>
              <a:t>08/07/2025</a:t>
            </a:fld>
            <a:endParaRPr lang="en-GB"/>
          </a:p>
        </p:txBody>
      </p:sp>
      <p:sp>
        <p:nvSpPr>
          <p:cNvPr id="6" name="Fußzeilenplatzhalter 5">
            <a:extLst>
              <a:ext uri="{FF2B5EF4-FFF2-40B4-BE49-F238E27FC236}">
                <a16:creationId xmlns:a16="http://schemas.microsoft.com/office/drawing/2014/main" id="{7275FD24-AC31-4208-8267-0DFE214D7F4D}"/>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71E074FF-80FA-4960-BF77-19D146600DD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49227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C724F-95EA-4F08-9F71-734DF085785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5173ED21-3D76-4E6C-8E0A-7CE617E2C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1D62334C-A003-44C6-A011-CE5E2B07A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B928E3-4370-4E25-B880-A08BD0AC7393}"/>
              </a:ext>
            </a:extLst>
          </p:cNvPr>
          <p:cNvSpPr>
            <a:spLocks noGrp="1"/>
          </p:cNvSpPr>
          <p:nvPr>
            <p:ph type="dt" sz="half" idx="10"/>
          </p:nvPr>
        </p:nvSpPr>
        <p:spPr/>
        <p:txBody>
          <a:bodyPr/>
          <a:lstStyle/>
          <a:p>
            <a:fld id="{9674ED56-9309-4345-9754-315919C2BE59}" type="datetime1">
              <a:rPr lang="en-GB" smtClean="0"/>
              <a:t>08/07/2025</a:t>
            </a:fld>
            <a:endParaRPr lang="en-GB"/>
          </a:p>
        </p:txBody>
      </p:sp>
      <p:sp>
        <p:nvSpPr>
          <p:cNvPr id="6" name="Fußzeilenplatzhalter 5">
            <a:extLst>
              <a:ext uri="{FF2B5EF4-FFF2-40B4-BE49-F238E27FC236}">
                <a16:creationId xmlns:a16="http://schemas.microsoft.com/office/drawing/2014/main" id="{9280BBBF-8E79-4692-8436-07F5E9B51B4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6E223E80-1291-4D3B-BCB8-B9CFA9ECD69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85577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E9A1D54-6988-4637-AA1E-1446BC533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1C59EFDD-B857-47E5-8BFE-6FA62CE97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5CC4E2F-3530-4F9A-8E19-B469E47B9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BECA5-2E62-49BD-9377-0CB955F44614}" type="datetime1">
              <a:rPr lang="en-GB" smtClean="0"/>
              <a:t>08/07/2025</a:t>
            </a:fld>
            <a:endParaRPr lang="en-GB"/>
          </a:p>
        </p:txBody>
      </p:sp>
      <p:sp>
        <p:nvSpPr>
          <p:cNvPr id="5" name="Fußzeilenplatzhalter 4">
            <a:extLst>
              <a:ext uri="{FF2B5EF4-FFF2-40B4-BE49-F238E27FC236}">
                <a16:creationId xmlns:a16="http://schemas.microsoft.com/office/drawing/2014/main" id="{16B65240-DFFE-4726-BD1A-9FB90904C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FB14446A-0A8A-4636-8C51-4FE25AEA8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05448-C963-4910-96F2-13A1B15C893E}" type="slidenum">
              <a:rPr lang="en-GB" smtClean="0"/>
              <a:t>‹Nr.›</a:t>
            </a:fld>
            <a:endParaRPr lang="en-GB"/>
          </a:p>
        </p:txBody>
      </p:sp>
    </p:spTree>
    <p:extLst>
      <p:ext uri="{BB962C8B-B14F-4D97-AF65-F5344CB8AC3E}">
        <p14:creationId xmlns:p14="http://schemas.microsoft.com/office/powerpoint/2010/main" val="274822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emf"/><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wmf"/><Relationship Id="rId5" Type="http://schemas.openxmlformats.org/officeDocument/2006/relationships/image" Target="../media/image1.emf"/><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6.xml"/><Relationship Id="rId7" Type="http://schemas.openxmlformats.org/officeDocument/2006/relationships/image" Target="../media/image32.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9.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9.wmf"/><Relationship Id="rId5" Type="http://schemas.openxmlformats.org/officeDocument/2006/relationships/image" Target="../media/image1.emf"/><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6.wav"/><Relationship Id="rId7" Type="http://schemas.openxmlformats.org/officeDocument/2006/relationships/image" Target="../media/image1.em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28.xml"/><Relationship Id="rId5" Type="http://schemas.openxmlformats.org/officeDocument/2006/relationships/slideLayout" Target="../slideLayouts/slideLayout6.xml"/><Relationship Id="rId4" Type="http://schemas.openxmlformats.org/officeDocument/2006/relationships/audio" Target="../media/media6.wav"/><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image" Target="../media/image1.emf"/><Relationship Id="rId3" Type="http://schemas.microsoft.com/office/2007/relationships/media" Target="../media/media8.wav"/><Relationship Id="rId7" Type="http://schemas.microsoft.com/office/2007/relationships/media" Target="../media/media10.wav"/><Relationship Id="rId12" Type="http://schemas.openxmlformats.org/officeDocument/2006/relationships/notesSlide" Target="../notesSlides/notesSlide3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slideLayout" Target="../slideLayouts/slideLayout6.xml"/><Relationship Id="rId5" Type="http://schemas.microsoft.com/office/2007/relationships/media" Target="../media/media9.wav"/><Relationship Id="rId15" Type="http://schemas.openxmlformats.org/officeDocument/2006/relationships/image" Target="../media/image30.png"/><Relationship Id="rId10" Type="http://schemas.openxmlformats.org/officeDocument/2006/relationships/audio" Target="../media/media2.wav"/><Relationship Id="rId4" Type="http://schemas.openxmlformats.org/officeDocument/2006/relationships/audio" Target="../media/media8.wav"/><Relationship Id="rId9" Type="http://schemas.microsoft.com/office/2007/relationships/media" Target="../media/media2.wav"/><Relationship Id="rId1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microsoft.com/office/2007/relationships/media" Target="../media/media11.wav"/><Relationship Id="rId7"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12.wav"/><Relationship Id="rId5" Type="http://schemas.microsoft.com/office/2007/relationships/media" Target="../media/media12.wav"/><Relationship Id="rId10" Type="http://schemas.openxmlformats.org/officeDocument/2006/relationships/image" Target="../media/image30.png"/><Relationship Id="rId4" Type="http://schemas.openxmlformats.org/officeDocument/2006/relationships/audio" Target="../media/media11.wav"/><Relationship Id="rId9" Type="http://schemas.openxmlformats.org/officeDocument/2006/relationships/image" Target="../media/image1.emf"/></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07/relationships/media" Target="../media/media14.wav"/><Relationship Id="rId7" Type="http://schemas.openxmlformats.org/officeDocument/2006/relationships/image" Target="../media/image1.emf"/><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notesSlide" Target="../notesSlides/notesSlide32.xml"/><Relationship Id="rId5" Type="http://schemas.openxmlformats.org/officeDocument/2006/relationships/slideLayout" Target="../slideLayouts/slideLayout6.xml"/><Relationship Id="rId10" Type="http://schemas.openxmlformats.org/officeDocument/2006/relationships/image" Target="../media/image30.png"/><Relationship Id="rId4" Type="http://schemas.openxmlformats.org/officeDocument/2006/relationships/audio" Target="../media/media14.wav"/><Relationship Id="rId9"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media" Target="../media/media16.mp3"/><Relationship Id="rId7" Type="http://schemas.openxmlformats.org/officeDocument/2006/relationships/image" Target="../media/image1.emf"/><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audio" Target="../media/media16.mp3"/><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5.gif"/><Relationship Id="rId5"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1.emf"/><Relationship Id="rId7"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20.png"/><Relationship Id="rId11" Type="http://schemas.openxmlformats.org/officeDocument/2006/relationships/image" Target="../media/image53.sv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7.wmf"/><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59.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58.png"/><Relationship Id="rId5" Type="http://schemas.openxmlformats.org/officeDocument/2006/relationships/image" Target="../media/image1.emf"/><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2.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61.jpeg"/><Relationship Id="rId5" Type="http://schemas.openxmlformats.org/officeDocument/2006/relationships/image" Target="../media/image1.emf"/><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4.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63.png"/><Relationship Id="rId5" Type="http://schemas.openxmlformats.org/officeDocument/2006/relationships/image" Target="../media/image1.emf"/><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emf"/><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NULL"/><Relationship Id="rId4"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73.wmf"/><Relationship Id="rId5" Type="http://schemas.openxmlformats.org/officeDocument/2006/relationships/oleObject" Target="../embeddings/oleObject3.bin"/><Relationship Id="rId4" Type="http://schemas.openxmlformats.org/officeDocument/2006/relationships/image" Target="../media/image72.wmf"/></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8.gif"/><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79.png"/><Relationship Id="rId5" Type="http://schemas.openxmlformats.org/officeDocument/2006/relationships/image" Target="../media/image1.emf"/><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wmf"/><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6.xml"/><Relationship Id="rId7" Type="http://schemas.openxmlformats.org/officeDocument/2006/relationships/image" Target="../media/image85.wmf"/><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oleObject" Target="../embeddings/oleObject5.bin"/><Relationship Id="rId5" Type="http://schemas.openxmlformats.org/officeDocument/2006/relationships/image" Target="../media/image1.emf"/><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emf"/><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NULL"/><Relationship Id="rId4" Type="http://schemas.openxmlformats.org/officeDocument/2006/relationships/image" Target="NULL"/></Relationships>
</file>

<file path=ppt/slides/_rels/slide6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emf"/><Relationship Id="rId7" Type="http://schemas.openxmlformats.org/officeDocument/2006/relationships/diagramColors" Target="../diagrams/colors3.xm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11D1B-ED30-4B67-9B98-7F79128A4C34}"/>
              </a:ext>
            </a:extLst>
          </p:cNvPr>
          <p:cNvSpPr>
            <a:spLocks noGrp="1"/>
          </p:cNvSpPr>
          <p:nvPr>
            <p:ph type="ctrTitle"/>
          </p:nvPr>
        </p:nvSpPr>
        <p:spPr/>
        <p:txBody>
          <a:bodyPr/>
          <a:lstStyle/>
          <a:p>
            <a:r>
              <a:rPr lang="en-GB" dirty="0" err="1"/>
              <a:t>Strömungsmechanik</a:t>
            </a:r>
            <a:r>
              <a:rPr lang="en-GB" dirty="0"/>
              <a:t> in der </a:t>
            </a:r>
            <a:r>
              <a:rPr lang="en-GB" dirty="0" err="1"/>
              <a:t>Medizin</a:t>
            </a:r>
            <a:r>
              <a:rPr lang="en-GB" dirty="0"/>
              <a:t> I/II</a:t>
            </a:r>
          </a:p>
        </p:txBody>
      </p:sp>
      <p:sp>
        <p:nvSpPr>
          <p:cNvPr id="3" name="Untertitel 2">
            <a:extLst>
              <a:ext uri="{FF2B5EF4-FFF2-40B4-BE49-F238E27FC236}">
                <a16:creationId xmlns:a16="http://schemas.microsoft.com/office/drawing/2014/main" id="{1B78D9B9-9E16-4DAA-9B04-E01BF8B205B9}"/>
              </a:ext>
            </a:extLst>
          </p:cNvPr>
          <p:cNvSpPr>
            <a:spLocks noGrp="1"/>
          </p:cNvSpPr>
          <p:nvPr>
            <p:ph type="subTitle" idx="1"/>
          </p:nvPr>
        </p:nvSpPr>
        <p:spPr/>
        <p:txBody>
          <a:bodyPr>
            <a:normAutofit lnSpcReduction="10000"/>
          </a:bodyPr>
          <a:lstStyle/>
          <a:p>
            <a:r>
              <a:rPr lang="en-GB" dirty="0"/>
              <a:t>Prof. </a:t>
            </a:r>
            <a:r>
              <a:rPr lang="en-GB" dirty="0" err="1"/>
              <a:t>Dr.</a:t>
            </a:r>
            <a:r>
              <a:rPr lang="en-GB" dirty="0"/>
              <a:t>-Ing. Leonid Goubergrits</a:t>
            </a:r>
          </a:p>
          <a:p>
            <a:r>
              <a:rPr lang="en-GB" dirty="0"/>
              <a:t>PD Dr.-</a:t>
            </a:r>
            <a:r>
              <a:rPr lang="en-GB" dirty="0" err="1"/>
              <a:t>Ing</a:t>
            </a:r>
            <a:r>
              <a:rPr lang="en-GB" dirty="0"/>
              <a:t>. Ulrich Kertzscher</a:t>
            </a:r>
          </a:p>
          <a:p>
            <a:endParaRPr lang="en-GB" dirty="0"/>
          </a:p>
          <a:p>
            <a:r>
              <a:rPr lang="en-GB" dirty="0" err="1"/>
              <a:t>SoSe</a:t>
            </a:r>
            <a:r>
              <a:rPr lang="en-GB" dirty="0"/>
              <a:t> 2025</a:t>
            </a:r>
          </a:p>
        </p:txBody>
      </p:sp>
      <p:sp>
        <p:nvSpPr>
          <p:cNvPr id="4" name="Foliennummernplatzhalter 3">
            <a:extLst>
              <a:ext uri="{FF2B5EF4-FFF2-40B4-BE49-F238E27FC236}">
                <a16:creationId xmlns:a16="http://schemas.microsoft.com/office/drawing/2014/main" id="{B35D298A-5DB4-42F9-A9BA-7B80BE894C00}"/>
              </a:ext>
            </a:extLst>
          </p:cNvPr>
          <p:cNvSpPr>
            <a:spLocks noGrp="1"/>
          </p:cNvSpPr>
          <p:nvPr>
            <p:ph type="sldNum" sz="quarter" idx="12"/>
          </p:nvPr>
        </p:nvSpPr>
        <p:spPr/>
        <p:txBody>
          <a:bodyPr/>
          <a:lstStyle/>
          <a:p>
            <a:fld id="{C6E05448-C963-4910-96F2-13A1B15C893E}" type="slidenum">
              <a:rPr lang="en-GB" smtClean="0"/>
              <a:t>1</a:t>
            </a:fld>
            <a:endParaRPr lang="en-GB"/>
          </a:p>
        </p:txBody>
      </p:sp>
    </p:spTree>
    <p:extLst>
      <p:ext uri="{BB962C8B-B14F-4D97-AF65-F5344CB8AC3E}">
        <p14:creationId xmlns:p14="http://schemas.microsoft.com/office/powerpoint/2010/main" val="53255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Thermische</a:t>
            </a:r>
            <a:r>
              <a:rPr lang="en-GB" sz="3600" b="1" dirty="0">
                <a:solidFill>
                  <a:schemeClr val="tx1">
                    <a:lumMod val="75000"/>
                    <a:lumOff val="25000"/>
                  </a:schemeClr>
                </a:solidFill>
              </a:rPr>
              <a:t> </a:t>
            </a:r>
            <a:r>
              <a:rPr lang="en-GB" sz="3600" b="1" dirty="0" err="1">
                <a:solidFill>
                  <a:schemeClr val="tx1">
                    <a:lumMod val="75000"/>
                    <a:lumOff val="25000"/>
                  </a:schemeClr>
                </a:solidFill>
              </a:rPr>
              <a:t>Geschwindigkeitssonden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825" y="2095286"/>
            <a:ext cx="8848350" cy="266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1627051" y="4913200"/>
            <a:ext cx="9357360" cy="646331"/>
          </a:xfrm>
          <a:prstGeom prst="rect">
            <a:avLst/>
          </a:prstGeom>
          <a:noFill/>
        </p:spPr>
        <p:txBody>
          <a:bodyPr wrap="square" rtlCol="0">
            <a:spAutoFit/>
          </a:bodyPr>
          <a:lstStyle/>
          <a:p>
            <a:r>
              <a:rPr lang="de-DE" dirty="0"/>
              <a:t>links: gebogener Katheter 	</a:t>
            </a:r>
          </a:p>
          <a:p>
            <a:r>
              <a:rPr lang="de-DE" dirty="0"/>
              <a:t>rechts: Katheter mit elastischen Elementen, die den Katheter in der Gefäßmitte halten</a:t>
            </a:r>
          </a:p>
        </p:txBody>
      </p:sp>
      <p:sp>
        <p:nvSpPr>
          <p:cNvPr id="5" name="Textfeld 4">
            <a:extLst>
              <a:ext uri="{FF2B5EF4-FFF2-40B4-BE49-F238E27FC236}">
                <a16:creationId xmlns:a16="http://schemas.microsoft.com/office/drawing/2014/main" id="{E47670A1-460A-4864-869E-387DF19D01B0}"/>
              </a:ext>
            </a:extLst>
          </p:cNvPr>
          <p:cNvSpPr txBox="1"/>
          <p:nvPr/>
        </p:nvSpPr>
        <p:spPr>
          <a:xfrm>
            <a:off x="1671824" y="1481911"/>
            <a:ext cx="6546889" cy="369332"/>
          </a:xfrm>
          <a:prstGeom prst="rect">
            <a:avLst/>
          </a:prstGeom>
          <a:noFill/>
        </p:spPr>
        <p:txBody>
          <a:bodyPr wrap="square" rtlCol="0">
            <a:spAutoFit/>
          </a:bodyPr>
          <a:lstStyle/>
          <a:p>
            <a:r>
              <a:rPr lang="de-DE" sz="1800" b="1" kern="1200" dirty="0">
                <a:solidFill>
                  <a:schemeClr val="tx1"/>
                </a:solidFill>
                <a:effectLst/>
                <a:latin typeface="+mn-lt"/>
                <a:ea typeface="+mn-ea"/>
                <a:cs typeface="+mn-cs"/>
              </a:rPr>
              <a:t>Möglichkeiten zur Positionierung des Katheters im Gefäß</a:t>
            </a:r>
            <a:endParaRPr lang="de-DE" b="1" dirty="0"/>
          </a:p>
        </p:txBody>
      </p:sp>
    </p:spTree>
    <p:extLst>
      <p:ext uri="{BB962C8B-B14F-4D97-AF65-F5344CB8AC3E}">
        <p14:creationId xmlns:p14="http://schemas.microsoft.com/office/powerpoint/2010/main" val="2596053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Thermische</a:t>
            </a:r>
            <a:r>
              <a:rPr lang="en-GB" sz="3600" b="1" dirty="0">
                <a:solidFill>
                  <a:schemeClr val="tx1">
                    <a:lumMod val="75000"/>
                    <a:lumOff val="25000"/>
                  </a:schemeClr>
                </a:solidFill>
              </a:rPr>
              <a:t> </a:t>
            </a:r>
            <a:r>
              <a:rPr lang="en-GB" sz="3600" b="1" dirty="0" err="1">
                <a:solidFill>
                  <a:schemeClr val="tx1">
                    <a:lumMod val="75000"/>
                    <a:lumOff val="25000"/>
                  </a:schemeClr>
                </a:solidFill>
              </a:rPr>
              <a:t>Geschwindigkeitssonden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73" y="1732065"/>
            <a:ext cx="11187327" cy="44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468810" y="1232891"/>
            <a:ext cx="5093789" cy="369332"/>
          </a:xfrm>
          <a:prstGeom prst="rect">
            <a:avLst/>
          </a:prstGeom>
          <a:noFill/>
        </p:spPr>
        <p:txBody>
          <a:bodyPr wrap="square" rtlCol="0">
            <a:spAutoFit/>
          </a:bodyPr>
          <a:lstStyle/>
          <a:p>
            <a:r>
              <a:rPr lang="de-DE" b="1" dirty="0"/>
              <a:t>Heißfilmsonden mit geringer Wärmekapazität</a:t>
            </a:r>
          </a:p>
        </p:txBody>
      </p:sp>
    </p:spTree>
    <p:extLst>
      <p:ext uri="{BB962C8B-B14F-4D97-AF65-F5344CB8AC3E}">
        <p14:creationId xmlns:p14="http://schemas.microsoft.com/office/powerpoint/2010/main" val="2033886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Thermische</a:t>
            </a:r>
            <a:r>
              <a:rPr lang="en-GB" sz="3600" b="1" dirty="0">
                <a:solidFill>
                  <a:schemeClr val="tx1">
                    <a:lumMod val="75000"/>
                    <a:lumOff val="25000"/>
                  </a:schemeClr>
                </a:solidFill>
              </a:rPr>
              <a:t> </a:t>
            </a:r>
            <a:r>
              <a:rPr lang="en-GB" sz="3600" b="1" dirty="0" err="1">
                <a:solidFill>
                  <a:schemeClr val="tx1">
                    <a:lumMod val="75000"/>
                    <a:lumOff val="25000"/>
                  </a:schemeClr>
                </a:solidFill>
              </a:rPr>
              <a:t>Geschwindigkeitssonden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5" name="Textfeld 4"/>
          <p:cNvSpPr txBox="1"/>
          <p:nvPr/>
        </p:nvSpPr>
        <p:spPr>
          <a:xfrm>
            <a:off x="1207589" y="1405953"/>
            <a:ext cx="8305533" cy="5909310"/>
          </a:xfrm>
          <a:prstGeom prst="rect">
            <a:avLst/>
          </a:prstGeom>
          <a:noFill/>
        </p:spPr>
        <p:txBody>
          <a:bodyPr wrap="square" rtlCol="0">
            <a:spAutoFit/>
          </a:bodyPr>
          <a:lstStyle/>
          <a:p>
            <a:r>
              <a:rPr lang="de-DE" b="1" dirty="0"/>
              <a:t>Nachteile</a:t>
            </a:r>
          </a:p>
          <a:p>
            <a:endParaRPr lang="de-DE" b="1" dirty="0"/>
          </a:p>
          <a:p>
            <a:pPr marL="342900" indent="-342900">
              <a:buAutoNum type="arabicPeriod"/>
            </a:pPr>
            <a:r>
              <a:rPr lang="de-DE" dirty="0"/>
              <a:t>Es ist nötig zu kalibrieren wegen </a:t>
            </a:r>
          </a:p>
          <a:p>
            <a:pPr marL="800100" lvl="1" indent="-342900">
              <a:buFont typeface="Arial" panose="020B0604020202020204" pitchFamily="34" charset="0"/>
              <a:buChar char="•"/>
            </a:pPr>
            <a:r>
              <a:rPr lang="de-DE" dirty="0"/>
              <a:t>der Temperaturabhängigkeit (falls kein temperaturkompensierender Thermistor verwendet wird)  </a:t>
            </a:r>
          </a:p>
          <a:p>
            <a:pPr marL="800100" lvl="1" indent="-342900">
              <a:buFont typeface="Arial" panose="020B0604020202020204" pitchFamily="34" charset="0"/>
              <a:buChar char="•"/>
            </a:pPr>
            <a:r>
              <a:rPr lang="de-DE" dirty="0"/>
              <a:t>der Abhängigkeit von der Blutzusammensetzung (Hämatokrit)</a:t>
            </a:r>
          </a:p>
          <a:p>
            <a:pPr marL="342900" indent="-342900">
              <a:buAutoNum type="arabicPeriod"/>
            </a:pPr>
            <a:endParaRPr lang="de-DE" dirty="0"/>
          </a:p>
          <a:p>
            <a:r>
              <a:rPr lang="de-DE" dirty="0"/>
              <a:t>2. Radialgeschwindigkeit verfälscht die Messung</a:t>
            </a:r>
          </a:p>
          <a:p>
            <a:endParaRPr lang="de-DE" dirty="0"/>
          </a:p>
          <a:p>
            <a:r>
              <a:rPr lang="de-DE" dirty="0"/>
              <a:t>3. Radialschwingungen des Katheters verfälschen die Messungen</a:t>
            </a:r>
          </a:p>
          <a:p>
            <a:endParaRPr lang="de-DE" dirty="0"/>
          </a:p>
          <a:p>
            <a:endParaRPr lang="de-DE" dirty="0"/>
          </a:p>
          <a:p>
            <a:r>
              <a:rPr lang="de-DE" b="1" dirty="0"/>
              <a:t>Einsatzgebiete</a:t>
            </a:r>
          </a:p>
          <a:p>
            <a:endParaRPr lang="de-DE" dirty="0"/>
          </a:p>
          <a:p>
            <a:pPr marL="285750" indent="-285750">
              <a:buFont typeface="Arial" panose="020B0604020202020204" pitchFamily="34" charset="0"/>
              <a:buChar char="•"/>
            </a:pPr>
            <a:r>
              <a:rPr lang="de-DE" dirty="0"/>
              <a:t>dynamische Messung des Strömungsprofils </a:t>
            </a:r>
          </a:p>
          <a:p>
            <a:pPr marL="285750" indent="-285750">
              <a:buFont typeface="Arial" panose="020B0604020202020204" pitchFamily="34" charset="0"/>
              <a:buChar char="•"/>
            </a:pPr>
            <a:r>
              <a:rPr lang="de-DE" dirty="0"/>
              <a:t>Detektion von Rückströmungen</a:t>
            </a:r>
          </a:p>
          <a:p>
            <a:pPr marL="285750" indent="-285750">
              <a:buFont typeface="Arial" panose="020B0604020202020204" pitchFamily="34" charset="0"/>
              <a:buChar char="•"/>
            </a:pPr>
            <a:r>
              <a:rPr lang="de-DE" dirty="0"/>
              <a:t>Messung der Turbulenz</a:t>
            </a:r>
          </a:p>
          <a:p>
            <a:pPr marL="285750" indent="-285750">
              <a:buFont typeface="Arial" panose="020B0604020202020204" pitchFamily="34" charset="0"/>
              <a:buChar char="•"/>
            </a:pPr>
            <a:r>
              <a:rPr lang="de-DE" dirty="0"/>
              <a:t>Strömungsgeschwindigkeit in Lungen</a:t>
            </a:r>
          </a:p>
          <a:p>
            <a:endParaRPr lang="de-DE" dirty="0"/>
          </a:p>
          <a:p>
            <a:endParaRPr lang="de-DE" dirty="0"/>
          </a:p>
          <a:p>
            <a:endParaRPr lang="de-DE" dirty="0"/>
          </a:p>
        </p:txBody>
      </p:sp>
    </p:spTree>
    <p:extLst>
      <p:ext uri="{BB962C8B-B14F-4D97-AF65-F5344CB8AC3E}">
        <p14:creationId xmlns:p14="http://schemas.microsoft.com/office/powerpoint/2010/main" val="2971059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de-DE" dirty="0"/>
              <a:t>Elektromagnetische Methode zur Geschwindigkeitsmessung (Kap. 4.2)</a:t>
            </a:r>
            <a:endParaRPr lang="en-GB" sz="3600"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662" y="1639807"/>
            <a:ext cx="8788196" cy="362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094479" y="5338583"/>
            <a:ext cx="10520577" cy="1477328"/>
          </a:xfrm>
          <a:prstGeom prst="rect">
            <a:avLst/>
          </a:prstGeom>
          <a:noFill/>
        </p:spPr>
        <p:txBody>
          <a:bodyPr wrap="square" rtlCol="0">
            <a:spAutoFit/>
          </a:bodyPr>
          <a:lstStyle/>
          <a:p>
            <a:pPr marL="285750" indent="-285750">
              <a:buFont typeface="Symbol" panose="05050102010706020507" pitchFamily="18" charset="2"/>
              <a:buChar char="-"/>
            </a:pPr>
            <a:r>
              <a:rPr lang="de-DE" dirty="0"/>
              <a:t>Die Spule generiert magnetische Feldlinien, die senkrecht zu den elektrischen Feldlinien sind.</a:t>
            </a:r>
          </a:p>
          <a:p>
            <a:pPr marL="285750" indent="-285750">
              <a:buFont typeface="Symbol" panose="05050102010706020507" pitchFamily="18" charset="2"/>
              <a:buChar char="-"/>
            </a:pPr>
            <a:r>
              <a:rPr lang="de-DE" dirty="0"/>
              <a:t>Magnetfeld ist um Sonde konzentriert -&gt; dortige Strömung wird übergewichtet</a:t>
            </a:r>
          </a:p>
          <a:p>
            <a:pPr marL="285750" indent="-285750">
              <a:buFont typeface="Symbol" panose="05050102010706020507" pitchFamily="18" charset="2"/>
              <a:buChar char="-"/>
            </a:pPr>
            <a:r>
              <a:rPr lang="de-DE" dirty="0"/>
              <a:t>nur für große Gefäße geeignet </a:t>
            </a:r>
          </a:p>
          <a:p>
            <a:pPr marL="285750" indent="-285750">
              <a:buFont typeface="Symbol" panose="05050102010706020507" pitchFamily="18" charset="2"/>
              <a:buChar char="-"/>
            </a:pPr>
            <a:r>
              <a:rPr lang="de-DE" dirty="0"/>
              <a:t>Nachteil: Position des Sonde im Gefäß schlecht bestimmbar</a:t>
            </a:r>
          </a:p>
          <a:p>
            <a:endParaRPr lang="de-DE" dirty="0"/>
          </a:p>
        </p:txBody>
      </p:sp>
      <p:pic>
        <p:nvPicPr>
          <p:cNvPr id="6" name="Grafik 5">
            <a:extLst>
              <a:ext uri="{FF2B5EF4-FFF2-40B4-BE49-F238E27FC236}">
                <a16:creationId xmlns:a16="http://schemas.microsoft.com/office/drawing/2014/main" id="{98F969C6-9A6E-4587-9203-952B15E17595}"/>
              </a:ext>
            </a:extLst>
          </p:cNvPr>
          <p:cNvPicPr>
            <a:picLocks noChangeAspect="1"/>
          </p:cNvPicPr>
          <p:nvPr/>
        </p:nvPicPr>
        <p:blipFill>
          <a:blip r:embed="rId5"/>
          <a:stretch>
            <a:fillRect/>
          </a:stretch>
        </p:blipFill>
        <p:spPr>
          <a:xfrm>
            <a:off x="12338216" y="2217223"/>
            <a:ext cx="2500731" cy="1941284"/>
          </a:xfrm>
          <a:prstGeom prst="rect">
            <a:avLst/>
          </a:prstGeom>
        </p:spPr>
      </p:pic>
    </p:spTree>
    <p:extLst>
      <p:ext uri="{BB962C8B-B14F-4D97-AF65-F5344CB8AC3E}">
        <p14:creationId xmlns:p14="http://schemas.microsoft.com/office/powerpoint/2010/main" val="388554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de-DE" dirty="0"/>
              <a:t>Elektromagnetische Methode zur Geschwindigkeitsmessung</a:t>
            </a:r>
            <a:endParaRPr lang="en-GB" sz="3600"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 name="Grafik 4">
            <a:extLst>
              <a:ext uri="{FF2B5EF4-FFF2-40B4-BE49-F238E27FC236}">
                <a16:creationId xmlns:a16="http://schemas.microsoft.com/office/drawing/2014/main" id="{064573B0-DAB3-46EF-B95E-F8FA289C6BD8}"/>
              </a:ext>
            </a:extLst>
          </p:cNvPr>
          <p:cNvPicPr>
            <a:picLocks noChangeAspect="1"/>
          </p:cNvPicPr>
          <p:nvPr/>
        </p:nvPicPr>
        <p:blipFill>
          <a:blip r:embed="rId4"/>
          <a:stretch>
            <a:fillRect/>
          </a:stretch>
        </p:blipFill>
        <p:spPr>
          <a:xfrm>
            <a:off x="752019" y="2486708"/>
            <a:ext cx="4585859" cy="2990777"/>
          </a:xfrm>
          <a:prstGeom prst="rect">
            <a:avLst/>
          </a:prstGeom>
        </p:spPr>
      </p:pic>
      <p:pic>
        <p:nvPicPr>
          <p:cNvPr id="10" name="Grafik 9">
            <a:extLst>
              <a:ext uri="{FF2B5EF4-FFF2-40B4-BE49-F238E27FC236}">
                <a16:creationId xmlns:a16="http://schemas.microsoft.com/office/drawing/2014/main" id="{77AD73C5-D6F7-4E67-A787-1F1915BBF7A2}"/>
              </a:ext>
            </a:extLst>
          </p:cNvPr>
          <p:cNvPicPr>
            <a:picLocks noChangeAspect="1"/>
          </p:cNvPicPr>
          <p:nvPr/>
        </p:nvPicPr>
        <p:blipFill>
          <a:blip r:embed="rId5"/>
          <a:stretch>
            <a:fillRect/>
          </a:stretch>
        </p:blipFill>
        <p:spPr>
          <a:xfrm>
            <a:off x="5796685" y="2390078"/>
            <a:ext cx="2088041" cy="3248064"/>
          </a:xfrm>
          <a:prstGeom prst="rect">
            <a:avLst/>
          </a:prstGeom>
        </p:spPr>
      </p:pic>
      <p:sp>
        <p:nvSpPr>
          <p:cNvPr id="11" name="Textfeld 10">
            <a:extLst>
              <a:ext uri="{FF2B5EF4-FFF2-40B4-BE49-F238E27FC236}">
                <a16:creationId xmlns:a16="http://schemas.microsoft.com/office/drawing/2014/main" id="{0A6700B8-73FD-4077-A5C1-FE377EFEF480}"/>
              </a:ext>
            </a:extLst>
          </p:cNvPr>
          <p:cNvSpPr txBox="1"/>
          <p:nvPr/>
        </p:nvSpPr>
        <p:spPr>
          <a:xfrm>
            <a:off x="517648" y="5930453"/>
            <a:ext cx="5054599" cy="369332"/>
          </a:xfrm>
          <a:prstGeom prst="rect">
            <a:avLst/>
          </a:prstGeom>
          <a:solidFill>
            <a:schemeClr val="bg1"/>
          </a:solidFill>
        </p:spPr>
        <p:txBody>
          <a:bodyPr wrap="square" rtlCol="0">
            <a:spAutoFit/>
          </a:bodyPr>
          <a:lstStyle/>
          <a:p>
            <a:r>
              <a:rPr lang="de-DE" dirty="0"/>
              <a:t>Aortenklappe: oben regelrecht, unten insuffizient</a:t>
            </a:r>
          </a:p>
        </p:txBody>
      </p:sp>
      <p:sp>
        <p:nvSpPr>
          <p:cNvPr id="12" name="Textfeld 11">
            <a:extLst>
              <a:ext uri="{FF2B5EF4-FFF2-40B4-BE49-F238E27FC236}">
                <a16:creationId xmlns:a16="http://schemas.microsoft.com/office/drawing/2014/main" id="{065E6360-113E-49DF-95E5-C21E046CDD8C}"/>
              </a:ext>
            </a:extLst>
          </p:cNvPr>
          <p:cNvSpPr txBox="1"/>
          <p:nvPr/>
        </p:nvSpPr>
        <p:spPr>
          <a:xfrm>
            <a:off x="6048137" y="5933436"/>
            <a:ext cx="5818044" cy="369332"/>
          </a:xfrm>
          <a:prstGeom prst="rect">
            <a:avLst/>
          </a:prstGeom>
          <a:noFill/>
        </p:spPr>
        <p:txBody>
          <a:bodyPr wrap="square" rtlCol="0">
            <a:spAutoFit/>
          </a:bodyPr>
          <a:lstStyle/>
          <a:p>
            <a:r>
              <a:rPr lang="de-DE" dirty="0"/>
              <a:t>Geschwindigkeitsmessung: Sonde kurz vor Aortenklappe</a:t>
            </a:r>
          </a:p>
        </p:txBody>
      </p:sp>
      <p:sp>
        <p:nvSpPr>
          <p:cNvPr id="13" name="Rechteck 12">
            <a:extLst>
              <a:ext uri="{FF2B5EF4-FFF2-40B4-BE49-F238E27FC236}">
                <a16:creationId xmlns:a16="http://schemas.microsoft.com/office/drawing/2014/main" id="{E141C569-A791-4489-B91C-FB199FEFF86E}"/>
              </a:ext>
            </a:extLst>
          </p:cNvPr>
          <p:cNvSpPr/>
          <p:nvPr/>
        </p:nvSpPr>
        <p:spPr>
          <a:xfrm>
            <a:off x="581109" y="5180548"/>
            <a:ext cx="1949717" cy="37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0170D805-255E-4FE0-B3E8-4C107323F0F3}"/>
              </a:ext>
            </a:extLst>
          </p:cNvPr>
          <p:cNvPicPr>
            <a:picLocks noChangeAspect="1"/>
          </p:cNvPicPr>
          <p:nvPr/>
        </p:nvPicPr>
        <p:blipFill>
          <a:blip r:embed="rId6"/>
          <a:stretch>
            <a:fillRect/>
          </a:stretch>
        </p:blipFill>
        <p:spPr>
          <a:xfrm>
            <a:off x="8849457" y="3115747"/>
            <a:ext cx="2464829" cy="1877966"/>
          </a:xfrm>
          <a:prstGeom prst="rect">
            <a:avLst/>
          </a:prstGeom>
        </p:spPr>
      </p:pic>
      <p:cxnSp>
        <p:nvCxnSpPr>
          <p:cNvPr id="18" name="Gerade Verbindung mit Pfeil 17">
            <a:extLst>
              <a:ext uri="{FF2B5EF4-FFF2-40B4-BE49-F238E27FC236}">
                <a16:creationId xmlns:a16="http://schemas.microsoft.com/office/drawing/2014/main" id="{39727F12-1829-47AE-B6CA-366E1CF499BF}"/>
              </a:ext>
            </a:extLst>
          </p:cNvPr>
          <p:cNvCxnSpPr>
            <a:cxnSpLocks/>
          </p:cNvCxnSpPr>
          <p:nvPr/>
        </p:nvCxnSpPr>
        <p:spPr>
          <a:xfrm flipV="1">
            <a:off x="8849457" y="3115748"/>
            <a:ext cx="0" cy="19584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B2FC3277-072B-45A6-BC8F-4CC76AD60047}"/>
              </a:ext>
            </a:extLst>
          </p:cNvPr>
          <p:cNvCxnSpPr>
            <a:cxnSpLocks/>
          </p:cNvCxnSpPr>
          <p:nvPr/>
        </p:nvCxnSpPr>
        <p:spPr>
          <a:xfrm>
            <a:off x="8849457" y="5074240"/>
            <a:ext cx="24648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BAB3FCC2-15FC-4480-84B5-9A0546758E85}"/>
              </a:ext>
            </a:extLst>
          </p:cNvPr>
          <p:cNvSpPr txBox="1"/>
          <p:nvPr/>
        </p:nvSpPr>
        <p:spPr>
          <a:xfrm>
            <a:off x="10915341" y="5092584"/>
            <a:ext cx="1297526" cy="246221"/>
          </a:xfrm>
          <a:prstGeom prst="rect">
            <a:avLst/>
          </a:prstGeom>
          <a:noFill/>
        </p:spPr>
        <p:txBody>
          <a:bodyPr wrap="square" rtlCol="0">
            <a:spAutoFit/>
          </a:bodyPr>
          <a:lstStyle/>
          <a:p>
            <a:r>
              <a:rPr lang="de-DE" sz="1000" dirty="0"/>
              <a:t>Zeit</a:t>
            </a:r>
          </a:p>
        </p:txBody>
      </p:sp>
      <p:sp>
        <p:nvSpPr>
          <p:cNvPr id="23" name="Textfeld 22">
            <a:extLst>
              <a:ext uri="{FF2B5EF4-FFF2-40B4-BE49-F238E27FC236}">
                <a16:creationId xmlns:a16="http://schemas.microsoft.com/office/drawing/2014/main" id="{33EC4E32-5890-436C-B867-A5C029E468C2}"/>
              </a:ext>
            </a:extLst>
          </p:cNvPr>
          <p:cNvSpPr txBox="1"/>
          <p:nvPr/>
        </p:nvSpPr>
        <p:spPr>
          <a:xfrm rot="16200000">
            <a:off x="7195201" y="2614910"/>
            <a:ext cx="3059431" cy="246221"/>
          </a:xfrm>
          <a:prstGeom prst="rect">
            <a:avLst/>
          </a:prstGeom>
          <a:noFill/>
        </p:spPr>
        <p:txBody>
          <a:bodyPr wrap="square" rtlCol="0">
            <a:spAutoFit/>
          </a:bodyPr>
          <a:lstStyle/>
          <a:p>
            <a:r>
              <a:rPr lang="de-DE" sz="1000" dirty="0"/>
              <a:t>Geschwindigkeit</a:t>
            </a:r>
          </a:p>
        </p:txBody>
      </p:sp>
      <p:sp>
        <p:nvSpPr>
          <p:cNvPr id="24" name="Textfeld 23">
            <a:extLst>
              <a:ext uri="{FF2B5EF4-FFF2-40B4-BE49-F238E27FC236}">
                <a16:creationId xmlns:a16="http://schemas.microsoft.com/office/drawing/2014/main" id="{32C6FAA6-DFC5-4160-8C42-56CEDBD90C6C}"/>
              </a:ext>
            </a:extLst>
          </p:cNvPr>
          <p:cNvSpPr txBox="1"/>
          <p:nvPr/>
        </p:nvSpPr>
        <p:spPr>
          <a:xfrm>
            <a:off x="9741081" y="2503878"/>
            <a:ext cx="1405890" cy="307777"/>
          </a:xfrm>
          <a:prstGeom prst="rect">
            <a:avLst/>
          </a:prstGeom>
          <a:noFill/>
        </p:spPr>
        <p:txBody>
          <a:bodyPr wrap="square" rtlCol="0">
            <a:spAutoFit/>
          </a:bodyPr>
          <a:lstStyle/>
          <a:p>
            <a:r>
              <a:rPr lang="de-DE" sz="1400" dirty="0"/>
              <a:t>Systole</a:t>
            </a:r>
          </a:p>
        </p:txBody>
      </p:sp>
      <p:sp>
        <p:nvSpPr>
          <p:cNvPr id="25" name="Textfeld 24">
            <a:extLst>
              <a:ext uri="{FF2B5EF4-FFF2-40B4-BE49-F238E27FC236}">
                <a16:creationId xmlns:a16="http://schemas.microsoft.com/office/drawing/2014/main" id="{1E95ABB5-8662-41D5-8ED2-18A42E704999}"/>
              </a:ext>
            </a:extLst>
          </p:cNvPr>
          <p:cNvSpPr txBox="1"/>
          <p:nvPr/>
        </p:nvSpPr>
        <p:spPr>
          <a:xfrm>
            <a:off x="8849457" y="5232965"/>
            <a:ext cx="1887386" cy="307777"/>
          </a:xfrm>
          <a:prstGeom prst="rect">
            <a:avLst/>
          </a:prstGeom>
          <a:noFill/>
        </p:spPr>
        <p:txBody>
          <a:bodyPr wrap="square" rtlCol="0">
            <a:spAutoFit/>
          </a:bodyPr>
          <a:lstStyle/>
          <a:p>
            <a:r>
              <a:rPr lang="de-DE" sz="1400" dirty="0"/>
              <a:t>Diastole</a:t>
            </a:r>
          </a:p>
        </p:txBody>
      </p:sp>
      <p:sp>
        <p:nvSpPr>
          <p:cNvPr id="26" name="Textfeld 25">
            <a:extLst>
              <a:ext uri="{FF2B5EF4-FFF2-40B4-BE49-F238E27FC236}">
                <a16:creationId xmlns:a16="http://schemas.microsoft.com/office/drawing/2014/main" id="{B6249A3A-FF0D-42F2-9416-6C810E5C48EF}"/>
              </a:ext>
            </a:extLst>
          </p:cNvPr>
          <p:cNvSpPr txBox="1"/>
          <p:nvPr/>
        </p:nvSpPr>
        <p:spPr>
          <a:xfrm>
            <a:off x="10068275" y="5258277"/>
            <a:ext cx="2467546" cy="523220"/>
          </a:xfrm>
          <a:prstGeom prst="rect">
            <a:avLst/>
          </a:prstGeom>
          <a:noFill/>
        </p:spPr>
        <p:txBody>
          <a:bodyPr wrap="square" rtlCol="0">
            <a:spAutoFit/>
          </a:bodyPr>
          <a:lstStyle/>
          <a:p>
            <a:r>
              <a:rPr lang="de-DE" sz="1400" dirty="0"/>
              <a:t>Diastole </a:t>
            </a:r>
            <a:br>
              <a:rPr lang="de-DE" sz="1400" dirty="0"/>
            </a:br>
            <a:r>
              <a:rPr lang="de-DE" sz="1400" dirty="0"/>
              <a:t>mit Rückfluss</a:t>
            </a:r>
          </a:p>
        </p:txBody>
      </p:sp>
      <p:sp>
        <p:nvSpPr>
          <p:cNvPr id="28" name="Freihandform: Form 27">
            <a:extLst>
              <a:ext uri="{FF2B5EF4-FFF2-40B4-BE49-F238E27FC236}">
                <a16:creationId xmlns:a16="http://schemas.microsoft.com/office/drawing/2014/main" id="{4DFA1C15-5882-4633-B4B4-0BFDEB915488}"/>
              </a:ext>
            </a:extLst>
          </p:cNvPr>
          <p:cNvSpPr/>
          <p:nvPr/>
        </p:nvSpPr>
        <p:spPr>
          <a:xfrm>
            <a:off x="9906004" y="4361639"/>
            <a:ext cx="561440" cy="318264"/>
          </a:xfrm>
          <a:custGeom>
            <a:avLst/>
            <a:gdLst>
              <a:gd name="connsiteX0" fmla="*/ 0 w 431596"/>
              <a:gd name="connsiteY0" fmla="*/ 0 h 354787"/>
              <a:gd name="connsiteX1" fmla="*/ 10972 w 431596"/>
              <a:gd name="connsiteY1" fmla="*/ 32919 h 354787"/>
              <a:gd name="connsiteX2" fmla="*/ 18288 w 431596"/>
              <a:gd name="connsiteY2" fmla="*/ 54864 h 354787"/>
              <a:gd name="connsiteX3" fmla="*/ 25603 w 431596"/>
              <a:gd name="connsiteY3" fmla="*/ 65837 h 354787"/>
              <a:gd name="connsiteX4" fmla="*/ 32918 w 431596"/>
              <a:gd name="connsiteY4" fmla="*/ 91440 h 354787"/>
              <a:gd name="connsiteX5" fmla="*/ 47548 w 431596"/>
              <a:gd name="connsiteY5" fmla="*/ 98755 h 354787"/>
              <a:gd name="connsiteX6" fmla="*/ 54864 w 431596"/>
              <a:gd name="connsiteY6" fmla="*/ 106071 h 354787"/>
              <a:gd name="connsiteX7" fmla="*/ 58521 w 431596"/>
              <a:gd name="connsiteY7" fmla="*/ 117043 h 354787"/>
              <a:gd name="connsiteX8" fmla="*/ 76809 w 431596"/>
              <a:gd name="connsiteY8" fmla="*/ 131674 h 354787"/>
              <a:gd name="connsiteX9" fmla="*/ 76809 w 431596"/>
              <a:gd name="connsiteY9" fmla="*/ 153619 h 354787"/>
              <a:gd name="connsiteX10" fmla="*/ 80467 w 431596"/>
              <a:gd name="connsiteY10" fmla="*/ 201168 h 354787"/>
              <a:gd name="connsiteX11" fmla="*/ 84124 w 431596"/>
              <a:gd name="connsiteY11" fmla="*/ 212141 h 354787"/>
              <a:gd name="connsiteX12" fmla="*/ 91440 w 431596"/>
              <a:gd name="connsiteY12" fmla="*/ 219456 h 354787"/>
              <a:gd name="connsiteX13" fmla="*/ 95097 w 431596"/>
              <a:gd name="connsiteY13" fmla="*/ 267005 h 354787"/>
              <a:gd name="connsiteX14" fmla="*/ 102412 w 431596"/>
              <a:gd name="connsiteY14" fmla="*/ 277978 h 354787"/>
              <a:gd name="connsiteX15" fmla="*/ 106070 w 431596"/>
              <a:gd name="connsiteY15" fmla="*/ 292608 h 354787"/>
              <a:gd name="connsiteX16" fmla="*/ 113385 w 431596"/>
              <a:gd name="connsiteY16" fmla="*/ 303581 h 354787"/>
              <a:gd name="connsiteX17" fmla="*/ 117043 w 431596"/>
              <a:gd name="connsiteY17" fmla="*/ 314554 h 354787"/>
              <a:gd name="connsiteX18" fmla="*/ 142646 w 431596"/>
              <a:gd name="connsiteY18" fmla="*/ 329184 h 354787"/>
              <a:gd name="connsiteX19" fmla="*/ 164592 w 431596"/>
              <a:gd name="connsiteY19" fmla="*/ 336499 h 354787"/>
              <a:gd name="connsiteX20" fmla="*/ 175564 w 431596"/>
              <a:gd name="connsiteY20" fmla="*/ 340157 h 354787"/>
              <a:gd name="connsiteX21" fmla="*/ 193852 w 431596"/>
              <a:gd name="connsiteY21" fmla="*/ 343815 h 354787"/>
              <a:gd name="connsiteX22" fmla="*/ 215798 w 431596"/>
              <a:gd name="connsiteY22" fmla="*/ 354787 h 354787"/>
              <a:gd name="connsiteX23" fmla="*/ 230428 w 431596"/>
              <a:gd name="connsiteY23" fmla="*/ 351130 h 354787"/>
              <a:gd name="connsiteX24" fmla="*/ 237744 w 431596"/>
              <a:gd name="connsiteY24" fmla="*/ 343815 h 354787"/>
              <a:gd name="connsiteX25" fmla="*/ 263347 w 431596"/>
              <a:gd name="connsiteY25" fmla="*/ 314554 h 354787"/>
              <a:gd name="connsiteX26" fmla="*/ 285292 w 431596"/>
              <a:gd name="connsiteY26" fmla="*/ 307239 h 354787"/>
              <a:gd name="connsiteX27" fmla="*/ 288950 w 431596"/>
              <a:gd name="connsiteY27" fmla="*/ 292608 h 354787"/>
              <a:gd name="connsiteX28" fmla="*/ 296265 w 431596"/>
              <a:gd name="connsiteY28" fmla="*/ 281635 h 354787"/>
              <a:gd name="connsiteX29" fmla="*/ 299923 w 431596"/>
              <a:gd name="connsiteY29" fmla="*/ 248717 h 354787"/>
              <a:gd name="connsiteX30" fmla="*/ 310896 w 431596"/>
              <a:gd name="connsiteY30" fmla="*/ 245059 h 354787"/>
              <a:gd name="connsiteX31" fmla="*/ 321868 w 431596"/>
              <a:gd name="connsiteY31" fmla="*/ 237744 h 354787"/>
              <a:gd name="connsiteX32" fmla="*/ 329184 w 431596"/>
              <a:gd name="connsiteY32" fmla="*/ 230429 h 354787"/>
              <a:gd name="connsiteX33" fmla="*/ 343814 w 431596"/>
              <a:gd name="connsiteY33" fmla="*/ 208483 h 354787"/>
              <a:gd name="connsiteX34" fmla="*/ 369417 w 431596"/>
              <a:gd name="connsiteY34" fmla="*/ 193853 h 354787"/>
              <a:gd name="connsiteX35" fmla="*/ 376732 w 431596"/>
              <a:gd name="connsiteY35" fmla="*/ 160935 h 354787"/>
              <a:gd name="connsiteX36" fmla="*/ 395020 w 431596"/>
              <a:gd name="connsiteY36" fmla="*/ 131674 h 354787"/>
              <a:gd name="connsiteX37" fmla="*/ 402336 w 431596"/>
              <a:gd name="connsiteY37" fmla="*/ 109728 h 354787"/>
              <a:gd name="connsiteX38" fmla="*/ 416966 w 431596"/>
              <a:gd name="connsiteY38" fmla="*/ 87783 h 354787"/>
              <a:gd name="connsiteX39" fmla="*/ 409651 w 431596"/>
              <a:gd name="connsiteY39" fmla="*/ 80467 h 354787"/>
              <a:gd name="connsiteX40" fmla="*/ 416966 w 431596"/>
              <a:gd name="connsiteY40" fmla="*/ 69495 h 354787"/>
              <a:gd name="connsiteX41" fmla="*/ 424281 w 431596"/>
              <a:gd name="connsiteY41" fmla="*/ 43891 h 354787"/>
              <a:gd name="connsiteX42" fmla="*/ 431596 w 431596"/>
              <a:gd name="connsiteY42" fmla="*/ 21946 h 3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1596" h="354787">
                <a:moveTo>
                  <a:pt x="0" y="0"/>
                </a:moveTo>
                <a:cubicBezTo>
                  <a:pt x="14675" y="36687"/>
                  <a:pt x="1517" y="1404"/>
                  <a:pt x="10972" y="32919"/>
                </a:cubicBezTo>
                <a:cubicBezTo>
                  <a:pt x="13188" y="40305"/>
                  <a:pt x="14011" y="48448"/>
                  <a:pt x="18288" y="54864"/>
                </a:cubicBezTo>
                <a:lnTo>
                  <a:pt x="25603" y="65837"/>
                </a:lnTo>
                <a:cubicBezTo>
                  <a:pt x="25635" y="65966"/>
                  <a:pt x="31168" y="89690"/>
                  <a:pt x="32918" y="91440"/>
                </a:cubicBezTo>
                <a:cubicBezTo>
                  <a:pt x="36773" y="95295"/>
                  <a:pt x="43011" y="95731"/>
                  <a:pt x="47548" y="98755"/>
                </a:cubicBezTo>
                <a:cubicBezTo>
                  <a:pt x="50418" y="100668"/>
                  <a:pt x="52425" y="103632"/>
                  <a:pt x="54864" y="106071"/>
                </a:cubicBezTo>
                <a:cubicBezTo>
                  <a:pt x="56083" y="109728"/>
                  <a:pt x="56538" y="113737"/>
                  <a:pt x="58521" y="117043"/>
                </a:cubicBezTo>
                <a:cubicBezTo>
                  <a:pt x="61997" y="122836"/>
                  <a:pt x="71823" y="128350"/>
                  <a:pt x="76809" y="131674"/>
                </a:cubicBezTo>
                <a:cubicBezTo>
                  <a:pt x="86564" y="160937"/>
                  <a:pt x="76809" y="124358"/>
                  <a:pt x="76809" y="153619"/>
                </a:cubicBezTo>
                <a:cubicBezTo>
                  <a:pt x="76809" y="169515"/>
                  <a:pt x="78495" y="185394"/>
                  <a:pt x="80467" y="201168"/>
                </a:cubicBezTo>
                <a:cubicBezTo>
                  <a:pt x="80945" y="204994"/>
                  <a:pt x="82140" y="208835"/>
                  <a:pt x="84124" y="212141"/>
                </a:cubicBezTo>
                <a:cubicBezTo>
                  <a:pt x="85898" y="215098"/>
                  <a:pt x="89001" y="217018"/>
                  <a:pt x="91440" y="219456"/>
                </a:cubicBezTo>
                <a:cubicBezTo>
                  <a:pt x="92659" y="235306"/>
                  <a:pt x="92168" y="251381"/>
                  <a:pt x="95097" y="267005"/>
                </a:cubicBezTo>
                <a:cubicBezTo>
                  <a:pt x="95907" y="271326"/>
                  <a:pt x="100680" y="273938"/>
                  <a:pt x="102412" y="277978"/>
                </a:cubicBezTo>
                <a:cubicBezTo>
                  <a:pt x="104392" y="282598"/>
                  <a:pt x="104090" y="287988"/>
                  <a:pt x="106070" y="292608"/>
                </a:cubicBezTo>
                <a:cubicBezTo>
                  <a:pt x="107802" y="296648"/>
                  <a:pt x="111419" y="299649"/>
                  <a:pt x="113385" y="303581"/>
                </a:cubicBezTo>
                <a:cubicBezTo>
                  <a:pt x="115109" y="307030"/>
                  <a:pt x="114634" y="311543"/>
                  <a:pt x="117043" y="314554"/>
                </a:cubicBezTo>
                <a:cubicBezTo>
                  <a:pt x="120148" y="318435"/>
                  <a:pt x="139470" y="327914"/>
                  <a:pt x="142646" y="329184"/>
                </a:cubicBezTo>
                <a:cubicBezTo>
                  <a:pt x="149806" y="332048"/>
                  <a:pt x="157277" y="334060"/>
                  <a:pt x="164592" y="336499"/>
                </a:cubicBezTo>
                <a:cubicBezTo>
                  <a:pt x="168249" y="337718"/>
                  <a:pt x="171784" y="339401"/>
                  <a:pt x="175564" y="340157"/>
                </a:cubicBezTo>
                <a:lnTo>
                  <a:pt x="193852" y="343815"/>
                </a:lnTo>
                <a:cubicBezTo>
                  <a:pt x="199401" y="347514"/>
                  <a:pt x="208225" y="354787"/>
                  <a:pt x="215798" y="354787"/>
                </a:cubicBezTo>
                <a:cubicBezTo>
                  <a:pt x="220825" y="354787"/>
                  <a:pt x="225551" y="352349"/>
                  <a:pt x="230428" y="351130"/>
                </a:cubicBezTo>
                <a:cubicBezTo>
                  <a:pt x="232867" y="348692"/>
                  <a:pt x="235675" y="346574"/>
                  <a:pt x="237744" y="343815"/>
                </a:cubicBezTo>
                <a:cubicBezTo>
                  <a:pt x="248871" y="328979"/>
                  <a:pt x="248029" y="321362"/>
                  <a:pt x="263347" y="314554"/>
                </a:cubicBezTo>
                <a:cubicBezTo>
                  <a:pt x="270393" y="311422"/>
                  <a:pt x="285292" y="307239"/>
                  <a:pt x="285292" y="307239"/>
                </a:cubicBezTo>
                <a:cubicBezTo>
                  <a:pt x="286511" y="302362"/>
                  <a:pt x="286970" y="297229"/>
                  <a:pt x="288950" y="292608"/>
                </a:cubicBezTo>
                <a:cubicBezTo>
                  <a:pt x="290682" y="288568"/>
                  <a:pt x="295199" y="285900"/>
                  <a:pt x="296265" y="281635"/>
                </a:cubicBezTo>
                <a:cubicBezTo>
                  <a:pt x="298943" y="270924"/>
                  <a:pt x="295823" y="258968"/>
                  <a:pt x="299923" y="248717"/>
                </a:cubicBezTo>
                <a:cubicBezTo>
                  <a:pt x="301355" y="245137"/>
                  <a:pt x="307448" y="246783"/>
                  <a:pt x="310896" y="245059"/>
                </a:cubicBezTo>
                <a:cubicBezTo>
                  <a:pt x="314828" y="243093"/>
                  <a:pt x="318436" y="240490"/>
                  <a:pt x="321868" y="237744"/>
                </a:cubicBezTo>
                <a:cubicBezTo>
                  <a:pt x="324561" y="235590"/>
                  <a:pt x="327115" y="233188"/>
                  <a:pt x="329184" y="230429"/>
                </a:cubicBezTo>
                <a:cubicBezTo>
                  <a:pt x="334459" y="223396"/>
                  <a:pt x="335950" y="212415"/>
                  <a:pt x="343814" y="208483"/>
                </a:cubicBezTo>
                <a:cubicBezTo>
                  <a:pt x="362376" y="199202"/>
                  <a:pt x="353907" y="204192"/>
                  <a:pt x="369417" y="193853"/>
                </a:cubicBezTo>
                <a:cubicBezTo>
                  <a:pt x="370821" y="185431"/>
                  <a:pt x="372231" y="169936"/>
                  <a:pt x="376732" y="160935"/>
                </a:cubicBezTo>
                <a:cubicBezTo>
                  <a:pt x="394321" y="125759"/>
                  <a:pt x="371551" y="183306"/>
                  <a:pt x="395020" y="131674"/>
                </a:cubicBezTo>
                <a:cubicBezTo>
                  <a:pt x="398211" y="124654"/>
                  <a:pt x="398059" y="116144"/>
                  <a:pt x="402336" y="109728"/>
                </a:cubicBezTo>
                <a:lnTo>
                  <a:pt x="416966" y="87783"/>
                </a:lnTo>
                <a:cubicBezTo>
                  <a:pt x="414528" y="85344"/>
                  <a:pt x="409651" y="83916"/>
                  <a:pt x="409651" y="80467"/>
                </a:cubicBezTo>
                <a:cubicBezTo>
                  <a:pt x="409651" y="76071"/>
                  <a:pt x="415000" y="73427"/>
                  <a:pt x="416966" y="69495"/>
                </a:cubicBezTo>
                <a:cubicBezTo>
                  <a:pt x="419292" y="64843"/>
                  <a:pt x="423499" y="47802"/>
                  <a:pt x="424281" y="43891"/>
                </a:cubicBezTo>
                <a:cubicBezTo>
                  <a:pt x="428910" y="20744"/>
                  <a:pt x="420396" y="21946"/>
                  <a:pt x="431596" y="21946"/>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cxnSp>
        <p:nvCxnSpPr>
          <p:cNvPr id="31" name="Gerader Verbinder 30">
            <a:extLst>
              <a:ext uri="{FF2B5EF4-FFF2-40B4-BE49-F238E27FC236}">
                <a16:creationId xmlns:a16="http://schemas.microsoft.com/office/drawing/2014/main" id="{C783A11D-9161-4166-B9BF-BF93079FFD67}"/>
              </a:ext>
            </a:extLst>
          </p:cNvPr>
          <p:cNvCxnSpPr>
            <a:cxnSpLocks/>
          </p:cNvCxnSpPr>
          <p:nvPr/>
        </p:nvCxnSpPr>
        <p:spPr>
          <a:xfrm>
            <a:off x="5664342" y="2033740"/>
            <a:ext cx="0" cy="3604402"/>
          </a:xfrm>
          <a:prstGeom prst="line">
            <a:avLst/>
          </a:prstGeom>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2EC72808-BC69-4D29-BCF8-827D63D0EB7F}"/>
              </a:ext>
            </a:extLst>
          </p:cNvPr>
          <p:cNvCxnSpPr>
            <a:cxnSpLocks/>
          </p:cNvCxnSpPr>
          <p:nvPr/>
        </p:nvCxnSpPr>
        <p:spPr>
          <a:xfrm flipH="1">
            <a:off x="9725110" y="2883712"/>
            <a:ext cx="295194" cy="6519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8D2944ED-AA73-43AC-9CE9-A44F03C5D7BE}"/>
              </a:ext>
            </a:extLst>
          </p:cNvPr>
          <p:cNvCxnSpPr>
            <a:cxnSpLocks/>
          </p:cNvCxnSpPr>
          <p:nvPr/>
        </p:nvCxnSpPr>
        <p:spPr>
          <a:xfrm flipV="1">
            <a:off x="9353742" y="4485553"/>
            <a:ext cx="9362" cy="7944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EA30AF06-A86A-47D8-80DB-D8D65C87BF98}"/>
              </a:ext>
            </a:extLst>
          </p:cNvPr>
          <p:cNvCxnSpPr>
            <a:cxnSpLocks/>
          </p:cNvCxnSpPr>
          <p:nvPr/>
        </p:nvCxnSpPr>
        <p:spPr>
          <a:xfrm flipH="1" flipV="1">
            <a:off x="10215649" y="4763145"/>
            <a:ext cx="266899" cy="540151"/>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6" name="Textfeld 5">
            <a:extLst>
              <a:ext uri="{FF2B5EF4-FFF2-40B4-BE49-F238E27FC236}">
                <a16:creationId xmlns:a16="http://schemas.microsoft.com/office/drawing/2014/main" id="{7E992DC6-A51F-48E5-B19A-464E95531DD5}"/>
              </a:ext>
            </a:extLst>
          </p:cNvPr>
          <p:cNvSpPr txBox="1"/>
          <p:nvPr/>
        </p:nvSpPr>
        <p:spPr>
          <a:xfrm>
            <a:off x="581109" y="1659396"/>
            <a:ext cx="3392271" cy="369332"/>
          </a:xfrm>
          <a:prstGeom prst="rect">
            <a:avLst/>
          </a:prstGeom>
          <a:noFill/>
        </p:spPr>
        <p:txBody>
          <a:bodyPr wrap="square" rtlCol="0">
            <a:spAutoFit/>
          </a:bodyPr>
          <a:lstStyle/>
          <a:p>
            <a:r>
              <a:rPr lang="de-DE" b="1" dirty="0"/>
              <a:t>Bestimmung des </a:t>
            </a:r>
            <a:r>
              <a:rPr lang="de-DE" b="1" dirty="0" err="1"/>
              <a:t>Leckflusses</a:t>
            </a:r>
            <a:endParaRPr lang="de-DE" b="1" dirty="0"/>
          </a:p>
        </p:txBody>
      </p:sp>
    </p:spTree>
    <p:extLst>
      <p:ext uri="{BB962C8B-B14F-4D97-AF65-F5344CB8AC3E}">
        <p14:creationId xmlns:p14="http://schemas.microsoft.com/office/powerpoint/2010/main" val="455877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de-DE" dirty="0"/>
              <a:t>Ultraschallmethode zur Geschwindigkeitsmessung (Kap. 4.3)</a:t>
            </a:r>
            <a:endParaRPr lang="en-GB" sz="3600"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15</a:t>
            </a:fld>
            <a:endParaRPr lang="en-GB" dirty="0"/>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583370" y="16846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25" name="Rechteck 24">
            <a:extLst>
              <a:ext uri="{FF2B5EF4-FFF2-40B4-BE49-F238E27FC236}">
                <a16:creationId xmlns:a16="http://schemas.microsoft.com/office/drawing/2014/main" id="{BF29889F-03DE-4B9B-8A2F-0E7F10B5DB33}"/>
              </a:ext>
            </a:extLst>
          </p:cNvPr>
          <p:cNvSpPr/>
          <p:nvPr/>
        </p:nvSpPr>
        <p:spPr>
          <a:xfrm rot="1215632">
            <a:off x="553848" y="2027132"/>
            <a:ext cx="700343" cy="1381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6" name="Grafik 45">
            <a:extLst>
              <a:ext uri="{FF2B5EF4-FFF2-40B4-BE49-F238E27FC236}">
                <a16:creationId xmlns:a16="http://schemas.microsoft.com/office/drawing/2014/main" id="{DE020AB1-E059-4055-895F-5C956247BCAE}"/>
              </a:ext>
            </a:extLst>
          </p:cNvPr>
          <p:cNvPicPr>
            <a:picLocks noChangeAspect="1"/>
          </p:cNvPicPr>
          <p:nvPr/>
        </p:nvPicPr>
        <p:blipFill>
          <a:blip r:embed="rId4"/>
          <a:stretch>
            <a:fillRect/>
          </a:stretch>
        </p:blipFill>
        <p:spPr>
          <a:xfrm>
            <a:off x="880298" y="1865739"/>
            <a:ext cx="4846313" cy="3850495"/>
          </a:xfrm>
          <a:prstGeom prst="rect">
            <a:avLst/>
          </a:prstGeom>
        </p:spPr>
      </p:pic>
      <p:sp>
        <p:nvSpPr>
          <p:cNvPr id="49" name="Textfeld 48">
            <a:extLst>
              <a:ext uri="{FF2B5EF4-FFF2-40B4-BE49-F238E27FC236}">
                <a16:creationId xmlns:a16="http://schemas.microsoft.com/office/drawing/2014/main" id="{B7114593-21D6-4708-8654-C6576D780EFA}"/>
              </a:ext>
            </a:extLst>
          </p:cNvPr>
          <p:cNvSpPr txBox="1"/>
          <p:nvPr/>
        </p:nvSpPr>
        <p:spPr>
          <a:xfrm>
            <a:off x="7197436" y="2407289"/>
            <a:ext cx="3949535" cy="3139321"/>
          </a:xfrm>
          <a:prstGeom prst="rect">
            <a:avLst/>
          </a:prstGeom>
          <a:noFill/>
        </p:spPr>
        <p:txBody>
          <a:bodyPr wrap="square" rtlCol="0">
            <a:spAutoFit/>
          </a:bodyPr>
          <a:lstStyle/>
          <a:p>
            <a:r>
              <a:rPr lang="de-DE" b="1" dirty="0"/>
              <a:t>intravaskuläre Messung</a:t>
            </a:r>
          </a:p>
          <a:p>
            <a:endParaRPr lang="de-DE" b="1" dirty="0"/>
          </a:p>
          <a:p>
            <a:endParaRPr lang="de-DE" dirty="0"/>
          </a:p>
          <a:p>
            <a:r>
              <a:rPr lang="de-DE" dirty="0"/>
              <a:t>Gepulstes Ultraschallsignal wird von Blutkörperchen reflektiert</a:t>
            </a:r>
          </a:p>
          <a:p>
            <a:endParaRPr lang="de-DE" dirty="0"/>
          </a:p>
          <a:p>
            <a:r>
              <a:rPr lang="de-DE" dirty="0"/>
              <a:t>Sender = Empfänger (Piezokristall)</a:t>
            </a:r>
          </a:p>
          <a:p>
            <a:endParaRPr lang="de-DE" dirty="0"/>
          </a:p>
          <a:p>
            <a:r>
              <a:rPr lang="de-DE" dirty="0"/>
              <a:t>Frequenzverschiebung ist Maß für Geschwindigkeit der Blutkörperchen</a:t>
            </a:r>
          </a:p>
          <a:p>
            <a:endParaRPr lang="de-DE" dirty="0"/>
          </a:p>
        </p:txBody>
      </p:sp>
    </p:spTree>
    <p:extLst>
      <p:ext uri="{BB962C8B-B14F-4D97-AF65-F5344CB8AC3E}">
        <p14:creationId xmlns:p14="http://schemas.microsoft.com/office/powerpoint/2010/main" val="94288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de-DE" dirty="0"/>
              <a:t>Ultraschallmethode zur Geschwindigkeitsmessung</a:t>
            </a:r>
            <a:endParaRPr lang="en-GB" sz="3600"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cxnSp>
        <p:nvCxnSpPr>
          <p:cNvPr id="14" name="Gerader Verbinder 13">
            <a:extLst>
              <a:ext uri="{FF2B5EF4-FFF2-40B4-BE49-F238E27FC236}">
                <a16:creationId xmlns:a16="http://schemas.microsoft.com/office/drawing/2014/main" id="{7597ED14-B374-40EE-9A01-3D720DA09C99}"/>
              </a:ext>
            </a:extLst>
          </p:cNvPr>
          <p:cNvCxnSpPr>
            <a:cxnSpLocks/>
          </p:cNvCxnSpPr>
          <p:nvPr/>
        </p:nvCxnSpPr>
        <p:spPr>
          <a:xfrm>
            <a:off x="609601" y="3766458"/>
            <a:ext cx="509451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Gerader Verbinder 15">
            <a:extLst>
              <a:ext uri="{FF2B5EF4-FFF2-40B4-BE49-F238E27FC236}">
                <a16:creationId xmlns:a16="http://schemas.microsoft.com/office/drawing/2014/main" id="{46470186-E612-44CD-8D7E-D33C3FFDD958}"/>
              </a:ext>
            </a:extLst>
          </p:cNvPr>
          <p:cNvCxnSpPr>
            <a:cxnSpLocks/>
          </p:cNvCxnSpPr>
          <p:nvPr/>
        </p:nvCxnSpPr>
        <p:spPr>
          <a:xfrm>
            <a:off x="598715" y="2982687"/>
            <a:ext cx="509451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Gerader Verbinder 14">
            <a:extLst>
              <a:ext uri="{FF2B5EF4-FFF2-40B4-BE49-F238E27FC236}">
                <a16:creationId xmlns:a16="http://schemas.microsoft.com/office/drawing/2014/main" id="{B98B122D-4C0D-4C46-B923-53C5455AEA1C}"/>
              </a:ext>
            </a:extLst>
          </p:cNvPr>
          <p:cNvCxnSpPr/>
          <p:nvPr/>
        </p:nvCxnSpPr>
        <p:spPr>
          <a:xfrm>
            <a:off x="3233058" y="2982687"/>
            <a:ext cx="0" cy="783771"/>
          </a:xfrm>
          <a:prstGeom prst="line">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20" name="Bogen 19">
            <a:extLst>
              <a:ext uri="{FF2B5EF4-FFF2-40B4-BE49-F238E27FC236}">
                <a16:creationId xmlns:a16="http://schemas.microsoft.com/office/drawing/2014/main" id="{DB72A98C-F488-4AC9-BB4C-FBBEFC137CD7}"/>
              </a:ext>
            </a:extLst>
          </p:cNvPr>
          <p:cNvSpPr/>
          <p:nvPr/>
        </p:nvSpPr>
        <p:spPr>
          <a:xfrm>
            <a:off x="1937656" y="2982686"/>
            <a:ext cx="2068285" cy="783760"/>
          </a:xfrm>
          <a:prstGeom prst="arc">
            <a:avLst>
              <a:gd name="adj1" fmla="val 16200000"/>
              <a:gd name="adj2" fmla="val 3292484"/>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1" name="Rechteck 20">
            <a:extLst>
              <a:ext uri="{FF2B5EF4-FFF2-40B4-BE49-F238E27FC236}">
                <a16:creationId xmlns:a16="http://schemas.microsoft.com/office/drawing/2014/main" id="{4AB293E8-0361-467A-9055-512D683985D7}"/>
              </a:ext>
            </a:extLst>
          </p:cNvPr>
          <p:cNvSpPr/>
          <p:nvPr/>
        </p:nvSpPr>
        <p:spPr>
          <a:xfrm>
            <a:off x="2144488" y="3282037"/>
            <a:ext cx="435423" cy="1850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reihandform: Form 23">
            <a:extLst>
              <a:ext uri="{FF2B5EF4-FFF2-40B4-BE49-F238E27FC236}">
                <a16:creationId xmlns:a16="http://schemas.microsoft.com/office/drawing/2014/main" id="{B56F223C-DB1C-46E4-AB76-DDF086C821D4}"/>
              </a:ext>
            </a:extLst>
          </p:cNvPr>
          <p:cNvSpPr/>
          <p:nvPr/>
        </p:nvSpPr>
        <p:spPr>
          <a:xfrm rot="20726248">
            <a:off x="4017412" y="3301110"/>
            <a:ext cx="367104" cy="138144"/>
          </a:xfrm>
          <a:custGeom>
            <a:avLst/>
            <a:gdLst>
              <a:gd name="connsiteX0" fmla="*/ 130629 w 740229"/>
              <a:gd name="connsiteY0" fmla="*/ 337457 h 370115"/>
              <a:gd name="connsiteX1" fmla="*/ 185057 w 740229"/>
              <a:gd name="connsiteY1" fmla="*/ 304800 h 370115"/>
              <a:gd name="connsiteX2" fmla="*/ 402771 w 740229"/>
              <a:gd name="connsiteY2" fmla="*/ 304800 h 370115"/>
              <a:gd name="connsiteX3" fmla="*/ 435429 w 740229"/>
              <a:gd name="connsiteY3" fmla="*/ 315686 h 370115"/>
              <a:gd name="connsiteX4" fmla="*/ 478971 w 740229"/>
              <a:gd name="connsiteY4" fmla="*/ 326572 h 370115"/>
              <a:gd name="connsiteX5" fmla="*/ 500743 w 740229"/>
              <a:gd name="connsiteY5" fmla="*/ 348343 h 370115"/>
              <a:gd name="connsiteX6" fmla="*/ 566057 w 740229"/>
              <a:gd name="connsiteY6" fmla="*/ 370115 h 370115"/>
              <a:gd name="connsiteX7" fmla="*/ 685800 w 740229"/>
              <a:gd name="connsiteY7" fmla="*/ 359229 h 370115"/>
              <a:gd name="connsiteX8" fmla="*/ 718457 w 740229"/>
              <a:gd name="connsiteY8" fmla="*/ 348343 h 370115"/>
              <a:gd name="connsiteX9" fmla="*/ 740229 w 740229"/>
              <a:gd name="connsiteY9" fmla="*/ 315686 h 370115"/>
              <a:gd name="connsiteX10" fmla="*/ 718457 w 740229"/>
              <a:gd name="connsiteY10" fmla="*/ 195943 h 370115"/>
              <a:gd name="connsiteX11" fmla="*/ 707571 w 740229"/>
              <a:gd name="connsiteY11" fmla="*/ 163286 h 370115"/>
              <a:gd name="connsiteX12" fmla="*/ 674914 w 740229"/>
              <a:gd name="connsiteY12" fmla="*/ 152400 h 370115"/>
              <a:gd name="connsiteX13" fmla="*/ 642257 w 740229"/>
              <a:gd name="connsiteY13" fmla="*/ 119743 h 370115"/>
              <a:gd name="connsiteX14" fmla="*/ 533400 w 740229"/>
              <a:gd name="connsiteY14" fmla="*/ 76200 h 370115"/>
              <a:gd name="connsiteX15" fmla="*/ 489857 w 740229"/>
              <a:gd name="connsiteY15" fmla="*/ 54429 h 370115"/>
              <a:gd name="connsiteX16" fmla="*/ 457200 w 740229"/>
              <a:gd name="connsiteY16" fmla="*/ 32657 h 370115"/>
              <a:gd name="connsiteX17" fmla="*/ 381000 w 740229"/>
              <a:gd name="connsiteY17" fmla="*/ 21772 h 370115"/>
              <a:gd name="connsiteX18" fmla="*/ 326571 w 740229"/>
              <a:gd name="connsiteY18" fmla="*/ 10886 h 370115"/>
              <a:gd name="connsiteX19" fmla="*/ 261257 w 740229"/>
              <a:gd name="connsiteY19" fmla="*/ 0 h 370115"/>
              <a:gd name="connsiteX20" fmla="*/ 108857 w 740229"/>
              <a:gd name="connsiteY20" fmla="*/ 10886 h 370115"/>
              <a:gd name="connsiteX21" fmla="*/ 43543 w 740229"/>
              <a:gd name="connsiteY21" fmla="*/ 32657 h 370115"/>
              <a:gd name="connsiteX22" fmla="*/ 10886 w 740229"/>
              <a:gd name="connsiteY22" fmla="*/ 43543 h 370115"/>
              <a:gd name="connsiteX23" fmla="*/ 0 w 740229"/>
              <a:gd name="connsiteY23" fmla="*/ 76200 h 370115"/>
              <a:gd name="connsiteX24" fmla="*/ 21771 w 740229"/>
              <a:gd name="connsiteY24" fmla="*/ 174172 h 370115"/>
              <a:gd name="connsiteX25" fmla="*/ 32657 w 740229"/>
              <a:gd name="connsiteY25" fmla="*/ 239486 h 370115"/>
              <a:gd name="connsiteX26" fmla="*/ 43543 w 740229"/>
              <a:gd name="connsiteY26" fmla="*/ 272143 h 370115"/>
              <a:gd name="connsiteX27" fmla="*/ 130629 w 740229"/>
              <a:gd name="connsiteY27" fmla="*/ 337457 h 3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40229" h="370115">
                <a:moveTo>
                  <a:pt x="130629" y="337457"/>
                </a:moveTo>
                <a:cubicBezTo>
                  <a:pt x="154215" y="342900"/>
                  <a:pt x="166133" y="314262"/>
                  <a:pt x="185057" y="304800"/>
                </a:cubicBezTo>
                <a:cubicBezTo>
                  <a:pt x="249109" y="272774"/>
                  <a:pt x="352879" y="301865"/>
                  <a:pt x="402771" y="304800"/>
                </a:cubicBezTo>
                <a:cubicBezTo>
                  <a:pt x="413657" y="308429"/>
                  <a:pt x="424396" y="312534"/>
                  <a:pt x="435429" y="315686"/>
                </a:cubicBezTo>
                <a:cubicBezTo>
                  <a:pt x="449814" y="319796"/>
                  <a:pt x="465590" y="319881"/>
                  <a:pt x="478971" y="326572"/>
                </a:cubicBezTo>
                <a:cubicBezTo>
                  <a:pt x="488151" y="331162"/>
                  <a:pt x="491563" y="343753"/>
                  <a:pt x="500743" y="348343"/>
                </a:cubicBezTo>
                <a:cubicBezTo>
                  <a:pt x="521269" y="358606"/>
                  <a:pt x="566057" y="370115"/>
                  <a:pt x="566057" y="370115"/>
                </a:cubicBezTo>
                <a:cubicBezTo>
                  <a:pt x="605971" y="366486"/>
                  <a:pt x="646124" y="364897"/>
                  <a:pt x="685800" y="359229"/>
                </a:cubicBezTo>
                <a:cubicBezTo>
                  <a:pt x="697159" y="357606"/>
                  <a:pt x="709497" y="355511"/>
                  <a:pt x="718457" y="348343"/>
                </a:cubicBezTo>
                <a:cubicBezTo>
                  <a:pt x="728673" y="340170"/>
                  <a:pt x="732972" y="326572"/>
                  <a:pt x="740229" y="315686"/>
                </a:cubicBezTo>
                <a:cubicBezTo>
                  <a:pt x="732972" y="275772"/>
                  <a:pt x="726958" y="235611"/>
                  <a:pt x="718457" y="195943"/>
                </a:cubicBezTo>
                <a:cubicBezTo>
                  <a:pt x="716053" y="184723"/>
                  <a:pt x="715685" y="171400"/>
                  <a:pt x="707571" y="163286"/>
                </a:cubicBezTo>
                <a:cubicBezTo>
                  <a:pt x="699457" y="155172"/>
                  <a:pt x="685800" y="156029"/>
                  <a:pt x="674914" y="152400"/>
                </a:cubicBezTo>
                <a:cubicBezTo>
                  <a:pt x="664028" y="141514"/>
                  <a:pt x="654784" y="128691"/>
                  <a:pt x="642257" y="119743"/>
                </a:cubicBezTo>
                <a:cubicBezTo>
                  <a:pt x="597876" y="88043"/>
                  <a:pt x="586265" y="102632"/>
                  <a:pt x="533400" y="76200"/>
                </a:cubicBezTo>
                <a:cubicBezTo>
                  <a:pt x="518886" y="68943"/>
                  <a:pt x="503946" y="62480"/>
                  <a:pt x="489857" y="54429"/>
                </a:cubicBezTo>
                <a:cubicBezTo>
                  <a:pt x="478498" y="47938"/>
                  <a:pt x="469731" y="36416"/>
                  <a:pt x="457200" y="32657"/>
                </a:cubicBezTo>
                <a:cubicBezTo>
                  <a:pt x="432624" y="25284"/>
                  <a:pt x="406309" y="25990"/>
                  <a:pt x="381000" y="21772"/>
                </a:cubicBezTo>
                <a:cubicBezTo>
                  <a:pt x="362749" y="18730"/>
                  <a:pt x="344775" y="14196"/>
                  <a:pt x="326571" y="10886"/>
                </a:cubicBezTo>
                <a:cubicBezTo>
                  <a:pt x="304855" y="6938"/>
                  <a:pt x="283028" y="3629"/>
                  <a:pt x="261257" y="0"/>
                </a:cubicBezTo>
                <a:cubicBezTo>
                  <a:pt x="210457" y="3629"/>
                  <a:pt x="159223" y="3331"/>
                  <a:pt x="108857" y="10886"/>
                </a:cubicBezTo>
                <a:cubicBezTo>
                  <a:pt x="86162" y="14290"/>
                  <a:pt x="65314" y="25400"/>
                  <a:pt x="43543" y="32657"/>
                </a:cubicBezTo>
                <a:lnTo>
                  <a:pt x="10886" y="43543"/>
                </a:lnTo>
                <a:cubicBezTo>
                  <a:pt x="7257" y="54429"/>
                  <a:pt x="0" y="64725"/>
                  <a:pt x="0" y="76200"/>
                </a:cubicBezTo>
                <a:cubicBezTo>
                  <a:pt x="0" y="95205"/>
                  <a:pt x="17574" y="153186"/>
                  <a:pt x="21771" y="174172"/>
                </a:cubicBezTo>
                <a:cubicBezTo>
                  <a:pt x="26100" y="195815"/>
                  <a:pt x="27869" y="217940"/>
                  <a:pt x="32657" y="239486"/>
                </a:cubicBezTo>
                <a:cubicBezTo>
                  <a:pt x="35146" y="250687"/>
                  <a:pt x="34206" y="265474"/>
                  <a:pt x="43543" y="272143"/>
                </a:cubicBezTo>
                <a:cubicBezTo>
                  <a:pt x="138189" y="339748"/>
                  <a:pt x="107043" y="332014"/>
                  <a:pt x="130629" y="33745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 Verbindung mit Pfeil 25">
            <a:extLst>
              <a:ext uri="{FF2B5EF4-FFF2-40B4-BE49-F238E27FC236}">
                <a16:creationId xmlns:a16="http://schemas.microsoft.com/office/drawing/2014/main" id="{46E5AAD3-A9AB-4033-96C7-B32DC93B2DEF}"/>
              </a:ext>
            </a:extLst>
          </p:cNvPr>
          <p:cNvCxnSpPr>
            <a:cxnSpLocks/>
            <a:endCxn id="24" idx="23"/>
          </p:cNvCxnSpPr>
          <p:nvPr/>
        </p:nvCxnSpPr>
        <p:spPr>
          <a:xfrm>
            <a:off x="3233058" y="3369627"/>
            <a:ext cx="780035" cy="7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1C4ED642-1E4A-4FD3-AED2-514CA93C8A5B}"/>
              </a:ext>
            </a:extLst>
          </p:cNvPr>
          <p:cNvCxnSpPr>
            <a:cxnSpLocks/>
          </p:cNvCxnSpPr>
          <p:nvPr/>
        </p:nvCxnSpPr>
        <p:spPr>
          <a:xfrm>
            <a:off x="3233057" y="3483187"/>
            <a:ext cx="681936" cy="0"/>
          </a:xfrm>
          <a:prstGeom prst="straightConnector1">
            <a:avLst/>
          </a:prstGeom>
          <a:ln>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396C972B-8626-4BC1-97CD-8CCE180C11AA}"/>
              </a:ext>
            </a:extLst>
          </p:cNvPr>
          <p:cNvCxnSpPr>
            <a:cxnSpLocks/>
          </p:cNvCxnSpPr>
          <p:nvPr/>
        </p:nvCxnSpPr>
        <p:spPr>
          <a:xfrm>
            <a:off x="3233057" y="3256935"/>
            <a:ext cx="681936" cy="242"/>
          </a:xfrm>
          <a:prstGeom prst="straightConnector1">
            <a:avLst/>
          </a:prstGeom>
          <a:ln>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2FC3E740-7BC7-41D4-B9EB-D0431594B3AF}"/>
              </a:ext>
            </a:extLst>
          </p:cNvPr>
          <p:cNvCxnSpPr>
            <a:cxnSpLocks/>
          </p:cNvCxnSpPr>
          <p:nvPr/>
        </p:nvCxnSpPr>
        <p:spPr>
          <a:xfrm>
            <a:off x="3233057" y="3586891"/>
            <a:ext cx="541259" cy="0"/>
          </a:xfrm>
          <a:prstGeom prst="straightConnector1">
            <a:avLst/>
          </a:prstGeom>
          <a:ln>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7C9D42C3-3BC8-4372-AC34-3BE4F819A041}"/>
              </a:ext>
            </a:extLst>
          </p:cNvPr>
          <p:cNvCxnSpPr>
            <a:cxnSpLocks/>
          </p:cNvCxnSpPr>
          <p:nvPr/>
        </p:nvCxnSpPr>
        <p:spPr>
          <a:xfrm>
            <a:off x="3233056" y="3154941"/>
            <a:ext cx="541259" cy="0"/>
          </a:xfrm>
          <a:prstGeom prst="straightConnector1">
            <a:avLst/>
          </a:prstGeom>
          <a:ln>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1" name="Gerade Verbindung mit Pfeil 40">
            <a:extLst>
              <a:ext uri="{FF2B5EF4-FFF2-40B4-BE49-F238E27FC236}">
                <a16:creationId xmlns:a16="http://schemas.microsoft.com/office/drawing/2014/main" id="{1C42A467-2A32-4E0B-A5A6-CB84FE9C12F2}"/>
              </a:ext>
            </a:extLst>
          </p:cNvPr>
          <p:cNvCxnSpPr>
            <a:cxnSpLocks/>
          </p:cNvCxnSpPr>
          <p:nvPr/>
        </p:nvCxnSpPr>
        <p:spPr>
          <a:xfrm>
            <a:off x="3233056" y="3685184"/>
            <a:ext cx="270629" cy="0"/>
          </a:xfrm>
          <a:prstGeom prst="straightConnector1">
            <a:avLst/>
          </a:prstGeom>
          <a:ln>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7275AD4D-EC4A-4AA5-A5C8-8856572F45A8}"/>
              </a:ext>
            </a:extLst>
          </p:cNvPr>
          <p:cNvCxnSpPr>
            <a:cxnSpLocks/>
          </p:cNvCxnSpPr>
          <p:nvPr/>
        </p:nvCxnSpPr>
        <p:spPr>
          <a:xfrm>
            <a:off x="3233810" y="3063861"/>
            <a:ext cx="270629" cy="0"/>
          </a:xfrm>
          <a:prstGeom prst="straightConnector1">
            <a:avLst/>
          </a:prstGeom>
          <a:ln>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55CDCE4A-D129-452D-9721-0BAC4C8A5642}"/>
              </a:ext>
            </a:extLst>
          </p:cNvPr>
          <p:cNvCxnSpPr>
            <a:stCxn id="21" idx="3"/>
            <a:endCxn id="24" idx="23"/>
          </p:cNvCxnSpPr>
          <p:nvPr/>
        </p:nvCxnSpPr>
        <p:spPr>
          <a:xfrm>
            <a:off x="2579911" y="3374554"/>
            <a:ext cx="1433182" cy="24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16E887C4-F7B1-459D-840E-A02CA32BC874}"/>
              </a:ext>
            </a:extLst>
          </p:cNvPr>
          <p:cNvSpPr txBox="1"/>
          <p:nvPr/>
        </p:nvSpPr>
        <p:spPr>
          <a:xfrm>
            <a:off x="478819" y="3212984"/>
            <a:ext cx="2046518" cy="323165"/>
          </a:xfrm>
          <a:prstGeom prst="rect">
            <a:avLst/>
          </a:prstGeom>
          <a:noFill/>
        </p:spPr>
        <p:txBody>
          <a:bodyPr wrap="square" rtlCol="0">
            <a:spAutoFit/>
          </a:bodyPr>
          <a:lstStyle/>
          <a:p>
            <a:r>
              <a:rPr lang="de-DE" sz="1500" dirty="0"/>
              <a:t>Sender/ Empfänger</a:t>
            </a:r>
          </a:p>
        </p:txBody>
      </p:sp>
      <p:sp>
        <p:nvSpPr>
          <p:cNvPr id="51" name="Textfeld 50">
            <a:extLst>
              <a:ext uri="{FF2B5EF4-FFF2-40B4-BE49-F238E27FC236}">
                <a16:creationId xmlns:a16="http://schemas.microsoft.com/office/drawing/2014/main" id="{5E112DDD-1D35-435D-AC97-4DBA03B2DD53}"/>
              </a:ext>
            </a:extLst>
          </p:cNvPr>
          <p:cNvSpPr txBox="1"/>
          <p:nvPr/>
        </p:nvSpPr>
        <p:spPr>
          <a:xfrm>
            <a:off x="4426616" y="3215425"/>
            <a:ext cx="2046518" cy="323165"/>
          </a:xfrm>
          <a:prstGeom prst="rect">
            <a:avLst/>
          </a:prstGeom>
          <a:noFill/>
        </p:spPr>
        <p:txBody>
          <a:bodyPr wrap="square" rtlCol="0">
            <a:spAutoFit/>
          </a:bodyPr>
          <a:lstStyle/>
          <a:p>
            <a:r>
              <a:rPr lang="de-DE" sz="1500" dirty="0"/>
              <a:t>Rote Blutzelle</a:t>
            </a:r>
          </a:p>
        </p:txBody>
      </p:sp>
      <p:cxnSp>
        <p:nvCxnSpPr>
          <p:cNvPr id="50" name="Gerade Verbindung mit Pfeil 49">
            <a:extLst>
              <a:ext uri="{FF2B5EF4-FFF2-40B4-BE49-F238E27FC236}">
                <a16:creationId xmlns:a16="http://schemas.microsoft.com/office/drawing/2014/main" id="{B49759A1-B013-49BF-A36F-14ABF50BBAB9}"/>
              </a:ext>
            </a:extLst>
          </p:cNvPr>
          <p:cNvCxnSpPr/>
          <p:nvPr/>
        </p:nvCxnSpPr>
        <p:spPr>
          <a:xfrm>
            <a:off x="4040647" y="3656951"/>
            <a:ext cx="5769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feld 51">
            <a:extLst>
              <a:ext uri="{FF2B5EF4-FFF2-40B4-BE49-F238E27FC236}">
                <a16:creationId xmlns:a16="http://schemas.microsoft.com/office/drawing/2014/main" id="{DF4AB4B7-8787-47CC-A4DD-2E0832DACAE9}"/>
              </a:ext>
            </a:extLst>
          </p:cNvPr>
          <p:cNvSpPr txBox="1"/>
          <p:nvPr/>
        </p:nvSpPr>
        <p:spPr>
          <a:xfrm>
            <a:off x="4210739" y="3407217"/>
            <a:ext cx="232470" cy="307777"/>
          </a:xfrm>
          <a:prstGeom prst="rect">
            <a:avLst/>
          </a:prstGeom>
          <a:noFill/>
        </p:spPr>
        <p:txBody>
          <a:bodyPr wrap="square" rtlCol="0">
            <a:spAutoFit/>
          </a:bodyPr>
          <a:lstStyle/>
          <a:p>
            <a:r>
              <a:rPr lang="de-DE" sz="1400" dirty="0"/>
              <a:t>v</a:t>
            </a:r>
          </a:p>
        </p:txBody>
      </p:sp>
      <p:cxnSp>
        <p:nvCxnSpPr>
          <p:cNvPr id="54" name="Gerade Verbindung mit Pfeil 53">
            <a:extLst>
              <a:ext uri="{FF2B5EF4-FFF2-40B4-BE49-F238E27FC236}">
                <a16:creationId xmlns:a16="http://schemas.microsoft.com/office/drawing/2014/main" id="{4FAC82F9-9AEA-4F65-8E61-6C509B8EAA16}"/>
              </a:ext>
            </a:extLst>
          </p:cNvPr>
          <p:cNvCxnSpPr>
            <a:cxnSpLocks/>
          </p:cNvCxnSpPr>
          <p:nvPr/>
        </p:nvCxnSpPr>
        <p:spPr>
          <a:xfrm flipV="1">
            <a:off x="957944" y="3875315"/>
            <a:ext cx="0" cy="446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feld 58">
            <a:extLst>
              <a:ext uri="{FF2B5EF4-FFF2-40B4-BE49-F238E27FC236}">
                <a16:creationId xmlns:a16="http://schemas.microsoft.com/office/drawing/2014/main" id="{F2E86F94-3898-4D76-A02C-5F15D084E672}"/>
              </a:ext>
            </a:extLst>
          </p:cNvPr>
          <p:cNvSpPr txBox="1"/>
          <p:nvPr/>
        </p:nvSpPr>
        <p:spPr>
          <a:xfrm>
            <a:off x="516997" y="4321629"/>
            <a:ext cx="1208464" cy="323165"/>
          </a:xfrm>
          <a:prstGeom prst="rect">
            <a:avLst/>
          </a:prstGeom>
          <a:noFill/>
        </p:spPr>
        <p:txBody>
          <a:bodyPr wrap="square" rtlCol="0">
            <a:spAutoFit/>
          </a:bodyPr>
          <a:lstStyle/>
          <a:p>
            <a:r>
              <a:rPr lang="de-DE" sz="1500" dirty="0"/>
              <a:t>Blutgefäß</a:t>
            </a:r>
          </a:p>
        </p:txBody>
      </p:sp>
      <p:sp>
        <p:nvSpPr>
          <p:cNvPr id="61" name="Textfeld 60">
            <a:extLst>
              <a:ext uri="{FF2B5EF4-FFF2-40B4-BE49-F238E27FC236}">
                <a16:creationId xmlns:a16="http://schemas.microsoft.com/office/drawing/2014/main" id="{F603FA19-7EF0-4FE9-A33D-CD457EE63000}"/>
              </a:ext>
            </a:extLst>
          </p:cNvPr>
          <p:cNvSpPr txBox="1"/>
          <p:nvPr/>
        </p:nvSpPr>
        <p:spPr>
          <a:xfrm>
            <a:off x="468811" y="1827053"/>
            <a:ext cx="7418614" cy="369332"/>
          </a:xfrm>
          <a:prstGeom prst="rect">
            <a:avLst/>
          </a:prstGeom>
          <a:noFill/>
        </p:spPr>
        <p:txBody>
          <a:bodyPr wrap="square">
            <a:spAutoFit/>
          </a:bodyPr>
          <a:lstStyle/>
          <a:p>
            <a:r>
              <a:rPr lang="de-DE" sz="1800" b="1" kern="1200" dirty="0">
                <a:solidFill>
                  <a:schemeClr val="tx1"/>
                </a:solidFill>
                <a:effectLst/>
                <a:latin typeface="+mn-lt"/>
                <a:ea typeface="+mn-ea"/>
                <a:cs typeface="+mn-cs"/>
              </a:rPr>
              <a:t>gepulstes Verfahren, intravaskulär</a:t>
            </a:r>
            <a:endParaRPr lang="de-DE" b="1" dirty="0"/>
          </a:p>
        </p:txBody>
      </p:sp>
      <mc:AlternateContent xmlns:mc="http://schemas.openxmlformats.org/markup-compatibility/2006" xmlns:a14="http://schemas.microsoft.com/office/drawing/2010/main">
        <mc:Choice Requires="a14">
          <p:sp>
            <p:nvSpPr>
              <p:cNvPr id="67" name="Textfeld 66">
                <a:extLst>
                  <a:ext uri="{FF2B5EF4-FFF2-40B4-BE49-F238E27FC236}">
                    <a16:creationId xmlns:a16="http://schemas.microsoft.com/office/drawing/2014/main" id="{B00EA438-344E-4004-9A3B-545C16E1F9BC}"/>
                  </a:ext>
                </a:extLst>
              </p:cNvPr>
              <p:cNvSpPr txBox="1"/>
              <p:nvPr/>
            </p:nvSpPr>
            <p:spPr>
              <a:xfrm>
                <a:off x="220860" y="5180526"/>
                <a:ext cx="7666565" cy="1200329"/>
              </a:xfrm>
              <a:prstGeom prst="rect">
                <a:avLst/>
              </a:prstGeom>
              <a:noFill/>
            </p:spPr>
            <p:txBody>
              <a:bodyPr wrap="square">
                <a:spAutoFit/>
              </a:bodyPr>
              <a:lstStyle/>
              <a:p>
                <a:pPr marL="285750" indent="-285750">
                  <a:buFont typeface="Arial" panose="020B0604020202020204" pitchFamily="34" charset="0"/>
                  <a:buChar char="•"/>
                </a:pPr>
                <a:r>
                  <a:rPr lang="de-DE" dirty="0"/>
                  <a:t>aus der Frequenzänderung </a:t>
                </a:r>
                <a14:m>
                  <m:oMath xmlns:m="http://schemas.openxmlformats.org/officeDocument/2006/math">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f</m:t>
                    </m:r>
                  </m:oMath>
                </a14:m>
                <a:r>
                  <a:rPr lang="de-DE" dirty="0"/>
                  <a:t>: Geschwindigkeit</a:t>
                </a:r>
              </a:p>
              <a:p>
                <a:pPr marL="285750" indent="-285750">
                  <a:buFont typeface="Arial" panose="020B0604020202020204" pitchFamily="34" charset="0"/>
                  <a:buChar char="•"/>
                </a:pPr>
                <a:r>
                  <a:rPr lang="de-DE" dirty="0"/>
                  <a:t>aus der Laufzeit der Ultraschallimpulse </a:t>
                </a:r>
                <a14:m>
                  <m:oMath xmlns:m="http://schemas.openxmlformats.org/officeDocument/2006/math">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t</m:t>
                    </m:r>
                  </m:oMath>
                </a14:m>
                <a:r>
                  <a:rPr lang="de-DE" dirty="0"/>
                  <a:t>: Ortsinformation</a:t>
                </a:r>
              </a:p>
              <a:p>
                <a:pPr marL="285750" indent="-285750">
                  <a:buFont typeface="Wingdings" panose="05000000000000000000" pitchFamily="2" charset="2"/>
                  <a:buChar char="Ø"/>
                </a:pPr>
                <a:r>
                  <a:rPr lang="de-DE" dirty="0"/>
                  <a:t>Bestimmung des Geschwindigkeitsprofils möglich, aber hoher                                                   Rechenaufwand</a:t>
                </a:r>
              </a:p>
            </p:txBody>
          </p:sp>
        </mc:Choice>
        <mc:Fallback xmlns="">
          <p:sp>
            <p:nvSpPr>
              <p:cNvPr id="67" name="Textfeld 66">
                <a:extLst>
                  <a:ext uri="{FF2B5EF4-FFF2-40B4-BE49-F238E27FC236}">
                    <a16:creationId xmlns:a16="http://schemas.microsoft.com/office/drawing/2014/main" id="{B00EA438-344E-4004-9A3B-545C16E1F9BC}"/>
                  </a:ext>
                </a:extLst>
              </p:cNvPr>
              <p:cNvSpPr txBox="1">
                <a:spLocks noRot="1" noChangeAspect="1" noMove="1" noResize="1" noEditPoints="1" noAdjustHandles="1" noChangeArrowheads="1" noChangeShapeType="1" noTextEdit="1"/>
              </p:cNvSpPr>
              <p:nvPr/>
            </p:nvSpPr>
            <p:spPr>
              <a:xfrm>
                <a:off x="220860" y="5180526"/>
                <a:ext cx="7666565" cy="1200329"/>
              </a:xfrm>
              <a:prstGeom prst="rect">
                <a:avLst/>
              </a:prstGeom>
              <a:blipFill>
                <a:blip r:embed="rId4"/>
                <a:stretch>
                  <a:fillRect l="-477" t="-3046" b="-7107"/>
                </a:stretch>
              </a:blipFill>
            </p:spPr>
            <p:txBody>
              <a:bodyPr/>
              <a:lstStyle/>
              <a:p>
                <a:r>
                  <a:rPr lang="de-DE">
                    <a:noFill/>
                  </a:rPr>
                  <a:t> </a:t>
                </a:r>
              </a:p>
            </p:txBody>
          </p:sp>
        </mc:Fallback>
      </mc:AlternateContent>
      <p:pic>
        <p:nvPicPr>
          <p:cNvPr id="70" name="Grafik 69">
            <a:extLst>
              <a:ext uri="{FF2B5EF4-FFF2-40B4-BE49-F238E27FC236}">
                <a16:creationId xmlns:a16="http://schemas.microsoft.com/office/drawing/2014/main" id="{992D7A55-31B1-48C0-BDA9-884F226D1CD5}"/>
              </a:ext>
            </a:extLst>
          </p:cNvPr>
          <p:cNvPicPr>
            <a:picLocks noChangeAspect="1"/>
          </p:cNvPicPr>
          <p:nvPr/>
        </p:nvPicPr>
        <p:blipFill>
          <a:blip r:embed="rId5"/>
          <a:stretch>
            <a:fillRect/>
          </a:stretch>
        </p:blipFill>
        <p:spPr>
          <a:xfrm>
            <a:off x="7040779" y="1788806"/>
            <a:ext cx="3760585" cy="857276"/>
          </a:xfrm>
          <a:prstGeom prst="rect">
            <a:avLst/>
          </a:prstGeom>
          <a:ln>
            <a:solidFill>
              <a:schemeClr val="tx1"/>
            </a:solidFill>
          </a:ln>
        </p:spPr>
      </p:pic>
      <p:pic>
        <p:nvPicPr>
          <p:cNvPr id="6" name="Grafik 5">
            <a:extLst>
              <a:ext uri="{FF2B5EF4-FFF2-40B4-BE49-F238E27FC236}">
                <a16:creationId xmlns:a16="http://schemas.microsoft.com/office/drawing/2014/main" id="{E7D290D6-E485-4594-A98C-04F2BA02B76F}"/>
              </a:ext>
            </a:extLst>
          </p:cNvPr>
          <p:cNvPicPr>
            <a:picLocks noChangeAspect="1"/>
          </p:cNvPicPr>
          <p:nvPr/>
        </p:nvPicPr>
        <p:blipFill>
          <a:blip r:embed="rId6"/>
          <a:stretch>
            <a:fillRect/>
          </a:stretch>
        </p:blipFill>
        <p:spPr>
          <a:xfrm>
            <a:off x="7048658" y="2737780"/>
            <a:ext cx="1990725" cy="885825"/>
          </a:xfrm>
          <a:prstGeom prst="rect">
            <a:avLst/>
          </a:prstGeom>
          <a:ln>
            <a:solidFill>
              <a:schemeClr val="tx1"/>
            </a:solidFill>
          </a:ln>
        </p:spPr>
      </p:pic>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87E6356E-732D-4066-AB25-B0F7B32256BF}"/>
                  </a:ext>
                </a:extLst>
              </p:cNvPr>
              <p:cNvSpPr txBox="1"/>
              <p:nvPr/>
            </p:nvSpPr>
            <p:spPr>
              <a:xfrm>
                <a:off x="7040779" y="3804342"/>
                <a:ext cx="7086600" cy="2606355"/>
              </a:xfrm>
              <a:prstGeom prst="rect">
                <a:avLst/>
              </a:prstGeom>
              <a:noFill/>
            </p:spPr>
            <p:txBody>
              <a:bodyPr wrap="square" rtlCol="0">
                <a:spAutoFit/>
              </a:bodyPr>
              <a:lstStyle/>
              <a:p>
                <a14:m>
                  <m:oMath xmlns:m="http://schemas.openxmlformats.org/officeDocument/2006/math">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𝒇</m:t>
                    </m:r>
                    <m:r>
                      <a:rPr lang="de-DE" b="1" i="1" smtClean="0">
                        <a:latin typeface="Cambria Math" panose="02040503050406030204" pitchFamily="18" charset="0"/>
                        <a:ea typeface="Cambria Math" panose="02040503050406030204" pitchFamily="18" charset="0"/>
                      </a:rPr>
                      <m:t>:</m:t>
                    </m:r>
                  </m:oMath>
                </a14:m>
                <a:r>
                  <a:rPr lang="de-DE" b="1" dirty="0">
                    <a:ea typeface="Cambria Math" panose="02040503050406030204" pitchFamily="18" charset="0"/>
                  </a:rPr>
                  <a:t> 	</a:t>
                </a:r>
                <a:r>
                  <a:rPr lang="de-DE" dirty="0">
                    <a:ea typeface="Cambria Math" panose="02040503050406030204" pitchFamily="18" charset="0"/>
                  </a:rPr>
                  <a:t>Frequenzverschiebung</a:t>
                </a:r>
              </a:p>
              <a:p>
                <a14:m>
                  <m:oMath xmlns:m="http://schemas.openxmlformats.org/officeDocument/2006/math">
                    <m:sSub>
                      <m:sSubPr>
                        <m:ctrlPr>
                          <a:rPr lang="de-DE" b="1"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𝒇</m:t>
                        </m:r>
                      </m:e>
                      <m:sub>
                        <m:r>
                          <a:rPr lang="de-DE" b="1" i="1" smtClean="0">
                            <a:latin typeface="Cambria Math" panose="02040503050406030204" pitchFamily="18" charset="0"/>
                            <a:ea typeface="Cambria Math" panose="02040503050406030204" pitchFamily="18" charset="0"/>
                          </a:rPr>
                          <m:t>𝟐</m:t>
                        </m:r>
                      </m:sub>
                    </m:sSub>
                  </m:oMath>
                </a14:m>
                <a:r>
                  <a:rPr lang="de-DE" b="1" dirty="0">
                    <a:ea typeface="Cambria Math" panose="02040503050406030204" pitchFamily="18" charset="0"/>
                  </a:rPr>
                  <a:t>:	</a:t>
                </a:r>
                <a:r>
                  <a:rPr lang="de-DE" dirty="0">
                    <a:ea typeface="Cambria Math" panose="02040503050406030204" pitchFamily="18" charset="0"/>
                  </a:rPr>
                  <a:t>Empfangsfrequenz</a:t>
                </a:r>
              </a:p>
              <a:p>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𝒇</m:t>
                        </m:r>
                      </m:e>
                      <m:sub>
                        <m:r>
                          <a:rPr lang="de-DE" b="1" i="1">
                            <a:latin typeface="Cambria Math" panose="02040503050406030204" pitchFamily="18" charset="0"/>
                          </a:rPr>
                          <m:t>𝑸𝒖𝒆𝒍𝒍𝒆</m:t>
                        </m:r>
                      </m:sub>
                    </m:sSub>
                    <m:r>
                      <a:rPr lang="de-DE" i="1">
                        <a:latin typeface="Cambria Math" panose="02040503050406030204" pitchFamily="18" charset="0"/>
                      </a:rPr>
                      <m:t>: </m:t>
                    </m:r>
                  </m:oMath>
                </a14:m>
                <a:r>
                  <a:rPr lang="de-DE" dirty="0"/>
                  <a:t>	Sendefrequenz</a:t>
                </a:r>
              </a:p>
              <a:p>
                <a:r>
                  <a:rPr lang="de-DE" b="1" i="1" dirty="0">
                    <a:latin typeface="Cambria Math" panose="02040503050406030204" pitchFamily="18" charset="0"/>
                    <a:ea typeface="Cambria Math" panose="02040503050406030204" pitchFamily="18" charset="0"/>
                  </a:rPr>
                  <a:t>v:         	</a:t>
                </a:r>
                <a:r>
                  <a:rPr lang="de-DE" dirty="0">
                    <a:latin typeface="Cambria Math" panose="02040503050406030204" pitchFamily="18" charset="0"/>
                    <a:ea typeface="Cambria Math" panose="02040503050406030204" pitchFamily="18" charset="0"/>
                  </a:rPr>
                  <a:t>Geschwindigkeit</a:t>
                </a:r>
              </a:p>
              <a:p>
                <a14:m>
                  <m:oMath xmlns:m="http://schemas.openxmlformats.org/officeDocument/2006/math">
                    <m:r>
                      <a:rPr lang="de-DE" b="1" i="1" smtClean="0">
                        <a:latin typeface="Cambria Math" panose="02040503050406030204" pitchFamily="18" charset="0"/>
                        <a:ea typeface="Cambria Math" panose="02040503050406030204" pitchFamily="18" charset="0"/>
                      </a:rPr>
                      <m:t>𝝋</m:t>
                    </m:r>
                  </m:oMath>
                </a14:m>
                <a:r>
                  <a:rPr lang="de-DE" b="1" dirty="0"/>
                  <a:t>:    	</a:t>
                </a:r>
                <a:r>
                  <a:rPr lang="de-DE" dirty="0"/>
                  <a:t>Winkel zwischen Teilchenbahn</a:t>
                </a:r>
              </a:p>
              <a:p>
                <a:r>
                  <a:rPr lang="de-DE" dirty="0"/>
                  <a:t>              	und Schallbahn</a:t>
                </a:r>
              </a:p>
              <a:p>
                <a:r>
                  <a:rPr lang="de-DE" b="1" dirty="0"/>
                  <a:t>c:            	</a:t>
                </a:r>
                <a:r>
                  <a:rPr lang="de-DE" dirty="0"/>
                  <a:t>Schallgeschwindigkeit</a:t>
                </a:r>
              </a:p>
              <a:p>
                <a14:m>
                  <m:oMath xmlns:m="http://schemas.openxmlformats.org/officeDocument/2006/math">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𝒕</m:t>
                    </m:r>
                    <m:r>
                      <a:rPr lang="de-DE" b="1" i="1" smtClean="0">
                        <a:latin typeface="Cambria Math" panose="02040503050406030204" pitchFamily="18" charset="0"/>
                        <a:ea typeface="Cambria Math" panose="02040503050406030204" pitchFamily="18" charset="0"/>
                      </a:rPr>
                      <m:t>:</m:t>
                    </m:r>
                  </m:oMath>
                </a14:m>
                <a:r>
                  <a:rPr lang="de-DE" dirty="0"/>
                  <a:t>	Laufzeit</a:t>
                </a:r>
              </a:p>
              <a:p>
                <a:r>
                  <a:rPr lang="de-DE" b="1" i="1" dirty="0"/>
                  <a:t>l:</a:t>
                </a:r>
                <a:r>
                  <a:rPr lang="de-DE" dirty="0"/>
                  <a:t>	Abstand zwischen Sender und Blutzelle</a:t>
                </a:r>
              </a:p>
            </p:txBody>
          </p:sp>
        </mc:Choice>
        <mc:Fallback xmlns="">
          <p:sp>
            <p:nvSpPr>
              <p:cNvPr id="34" name="Textfeld 33">
                <a:extLst>
                  <a:ext uri="{FF2B5EF4-FFF2-40B4-BE49-F238E27FC236}">
                    <a16:creationId xmlns:a16="http://schemas.microsoft.com/office/drawing/2014/main" id="{87E6356E-732D-4066-AB25-B0F7B32256BF}"/>
                  </a:ext>
                </a:extLst>
              </p:cNvPr>
              <p:cNvSpPr txBox="1">
                <a:spLocks noRot="1" noChangeAspect="1" noMove="1" noResize="1" noEditPoints="1" noAdjustHandles="1" noChangeArrowheads="1" noChangeShapeType="1" noTextEdit="1"/>
              </p:cNvSpPr>
              <p:nvPr/>
            </p:nvSpPr>
            <p:spPr>
              <a:xfrm>
                <a:off x="7040779" y="3804342"/>
                <a:ext cx="7086600" cy="2606355"/>
              </a:xfrm>
              <a:prstGeom prst="rect">
                <a:avLst/>
              </a:prstGeom>
              <a:blipFill>
                <a:blip r:embed="rId8"/>
                <a:stretch>
                  <a:fillRect l="-775" t="-1168" b="-2804"/>
                </a:stretch>
              </a:blipFill>
            </p:spPr>
            <p:txBody>
              <a:bodyPr/>
              <a:lstStyle/>
              <a:p>
                <a:r>
                  <a:rPr lang="de-DE">
                    <a:noFill/>
                  </a:rPr>
                  <a:t> </a:t>
                </a:r>
              </a:p>
            </p:txBody>
          </p:sp>
        </mc:Fallback>
      </mc:AlternateContent>
      <p:cxnSp>
        <p:nvCxnSpPr>
          <p:cNvPr id="36" name="Gerader Verbinder 35">
            <a:extLst>
              <a:ext uri="{FF2B5EF4-FFF2-40B4-BE49-F238E27FC236}">
                <a16:creationId xmlns:a16="http://schemas.microsoft.com/office/drawing/2014/main" id="{2AC35732-8A00-4549-8732-614499BA39C5}"/>
              </a:ext>
            </a:extLst>
          </p:cNvPr>
          <p:cNvCxnSpPr>
            <a:cxnSpLocks/>
          </p:cNvCxnSpPr>
          <p:nvPr/>
        </p:nvCxnSpPr>
        <p:spPr>
          <a:xfrm>
            <a:off x="6829094" y="1761594"/>
            <a:ext cx="0" cy="4513082"/>
          </a:xfrm>
          <a:prstGeom prst="line">
            <a:avLst/>
          </a:prstGeom>
        </p:spPr>
        <p:style>
          <a:lnRef idx="1">
            <a:schemeClr val="dk1"/>
          </a:lnRef>
          <a:fillRef idx="0">
            <a:schemeClr val="dk1"/>
          </a:fillRef>
          <a:effectRef idx="0">
            <a:schemeClr val="dk1"/>
          </a:effectRef>
          <a:fontRef idx="minor">
            <a:schemeClr val="tx1"/>
          </a:fontRef>
        </p:style>
      </p:cxnSp>
      <p:sp>
        <p:nvSpPr>
          <p:cNvPr id="9" name="Textfeld 8">
            <a:extLst>
              <a:ext uri="{FF2B5EF4-FFF2-40B4-BE49-F238E27FC236}">
                <a16:creationId xmlns:a16="http://schemas.microsoft.com/office/drawing/2014/main" id="{63BCC3AC-28CC-4121-A138-39DA70E8403D}"/>
              </a:ext>
            </a:extLst>
          </p:cNvPr>
          <p:cNvSpPr txBox="1"/>
          <p:nvPr/>
        </p:nvSpPr>
        <p:spPr>
          <a:xfrm>
            <a:off x="2877096" y="3080707"/>
            <a:ext cx="170793" cy="307777"/>
          </a:xfrm>
          <a:prstGeom prst="rect">
            <a:avLst/>
          </a:prstGeom>
          <a:noFill/>
        </p:spPr>
        <p:txBody>
          <a:bodyPr wrap="square" rtlCol="0">
            <a:spAutoFit/>
          </a:bodyPr>
          <a:lstStyle/>
          <a:p>
            <a:r>
              <a:rPr lang="de-DE" sz="1400" i="1" dirty="0"/>
              <a:t>l</a:t>
            </a:r>
          </a:p>
        </p:txBody>
      </p:sp>
    </p:spTree>
    <p:extLst>
      <p:ext uri="{BB962C8B-B14F-4D97-AF65-F5344CB8AC3E}">
        <p14:creationId xmlns:p14="http://schemas.microsoft.com/office/powerpoint/2010/main" val="274066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12, 1.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2734474196"/>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16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B47B6145-D89E-4541-A29D-94E0D8288A9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E88707C5-6BC0-47D4-B6AC-B50EFF71FC6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57E82C91-6DCB-4EBD-8F8D-FA3FE0D4150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6F917FBC-ECC7-4035-83FB-7656B54956B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99A9A19C-62C4-4CFE-B19F-8EE4175D62C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79FD7FD5-B237-469B-B1F9-DCB2BC1EF54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FB5C199F-EF76-4405-9A65-B54E465BFBE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BACCC782-F3F1-4EFE-A482-F337DC8A7D4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402E58-10AA-4B81-9FE2-527C620BC982}"/>
              </a:ext>
            </a:extLst>
          </p:cNvPr>
          <p:cNvSpPr>
            <a:spLocks noGrp="1"/>
          </p:cNvSpPr>
          <p:nvPr>
            <p:ph type="ctrTitle"/>
          </p:nvPr>
        </p:nvSpPr>
        <p:spPr>
          <a:xfrm>
            <a:off x="6746628" y="1783959"/>
            <a:ext cx="4645250" cy="2889114"/>
          </a:xfrm>
        </p:spPr>
        <p:txBody>
          <a:bodyPr anchor="b">
            <a:normAutofit/>
          </a:bodyPr>
          <a:lstStyle/>
          <a:p>
            <a:pPr algn="l"/>
            <a:r>
              <a:rPr lang="en-GB" dirty="0" err="1">
                <a:solidFill>
                  <a:schemeClr val="bg1"/>
                </a:solidFill>
              </a:rPr>
              <a:t>Vorlesung</a:t>
            </a:r>
            <a:r>
              <a:rPr lang="en-GB" dirty="0">
                <a:solidFill>
                  <a:schemeClr val="bg1"/>
                </a:solidFill>
              </a:rPr>
              <a:t> 12</a:t>
            </a:r>
          </a:p>
        </p:txBody>
      </p:sp>
      <p:sp>
        <p:nvSpPr>
          <p:cNvPr id="3" name="Untertitel 2">
            <a:extLst>
              <a:ext uri="{FF2B5EF4-FFF2-40B4-BE49-F238E27FC236}">
                <a16:creationId xmlns:a16="http://schemas.microsoft.com/office/drawing/2014/main" id="{AFEBB1E5-60AA-462E-928D-7DA382EB849C}"/>
              </a:ext>
            </a:extLst>
          </p:cNvPr>
          <p:cNvSpPr>
            <a:spLocks noGrp="1"/>
          </p:cNvSpPr>
          <p:nvPr>
            <p:ph type="subTitle" idx="1"/>
          </p:nvPr>
        </p:nvSpPr>
        <p:spPr>
          <a:xfrm>
            <a:off x="6746627" y="4750893"/>
            <a:ext cx="4645250" cy="1147863"/>
          </a:xfrm>
        </p:spPr>
        <p:txBody>
          <a:bodyPr anchor="t">
            <a:normAutofit/>
          </a:bodyPr>
          <a:lstStyle/>
          <a:p>
            <a:pPr algn="l"/>
            <a:r>
              <a:rPr lang="de-DE" sz="2000" dirty="0">
                <a:solidFill>
                  <a:schemeClr val="bg1"/>
                </a:solidFill>
              </a:rPr>
              <a:t>2. Teil: Phonokardiographie, Beginn Bildgebung</a:t>
            </a:r>
            <a:endParaRPr lang="en-GB" sz="2000" dirty="0">
              <a:solidFill>
                <a:schemeClr val="bg1"/>
              </a:solidFill>
            </a:endParaRPr>
          </a:p>
          <a:p>
            <a:pPr algn="l"/>
            <a:r>
              <a:rPr lang="en-GB" sz="2000" dirty="0">
                <a:solidFill>
                  <a:schemeClr val="bg1"/>
                </a:solidFill>
              </a:rPr>
              <a:t>2.7.2025</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6DFE924-E392-4ABA-8206-AE00386278D0}"/>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C0B9C454-B8DD-4F5B-90AB-EE87B1D0F7CC}"/>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18</a:t>
            </a:fld>
            <a:endParaRPr lang="en-GB" sz="1500">
              <a:solidFill>
                <a:srgbClr val="FFFFFF"/>
              </a:solidFill>
            </a:endParaRPr>
          </a:p>
        </p:txBody>
      </p:sp>
    </p:spTree>
    <p:extLst>
      <p:ext uri="{BB962C8B-B14F-4D97-AF65-F5344CB8AC3E}">
        <p14:creationId xmlns:p14="http://schemas.microsoft.com/office/powerpoint/2010/main" val="286314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a:t>
            </a:r>
            <a:endParaRPr lang="en-GB" sz="3600" dirty="0">
              <a:solidFill>
                <a:schemeClr val="tx1">
                  <a:lumMod val="75000"/>
                  <a:lumOff val="25000"/>
                </a:schemeClr>
              </a:solidFill>
            </a:endParaRPr>
          </a:p>
        </p:txBody>
      </p:sp>
      <p:pic>
        <p:nvPicPr>
          <p:cNvPr id="4098" name="Picture 2" descr="Herzgeräusche - Ursachen, Behandlung &amp; Hilfe | MedLexi.de">
            <a:extLst>
              <a:ext uri="{FF2B5EF4-FFF2-40B4-BE49-F238E27FC236}">
                <a16:creationId xmlns:a16="http://schemas.microsoft.com/office/drawing/2014/main" id="{E09203BA-D13B-430C-926A-4C7088AE5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170" y="1825585"/>
            <a:ext cx="5468800" cy="3650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57F5284D-DBAE-4EF8-8FA3-8E09ED6A14D1}"/>
              </a:ext>
            </a:extLst>
          </p:cNvPr>
          <p:cNvSpPr txBox="1"/>
          <p:nvPr/>
        </p:nvSpPr>
        <p:spPr>
          <a:xfrm>
            <a:off x="4304434" y="5500380"/>
            <a:ext cx="2460048" cy="246221"/>
          </a:xfrm>
          <a:prstGeom prst="rect">
            <a:avLst/>
          </a:prstGeom>
          <a:noFill/>
        </p:spPr>
        <p:txBody>
          <a:bodyPr wrap="square">
            <a:spAutoFit/>
          </a:bodyPr>
          <a:lstStyle/>
          <a:p>
            <a:r>
              <a:rPr lang="en-GB" sz="1000" dirty="0"/>
              <a:t>https://medlexi.de/Herzger%C3%A4usche</a:t>
            </a:r>
          </a:p>
        </p:txBody>
      </p:sp>
    </p:spTree>
    <p:extLst>
      <p:ext uri="{BB962C8B-B14F-4D97-AF65-F5344CB8AC3E}">
        <p14:creationId xmlns:p14="http://schemas.microsoft.com/office/powerpoint/2010/main" val="241621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402E58-10AA-4B81-9FE2-527C620BC982}"/>
              </a:ext>
            </a:extLst>
          </p:cNvPr>
          <p:cNvSpPr>
            <a:spLocks noGrp="1"/>
          </p:cNvSpPr>
          <p:nvPr>
            <p:ph type="ctrTitle"/>
          </p:nvPr>
        </p:nvSpPr>
        <p:spPr>
          <a:xfrm>
            <a:off x="6746628" y="1783959"/>
            <a:ext cx="4645250" cy="2889114"/>
          </a:xfrm>
        </p:spPr>
        <p:txBody>
          <a:bodyPr anchor="b">
            <a:normAutofit/>
          </a:bodyPr>
          <a:lstStyle/>
          <a:p>
            <a:pPr algn="l"/>
            <a:r>
              <a:rPr lang="en-GB" dirty="0" err="1">
                <a:solidFill>
                  <a:schemeClr val="bg1"/>
                </a:solidFill>
              </a:rPr>
              <a:t>Vorlesung</a:t>
            </a:r>
            <a:r>
              <a:rPr lang="en-GB" dirty="0">
                <a:solidFill>
                  <a:schemeClr val="bg1"/>
                </a:solidFill>
              </a:rPr>
              <a:t> 12</a:t>
            </a:r>
          </a:p>
        </p:txBody>
      </p:sp>
      <p:sp>
        <p:nvSpPr>
          <p:cNvPr id="3" name="Untertitel 2">
            <a:extLst>
              <a:ext uri="{FF2B5EF4-FFF2-40B4-BE49-F238E27FC236}">
                <a16:creationId xmlns:a16="http://schemas.microsoft.com/office/drawing/2014/main" id="{AFEBB1E5-60AA-462E-928D-7DA382EB849C}"/>
              </a:ext>
            </a:extLst>
          </p:cNvPr>
          <p:cNvSpPr>
            <a:spLocks noGrp="1"/>
          </p:cNvSpPr>
          <p:nvPr>
            <p:ph type="subTitle" idx="1"/>
          </p:nvPr>
        </p:nvSpPr>
        <p:spPr>
          <a:xfrm>
            <a:off x="6746627" y="4750893"/>
            <a:ext cx="4645250" cy="1147863"/>
          </a:xfrm>
        </p:spPr>
        <p:txBody>
          <a:bodyPr anchor="t">
            <a:normAutofit/>
          </a:bodyPr>
          <a:lstStyle/>
          <a:p>
            <a:pPr algn="l"/>
            <a:r>
              <a:rPr lang="de-DE" sz="2000" dirty="0">
                <a:solidFill>
                  <a:schemeClr val="bg1"/>
                </a:solidFill>
              </a:rPr>
              <a:t>1. Teil: Rest Blutflussmessung, Blutgeschwindigkeitsmessung</a:t>
            </a:r>
            <a:endParaRPr lang="en-GB" sz="2000" dirty="0">
              <a:solidFill>
                <a:schemeClr val="bg1"/>
              </a:solidFill>
            </a:endParaRPr>
          </a:p>
          <a:p>
            <a:pPr algn="l"/>
            <a:r>
              <a:rPr lang="en-GB" sz="2000" dirty="0">
                <a:solidFill>
                  <a:schemeClr val="bg1"/>
                </a:solidFill>
              </a:rPr>
              <a:t>2.7.2025</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6DFE924-E392-4ABA-8206-AE00386278D0}"/>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C0B9C454-B8DD-4F5B-90AB-EE87B1D0F7CC}"/>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2</a:t>
            </a:fld>
            <a:endParaRPr lang="en-GB" sz="1500">
              <a:solidFill>
                <a:srgbClr val="FFFFFF"/>
              </a:solidFill>
            </a:endParaRPr>
          </a:p>
        </p:txBody>
      </p:sp>
    </p:spTree>
    <p:extLst>
      <p:ext uri="{BB962C8B-B14F-4D97-AF65-F5344CB8AC3E}">
        <p14:creationId xmlns:p14="http://schemas.microsoft.com/office/powerpoint/2010/main" val="342962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a:t>
            </a:r>
            <a:endParaRPr lang="en-GB" sz="3600" dirty="0">
              <a:solidFill>
                <a:schemeClr val="tx1">
                  <a:lumMod val="75000"/>
                  <a:lumOff val="25000"/>
                </a:schemeClr>
              </a:solidFill>
            </a:endParaRPr>
          </a:p>
        </p:txBody>
      </p:sp>
      <p:pic>
        <p:nvPicPr>
          <p:cNvPr id="2" name="AS3_EF21_640x400_30">
            <a:hlinkClick r:id="" action="ppaction://media"/>
            <a:extLst>
              <a:ext uri="{FF2B5EF4-FFF2-40B4-BE49-F238E27FC236}">
                <a16:creationId xmlns:a16="http://schemas.microsoft.com/office/drawing/2014/main" id="{03E9BE77-4965-45B6-A969-26FBAD6C95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46947" y="1960666"/>
            <a:ext cx="6096000" cy="3810000"/>
          </a:xfrm>
          <a:prstGeom prst="rect">
            <a:avLst/>
          </a:prstGeom>
        </p:spPr>
      </p:pic>
    </p:spTree>
    <p:extLst>
      <p:ext uri="{BB962C8B-B14F-4D97-AF65-F5344CB8AC3E}">
        <p14:creationId xmlns:p14="http://schemas.microsoft.com/office/powerpoint/2010/main" val="1118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57200" y="177124"/>
            <a:ext cx="105388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err="1">
                <a:solidFill>
                  <a:schemeClr val="tx1">
                    <a:lumMod val="75000"/>
                    <a:lumOff val="25000"/>
                  </a:schemeClr>
                </a:solidFill>
              </a:rPr>
              <a:t>Stethoskop</a:t>
            </a:r>
            <a:r>
              <a:rPr lang="en-GB" sz="4400" b="1" dirty="0">
                <a:solidFill>
                  <a:schemeClr val="tx1">
                    <a:lumMod val="75000"/>
                    <a:lumOff val="25000"/>
                  </a:schemeClr>
                </a:solidFill>
              </a:rPr>
              <a:t>: </a:t>
            </a:r>
            <a:r>
              <a:rPr lang="de-DE" sz="3600" dirty="0">
                <a:effectLst/>
                <a:latin typeface="Times New Roman" panose="02020603050405020304" pitchFamily="18" charset="0"/>
                <a:ea typeface="Times New Roman" panose="02020603050405020304" pitchFamily="18" charset="0"/>
              </a:rPr>
              <a:t>René Théophile Hyacinthe </a:t>
            </a:r>
            <a:r>
              <a:rPr lang="de-DE" sz="3600" dirty="0" err="1">
                <a:effectLst/>
                <a:latin typeface="Times New Roman" panose="02020603050405020304" pitchFamily="18" charset="0"/>
                <a:ea typeface="Times New Roman" panose="02020603050405020304" pitchFamily="18" charset="0"/>
              </a:rPr>
              <a:t>Laënnec</a:t>
            </a:r>
            <a:r>
              <a:rPr lang="de-DE" sz="3600" dirty="0">
                <a:effectLst/>
                <a:latin typeface="Times New Roman" panose="02020603050405020304" pitchFamily="18" charset="0"/>
                <a:ea typeface="Times New Roman" panose="02020603050405020304" pitchFamily="18" charset="0"/>
              </a:rPr>
              <a:t> </a:t>
            </a:r>
            <a:endParaRPr lang="en-GB" sz="3600" dirty="0">
              <a:solidFill>
                <a:schemeClr val="tx1">
                  <a:lumMod val="75000"/>
                  <a:lumOff val="25000"/>
                </a:schemeClr>
              </a:solidFill>
            </a:endParaRPr>
          </a:p>
        </p:txBody>
      </p:sp>
      <p:pic>
        <p:nvPicPr>
          <p:cNvPr id="3074" name="Picture 2">
            <a:extLst>
              <a:ext uri="{FF2B5EF4-FFF2-40B4-BE49-F238E27FC236}">
                <a16:creationId xmlns:a16="http://schemas.microsoft.com/office/drawing/2014/main" id="{B5AD37EB-4CA1-4293-8C48-A63AC7E56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8" y="2075540"/>
            <a:ext cx="4895988" cy="39390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119A1D4-8FF4-487C-9AA5-1BF24D01BA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192"/>
          <a:stretch/>
        </p:blipFill>
        <p:spPr bwMode="auto">
          <a:xfrm>
            <a:off x="5091334" y="2075540"/>
            <a:ext cx="3467100" cy="39390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05721F7-4828-4EAB-ACFB-70EFE44F9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9286" y="2073305"/>
            <a:ext cx="2841270" cy="3939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C84146DB-1733-4B42-8B8F-B6B9C422CE48}"/>
              </a:ext>
            </a:extLst>
          </p:cNvPr>
          <p:cNvSpPr txBox="1"/>
          <p:nvPr/>
        </p:nvSpPr>
        <p:spPr>
          <a:xfrm>
            <a:off x="9849821" y="5645253"/>
            <a:ext cx="1297150" cy="369332"/>
          </a:xfrm>
          <a:prstGeom prst="rect">
            <a:avLst/>
          </a:prstGeom>
          <a:noFill/>
        </p:spPr>
        <p:txBody>
          <a:bodyPr wrap="none" rtlCol="0">
            <a:spAutoFit/>
          </a:bodyPr>
          <a:lstStyle/>
          <a:p>
            <a:r>
              <a:rPr lang="en-GB" dirty="0"/>
              <a:t>1781 - 1826</a:t>
            </a:r>
          </a:p>
        </p:txBody>
      </p:sp>
      <p:sp>
        <p:nvSpPr>
          <p:cNvPr id="28" name="Textfeld 27">
            <a:extLst>
              <a:ext uri="{FF2B5EF4-FFF2-40B4-BE49-F238E27FC236}">
                <a16:creationId xmlns:a16="http://schemas.microsoft.com/office/drawing/2014/main" id="{32B5C5E3-2A53-4968-AA27-46F2A6B7BBA3}"/>
              </a:ext>
            </a:extLst>
          </p:cNvPr>
          <p:cNvSpPr txBox="1"/>
          <p:nvPr/>
        </p:nvSpPr>
        <p:spPr>
          <a:xfrm>
            <a:off x="9063144" y="6100723"/>
            <a:ext cx="3145087" cy="246221"/>
          </a:xfrm>
          <a:prstGeom prst="rect">
            <a:avLst/>
          </a:prstGeom>
          <a:noFill/>
        </p:spPr>
        <p:txBody>
          <a:bodyPr wrap="square">
            <a:spAutoFit/>
          </a:bodyPr>
          <a:lstStyle/>
          <a:p>
            <a:r>
              <a:rPr lang="en-GB" sz="1000"/>
              <a:t>https://de.wikipedia.org/wiki/Stethoskop</a:t>
            </a:r>
            <a:endParaRPr lang="en-GB" sz="1000" dirty="0"/>
          </a:p>
        </p:txBody>
      </p:sp>
      <p:sp>
        <p:nvSpPr>
          <p:cNvPr id="29" name="Textfeld 28">
            <a:extLst>
              <a:ext uri="{FF2B5EF4-FFF2-40B4-BE49-F238E27FC236}">
                <a16:creationId xmlns:a16="http://schemas.microsoft.com/office/drawing/2014/main" id="{DA18EF77-9EB4-4855-8583-FCA9F902BC57}"/>
              </a:ext>
            </a:extLst>
          </p:cNvPr>
          <p:cNvSpPr txBox="1"/>
          <p:nvPr/>
        </p:nvSpPr>
        <p:spPr>
          <a:xfrm>
            <a:off x="3711250" y="6171684"/>
            <a:ext cx="2552052" cy="246220"/>
          </a:xfrm>
          <a:prstGeom prst="rect">
            <a:avLst/>
          </a:prstGeom>
          <a:noFill/>
        </p:spPr>
        <p:txBody>
          <a:bodyPr wrap="square">
            <a:spAutoFit/>
          </a:bodyPr>
          <a:lstStyle/>
          <a:p>
            <a:r>
              <a:rPr lang="en-GB" sz="1000" dirty="0"/>
              <a:t>https://de.wikipedia.org/wiki/Stethoskop</a:t>
            </a:r>
          </a:p>
        </p:txBody>
      </p:sp>
    </p:spTree>
    <p:extLst>
      <p:ext uri="{BB962C8B-B14F-4D97-AF65-F5344CB8AC3E}">
        <p14:creationId xmlns:p14="http://schemas.microsoft.com/office/powerpoint/2010/main" val="270684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159026" y="4763"/>
            <a:ext cx="10515600" cy="1325563"/>
          </a:xfrm>
        </p:spPr>
        <p:txBody>
          <a:bodyPr>
            <a:normAutofit/>
          </a:bodyPr>
          <a:lstStyle/>
          <a:p>
            <a:r>
              <a:rPr lang="en-GB" sz="3600" b="1" dirty="0" err="1">
                <a:solidFill>
                  <a:schemeClr val="tx1">
                    <a:lumMod val="75000"/>
                    <a:lumOff val="25000"/>
                  </a:schemeClr>
                </a:solidFill>
              </a:rPr>
              <a:t>Stethoskop</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13314" name="Picture 2">
            <a:extLst>
              <a:ext uri="{FF2B5EF4-FFF2-40B4-BE49-F238E27FC236}">
                <a16:creationId xmlns:a16="http://schemas.microsoft.com/office/drawing/2014/main" id="{C093F7FF-7F47-489D-9EB4-19D94BED9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14" y="1699806"/>
            <a:ext cx="5997398" cy="39579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interest">
            <a:extLst>
              <a:ext uri="{FF2B5EF4-FFF2-40B4-BE49-F238E27FC236}">
                <a16:creationId xmlns:a16="http://schemas.microsoft.com/office/drawing/2014/main" id="{83A5017F-3A3D-4D84-8FAE-5A0321BDC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062" y="1309240"/>
            <a:ext cx="3316382" cy="498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91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57200" y="177124"/>
            <a:ext cx="105388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err="1">
                <a:solidFill>
                  <a:schemeClr val="tx1">
                    <a:lumMod val="75000"/>
                    <a:lumOff val="25000"/>
                  </a:schemeClr>
                </a:solidFill>
              </a:rPr>
              <a:t>Stethoskop</a:t>
            </a:r>
            <a:endParaRPr lang="en-GB" sz="3600" dirty="0">
              <a:solidFill>
                <a:schemeClr val="tx1">
                  <a:lumMod val="75000"/>
                  <a:lumOff val="25000"/>
                </a:schemeClr>
              </a:solidFill>
            </a:endParaRPr>
          </a:p>
        </p:txBody>
      </p:sp>
      <p:pic>
        <p:nvPicPr>
          <p:cNvPr id="2052" name="Picture 4">
            <a:extLst>
              <a:ext uri="{FF2B5EF4-FFF2-40B4-BE49-F238E27FC236}">
                <a16:creationId xmlns:a16="http://schemas.microsoft.com/office/drawing/2014/main" id="{FC17A1F8-A1B3-43A1-87BD-C7A25AE79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461" y="1249570"/>
            <a:ext cx="3802972" cy="32843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ttmann Elektronisches Stethoskop Modell 3200 für Pflege bestellen be">
            <a:extLst>
              <a:ext uri="{FF2B5EF4-FFF2-40B4-BE49-F238E27FC236}">
                <a16:creationId xmlns:a16="http://schemas.microsoft.com/office/drawing/2014/main" id="{78C0B10B-B373-4F31-91B5-2C5DB1043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5596" y="1249570"/>
            <a:ext cx="6089480" cy="36394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47E451A2-49E5-4EE1-A4A6-B1130FFCD74C}"/>
              </a:ext>
            </a:extLst>
          </p:cNvPr>
          <p:cNvSpPr txBox="1"/>
          <p:nvPr/>
        </p:nvSpPr>
        <p:spPr>
          <a:xfrm>
            <a:off x="542492" y="4784586"/>
            <a:ext cx="11107016" cy="923330"/>
          </a:xfrm>
          <a:prstGeom prst="rect">
            <a:avLst/>
          </a:prstGeom>
          <a:noFill/>
        </p:spPr>
        <p:txBody>
          <a:bodyPr wrap="square">
            <a:spAutoFit/>
          </a:bodyPr>
          <a:lstStyle/>
          <a:p>
            <a:r>
              <a:rPr lang="de-DE" b="0" i="0" dirty="0">
                <a:solidFill>
                  <a:srgbClr val="666666"/>
                </a:solidFill>
                <a:effectLst/>
                <a:latin typeface="Verdana" panose="020B0604030504040204" pitchFamily="34" charset="0"/>
              </a:rPr>
              <a:t>- Verbesserte ANR (Ambient Noise </a:t>
            </a:r>
            <a:r>
              <a:rPr lang="de-DE" b="0" i="0" dirty="0" err="1">
                <a:solidFill>
                  <a:srgbClr val="666666"/>
                </a:solidFill>
                <a:effectLst/>
                <a:latin typeface="Verdana" panose="020B0604030504040204" pitchFamily="34" charset="0"/>
              </a:rPr>
              <a:t>Reduction</a:t>
            </a:r>
            <a:r>
              <a:rPr lang="de-DE" b="0" i="0" dirty="0">
                <a:solidFill>
                  <a:srgbClr val="666666"/>
                </a:solidFill>
                <a:effectLst/>
                <a:latin typeface="Verdana" panose="020B0604030504040204" pitchFamily="34" charset="0"/>
              </a:rPr>
              <a:t>)</a:t>
            </a:r>
            <a:br>
              <a:rPr lang="de-DE" dirty="0"/>
            </a:br>
            <a:r>
              <a:rPr lang="de-DE" b="0" i="0" dirty="0">
                <a:solidFill>
                  <a:srgbClr val="666666"/>
                </a:solidFill>
                <a:effectLst/>
                <a:latin typeface="Verdana" panose="020B0604030504040204" pitchFamily="34" charset="0"/>
              </a:rPr>
              <a:t>- bessere Verstärkung als bei den besten akustischen Stethoskopen</a:t>
            </a:r>
            <a:br>
              <a:rPr lang="de-DE" dirty="0"/>
            </a:br>
            <a:r>
              <a:rPr lang="de-DE" b="0" i="0" dirty="0">
                <a:solidFill>
                  <a:srgbClr val="666666"/>
                </a:solidFill>
                <a:effectLst/>
                <a:latin typeface="Verdana" panose="020B0604030504040204" pitchFamily="34" charset="0"/>
              </a:rPr>
              <a:t>- Möglichkeit der Aufzeichnung und Übermittlung</a:t>
            </a:r>
            <a:endParaRPr lang="en-GB" dirty="0"/>
          </a:p>
        </p:txBody>
      </p:sp>
    </p:spTree>
    <p:extLst>
      <p:ext uri="{BB962C8B-B14F-4D97-AF65-F5344CB8AC3E}">
        <p14:creationId xmlns:p14="http://schemas.microsoft.com/office/powerpoint/2010/main" val="1779547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a:t>
            </a:r>
            <a:endParaRPr lang="en-GB" sz="3600" dirty="0">
              <a:solidFill>
                <a:schemeClr val="tx1">
                  <a:lumMod val="75000"/>
                  <a:lumOff val="25000"/>
                </a:schemeClr>
              </a:solidFill>
            </a:endParaRPr>
          </a:p>
        </p:txBody>
      </p:sp>
      <p:pic>
        <p:nvPicPr>
          <p:cNvPr id="4098" name="Picture 2" descr="Herzgeräusche - Ursachen, Behandlung &amp; Hilfe | MedLexi.de">
            <a:extLst>
              <a:ext uri="{FF2B5EF4-FFF2-40B4-BE49-F238E27FC236}">
                <a16:creationId xmlns:a16="http://schemas.microsoft.com/office/drawing/2014/main" id="{E09203BA-D13B-430C-926A-4C7088AE5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06" y="1603788"/>
            <a:ext cx="5468800" cy="3650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57F5284D-DBAE-4EF8-8FA3-8E09ED6A14D1}"/>
              </a:ext>
            </a:extLst>
          </p:cNvPr>
          <p:cNvSpPr txBox="1"/>
          <p:nvPr/>
        </p:nvSpPr>
        <p:spPr>
          <a:xfrm>
            <a:off x="1592406" y="5465970"/>
            <a:ext cx="2460048" cy="246221"/>
          </a:xfrm>
          <a:prstGeom prst="rect">
            <a:avLst/>
          </a:prstGeom>
          <a:noFill/>
        </p:spPr>
        <p:txBody>
          <a:bodyPr wrap="square">
            <a:spAutoFit/>
          </a:bodyPr>
          <a:lstStyle/>
          <a:p>
            <a:r>
              <a:rPr lang="en-GB" sz="1000" dirty="0"/>
              <a:t>https://medlexi.de/Herzger%C3%A4usche</a:t>
            </a:r>
          </a:p>
        </p:txBody>
      </p:sp>
      <p:pic>
        <p:nvPicPr>
          <p:cNvPr id="9218" name="Picture 2" descr="Phonocardiograms from normal and abnormal heart sounds">
            <a:extLst>
              <a:ext uri="{FF2B5EF4-FFF2-40B4-BE49-F238E27FC236}">
                <a16:creationId xmlns:a16="http://schemas.microsoft.com/office/drawing/2014/main" id="{6B485236-C8B2-4EE6-84B9-C1638CC33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9374" y="1502687"/>
            <a:ext cx="33623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7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 Erstes Herzgeräusch</a:t>
            </a:r>
            <a:endParaRPr lang="en-GB" sz="3600" dirty="0">
              <a:solidFill>
                <a:schemeClr val="tx1">
                  <a:lumMod val="75000"/>
                  <a:lumOff val="25000"/>
                </a:schemeClr>
              </a:solidFill>
            </a:endParaRPr>
          </a:p>
        </p:txBody>
      </p:sp>
      <p:pic>
        <p:nvPicPr>
          <p:cNvPr id="1026" name="Picture 2">
            <a:extLst>
              <a:ext uri="{FF2B5EF4-FFF2-40B4-BE49-F238E27FC236}">
                <a16:creationId xmlns:a16="http://schemas.microsoft.com/office/drawing/2014/main" id="{6C285F66-4DD5-4E56-81A2-F340F64C502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8200" y="1502687"/>
            <a:ext cx="6576283" cy="510587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48B5A7E0-4BBE-4CB3-82C9-02B57B64B5EB}"/>
              </a:ext>
            </a:extLst>
          </p:cNvPr>
          <p:cNvSpPr/>
          <p:nvPr/>
        </p:nvSpPr>
        <p:spPr>
          <a:xfrm>
            <a:off x="1537855" y="3006142"/>
            <a:ext cx="2057400" cy="2098964"/>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normal heart sound">
            <a:hlinkClick r:id="" action="ppaction://media"/>
            <a:extLst>
              <a:ext uri="{FF2B5EF4-FFF2-40B4-BE49-F238E27FC236}">
                <a16:creationId xmlns:a16="http://schemas.microsoft.com/office/drawing/2014/main" id="{AC176B88-C93E-445A-A57E-D6662D622B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8193" y="3429000"/>
            <a:ext cx="609600" cy="609600"/>
          </a:xfrm>
          <a:prstGeom prst="rect">
            <a:avLst/>
          </a:prstGeom>
        </p:spPr>
      </p:pic>
      <p:sp>
        <p:nvSpPr>
          <p:cNvPr id="7" name="Textfeld 6">
            <a:extLst>
              <a:ext uri="{FF2B5EF4-FFF2-40B4-BE49-F238E27FC236}">
                <a16:creationId xmlns:a16="http://schemas.microsoft.com/office/drawing/2014/main" id="{FF9CB8FD-9FC1-4F9B-8460-1D812641F439}"/>
              </a:ext>
            </a:extLst>
          </p:cNvPr>
          <p:cNvSpPr txBox="1"/>
          <p:nvPr/>
        </p:nvSpPr>
        <p:spPr>
          <a:xfrm>
            <a:off x="8553738" y="5012809"/>
            <a:ext cx="2436308" cy="369332"/>
          </a:xfrm>
          <a:prstGeom prst="rect">
            <a:avLst/>
          </a:prstGeom>
          <a:noFill/>
        </p:spPr>
        <p:txBody>
          <a:bodyPr wrap="none" rtlCol="0">
            <a:spAutoFit/>
          </a:bodyPr>
          <a:lstStyle/>
          <a:p>
            <a:r>
              <a:rPr lang="en-GB" dirty="0" err="1"/>
              <a:t>Normale</a:t>
            </a:r>
            <a:r>
              <a:rPr lang="en-GB" dirty="0"/>
              <a:t> </a:t>
            </a:r>
            <a:r>
              <a:rPr lang="en-GB" dirty="0" err="1"/>
              <a:t>Herzgeräusche</a:t>
            </a:r>
            <a:endParaRPr lang="en-GB" dirty="0"/>
          </a:p>
        </p:txBody>
      </p:sp>
    </p:spTree>
    <p:extLst>
      <p:ext uri="{BB962C8B-B14F-4D97-AF65-F5344CB8AC3E}">
        <p14:creationId xmlns:p14="http://schemas.microsoft.com/office/powerpoint/2010/main" val="4273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 Auswurfgeräusche</a:t>
            </a:r>
            <a:endParaRPr lang="en-GB" sz="3600" dirty="0">
              <a:solidFill>
                <a:schemeClr val="tx1">
                  <a:lumMod val="75000"/>
                  <a:lumOff val="25000"/>
                </a:schemeClr>
              </a:solidFill>
            </a:endParaRPr>
          </a:p>
        </p:txBody>
      </p:sp>
      <p:pic>
        <p:nvPicPr>
          <p:cNvPr id="10242" name="Picture 2">
            <a:extLst>
              <a:ext uri="{FF2B5EF4-FFF2-40B4-BE49-F238E27FC236}">
                <a16:creationId xmlns:a16="http://schemas.microsoft.com/office/drawing/2014/main" id="{97AA0388-71E1-48B0-B623-78FA661658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364" t="-10488" r="-1364" b="10488"/>
          <a:stretch/>
        </p:blipFill>
        <p:spPr bwMode="auto">
          <a:xfrm>
            <a:off x="713508" y="1143000"/>
            <a:ext cx="304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A13A4E5-192C-431B-AB13-C7E170AA86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290" t="19830" r="21710" b="14197"/>
          <a:stretch/>
        </p:blipFill>
        <p:spPr bwMode="auto">
          <a:xfrm>
            <a:off x="4446914" y="1502687"/>
            <a:ext cx="2926045" cy="42123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6045C9A7-589D-4023-8AB1-40F490D0B335}"/>
              </a:ext>
            </a:extLst>
          </p:cNvPr>
          <p:cNvSpPr txBox="1"/>
          <p:nvPr/>
        </p:nvSpPr>
        <p:spPr>
          <a:xfrm>
            <a:off x="4948670" y="5862843"/>
            <a:ext cx="2148321" cy="400110"/>
          </a:xfrm>
          <a:prstGeom prst="rect">
            <a:avLst/>
          </a:prstGeom>
          <a:noFill/>
        </p:spPr>
        <p:txBody>
          <a:bodyPr wrap="square">
            <a:spAutoFit/>
          </a:bodyPr>
          <a:lstStyle/>
          <a:p>
            <a:r>
              <a:rPr lang="en-GB" sz="1000" dirty="0"/>
              <a:t>https://www.jacc.org/doi/full/10.1016/j.jcmg.2018.10.034</a:t>
            </a:r>
          </a:p>
        </p:txBody>
      </p:sp>
      <p:pic>
        <p:nvPicPr>
          <p:cNvPr id="6" name="Aortic Stenosis">
            <a:hlinkClick r:id="" action="ppaction://media"/>
            <a:extLst>
              <a:ext uri="{FF2B5EF4-FFF2-40B4-BE49-F238E27FC236}">
                <a16:creationId xmlns:a16="http://schemas.microsoft.com/office/drawing/2014/main" id="{CD8264A1-D9FC-42C6-847C-1BC28CB904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5108" y="3429000"/>
            <a:ext cx="609600" cy="609600"/>
          </a:xfrm>
          <a:prstGeom prst="rect">
            <a:avLst/>
          </a:prstGeom>
        </p:spPr>
      </p:pic>
      <p:sp>
        <p:nvSpPr>
          <p:cNvPr id="7" name="Textfeld 6">
            <a:extLst>
              <a:ext uri="{FF2B5EF4-FFF2-40B4-BE49-F238E27FC236}">
                <a16:creationId xmlns:a16="http://schemas.microsoft.com/office/drawing/2014/main" id="{1C427060-2296-4F18-94EC-09052370851F}"/>
              </a:ext>
            </a:extLst>
          </p:cNvPr>
          <p:cNvSpPr txBox="1"/>
          <p:nvPr/>
        </p:nvSpPr>
        <p:spPr>
          <a:xfrm>
            <a:off x="8610600" y="5101936"/>
            <a:ext cx="2397003" cy="369332"/>
          </a:xfrm>
          <a:prstGeom prst="rect">
            <a:avLst/>
          </a:prstGeom>
          <a:noFill/>
        </p:spPr>
        <p:txBody>
          <a:bodyPr wrap="none" rtlCol="0">
            <a:spAutoFit/>
          </a:bodyPr>
          <a:lstStyle/>
          <a:p>
            <a:r>
              <a:rPr lang="en-GB" dirty="0" err="1"/>
              <a:t>Aortenstenosegeräusch</a:t>
            </a:r>
            <a:endParaRPr lang="en-GB" dirty="0"/>
          </a:p>
        </p:txBody>
      </p:sp>
    </p:spTree>
    <p:extLst>
      <p:ext uri="{BB962C8B-B14F-4D97-AF65-F5344CB8AC3E}">
        <p14:creationId xmlns:p14="http://schemas.microsoft.com/office/powerpoint/2010/main" val="315084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 Zweites Herzgeräusch</a:t>
            </a:r>
            <a:endParaRPr lang="en-GB" sz="3600" dirty="0">
              <a:solidFill>
                <a:schemeClr val="tx1">
                  <a:lumMod val="75000"/>
                  <a:lumOff val="25000"/>
                </a:schemeClr>
              </a:solidFill>
            </a:endParaRPr>
          </a:p>
        </p:txBody>
      </p:sp>
      <p:pic>
        <p:nvPicPr>
          <p:cNvPr id="1026" name="Picture 2">
            <a:extLst>
              <a:ext uri="{FF2B5EF4-FFF2-40B4-BE49-F238E27FC236}">
                <a16:creationId xmlns:a16="http://schemas.microsoft.com/office/drawing/2014/main" id="{6C285F66-4DD5-4E56-81A2-F340F64C502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17173" y="1433038"/>
            <a:ext cx="6576283" cy="510587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48B5A7E0-4BBE-4CB3-82C9-02B57B64B5EB}"/>
              </a:ext>
            </a:extLst>
          </p:cNvPr>
          <p:cNvSpPr/>
          <p:nvPr/>
        </p:nvSpPr>
        <p:spPr>
          <a:xfrm>
            <a:off x="5964381" y="3429000"/>
            <a:ext cx="1184564" cy="1226122"/>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665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 Drittes Herzgeräusch</a:t>
            </a:r>
            <a:endParaRPr lang="en-GB" sz="3600" dirty="0">
              <a:solidFill>
                <a:schemeClr val="tx1">
                  <a:lumMod val="75000"/>
                  <a:lumOff val="25000"/>
                </a:schemeClr>
              </a:solidFill>
            </a:endParaRPr>
          </a:p>
        </p:txBody>
      </p:sp>
      <p:pic>
        <p:nvPicPr>
          <p:cNvPr id="1026" name="Picture 2">
            <a:extLst>
              <a:ext uri="{FF2B5EF4-FFF2-40B4-BE49-F238E27FC236}">
                <a16:creationId xmlns:a16="http://schemas.microsoft.com/office/drawing/2014/main" id="{6C285F66-4DD5-4E56-81A2-F340F64C502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8811" y="1502687"/>
            <a:ext cx="6576283" cy="510587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48B5A7E0-4BBE-4CB3-82C9-02B57B64B5EB}"/>
              </a:ext>
            </a:extLst>
          </p:cNvPr>
          <p:cNvSpPr/>
          <p:nvPr/>
        </p:nvSpPr>
        <p:spPr>
          <a:xfrm>
            <a:off x="5269410" y="3768817"/>
            <a:ext cx="862445" cy="820852"/>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3rd_heart sound">
            <a:hlinkClick r:id="" action="ppaction://media"/>
            <a:extLst>
              <a:ext uri="{FF2B5EF4-FFF2-40B4-BE49-F238E27FC236}">
                <a16:creationId xmlns:a16="http://schemas.microsoft.com/office/drawing/2014/main" id="{A53E2FBF-FA5B-442E-AF45-D9F49A3382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5788" y="3468688"/>
            <a:ext cx="609600" cy="609600"/>
          </a:xfrm>
          <a:prstGeom prst="rect">
            <a:avLst/>
          </a:prstGeom>
        </p:spPr>
      </p:pic>
    </p:spTree>
    <p:extLst>
      <p:ext uri="{BB962C8B-B14F-4D97-AF65-F5344CB8AC3E}">
        <p14:creationId xmlns:p14="http://schemas.microsoft.com/office/powerpoint/2010/main" val="188331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7"/>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Phonokardiographie: Vierte Herzgeräusch</a:t>
            </a:r>
            <a:endParaRPr lang="en-GB" sz="3600" dirty="0">
              <a:solidFill>
                <a:schemeClr val="tx1">
                  <a:lumMod val="75000"/>
                  <a:lumOff val="25000"/>
                </a:schemeClr>
              </a:solidFill>
            </a:endParaRPr>
          </a:p>
        </p:txBody>
      </p:sp>
      <p:pic>
        <p:nvPicPr>
          <p:cNvPr id="6" name="Fourth Heart Sound">
            <a:hlinkClick r:id="" action="ppaction://media"/>
            <a:extLst>
              <a:ext uri="{FF2B5EF4-FFF2-40B4-BE49-F238E27FC236}">
                <a16:creationId xmlns:a16="http://schemas.microsoft.com/office/drawing/2014/main" id="{3800EDEC-7C65-4015-88DB-DAB50489B2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2147" y="3429000"/>
            <a:ext cx="609600" cy="609600"/>
          </a:xfrm>
          <a:prstGeom prst="rect">
            <a:avLst/>
          </a:prstGeom>
        </p:spPr>
      </p:pic>
      <p:pic>
        <p:nvPicPr>
          <p:cNvPr id="7" name="Atrial Fibrillation">
            <a:hlinkClick r:id="" action="ppaction://media"/>
            <a:extLst>
              <a:ext uri="{FF2B5EF4-FFF2-40B4-BE49-F238E27FC236}">
                <a16:creationId xmlns:a16="http://schemas.microsoft.com/office/drawing/2014/main" id="{25218632-AB5D-47E9-98AE-F68501FE531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253" y="3429000"/>
            <a:ext cx="609600" cy="609600"/>
          </a:xfrm>
          <a:prstGeom prst="rect">
            <a:avLst/>
          </a:prstGeom>
        </p:spPr>
      </p:pic>
      <p:pic>
        <p:nvPicPr>
          <p:cNvPr id="11" name="Picture 2" descr="Phonocardiograms from normal and abnormal heart sounds">
            <a:extLst>
              <a:ext uri="{FF2B5EF4-FFF2-40B4-BE49-F238E27FC236}">
                <a16:creationId xmlns:a16="http://schemas.microsoft.com/office/drawing/2014/main" id="{C2A054D2-02DC-4608-8AAE-F2DBD43A2F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1270" y="1630703"/>
            <a:ext cx="33623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100000">
                <p:cTn id="1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10</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1497894863"/>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50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48F4FC68-B38A-4EE2-9D35-2FB2CE46A4D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8F3FF80F-0715-44BD-8168-4E6CD6E251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61D0BBDC-5C99-414D-8337-BB96495FD2D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56E8758E-2689-4D7D-AF3B-13A69552A27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7C205F47-7362-4E2E-9DEA-286B571532C9}"/>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E8F26EDB-5766-4EE5-A51A-91109F7C01C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EBCFE009-2E45-471E-A000-6FA2A84EDFA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13090456-AA49-4D21-862B-6754E83424D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5A641DEA-F37A-4D37-AC31-A55CB420CDC7}"/>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171D39A6-5876-4F2F-9F0E-2908A50FF6AE}"/>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graphicEl>
                                              <a:dgm id="{94899112-B045-4E56-BF01-5D6CE370B84F}"/>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graphicEl>
                                              <a:dgm id="{B2F15B06-E280-4D2D-A92B-396B3BC7AD0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solidFill>
                <a:schemeClr val="tx1">
                  <a:lumMod val="75000"/>
                  <a:lumOff val="25000"/>
                </a:schemeClr>
              </a:solidFill>
            </a:endParaRPr>
          </a:p>
        </p:txBody>
      </p:sp>
      <p:pic>
        <p:nvPicPr>
          <p:cNvPr id="5122" name="Picture 2" descr="Erb-Punkt || Med-koM">
            <a:extLst>
              <a:ext uri="{FF2B5EF4-FFF2-40B4-BE49-F238E27FC236}">
                <a16:creationId xmlns:a16="http://schemas.microsoft.com/office/drawing/2014/main" id="{0962B1BD-86CB-4A72-88D3-DD015E6B1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1249570"/>
            <a:ext cx="86677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2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1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Klappengeräusche</a:t>
            </a:r>
            <a:endParaRPr lang="en-GB" sz="3600" dirty="0">
              <a:solidFill>
                <a:schemeClr val="tx1">
                  <a:lumMod val="75000"/>
                  <a:lumOff val="25000"/>
                </a:schemeClr>
              </a:solidFill>
            </a:endParaRPr>
          </a:p>
        </p:txBody>
      </p:sp>
      <p:pic>
        <p:nvPicPr>
          <p:cNvPr id="6" name="Picture 2" descr="Phonocardiograms from normal and abnormal heart sounds">
            <a:extLst>
              <a:ext uri="{FF2B5EF4-FFF2-40B4-BE49-F238E27FC236}">
                <a16:creationId xmlns:a16="http://schemas.microsoft.com/office/drawing/2014/main" id="{5276AAC3-ADB8-4E4A-9284-FA75A0D918D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3095"/>
          <a:stretch/>
        </p:blipFill>
        <p:spPr bwMode="auto">
          <a:xfrm>
            <a:off x="632547" y="1502687"/>
            <a:ext cx="3362325" cy="397331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D9469D9-9DAF-4C66-9269-9D8FF058B9DD}"/>
              </a:ext>
            </a:extLst>
          </p:cNvPr>
          <p:cNvSpPr/>
          <p:nvPr/>
        </p:nvSpPr>
        <p:spPr>
          <a:xfrm>
            <a:off x="468811" y="4301836"/>
            <a:ext cx="3697944" cy="748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ortic Regurgitation">
            <a:hlinkClick r:id="" action="ppaction://media"/>
            <a:extLst>
              <a:ext uri="{FF2B5EF4-FFF2-40B4-BE49-F238E27FC236}">
                <a16:creationId xmlns:a16="http://schemas.microsoft.com/office/drawing/2014/main" id="{D5BCE7E5-F916-4835-8D86-81C55184657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097588" y="3184544"/>
            <a:ext cx="609600" cy="609600"/>
          </a:xfrm>
          <a:prstGeom prst="rect">
            <a:avLst/>
          </a:prstGeom>
        </p:spPr>
      </p:pic>
      <p:pic>
        <p:nvPicPr>
          <p:cNvPr id="8" name="Mitral Stenosis">
            <a:hlinkClick r:id="" action="ppaction://media"/>
            <a:extLst>
              <a:ext uri="{FF2B5EF4-FFF2-40B4-BE49-F238E27FC236}">
                <a16:creationId xmlns:a16="http://schemas.microsoft.com/office/drawing/2014/main" id="{79C546D4-F81B-4E56-B393-FE8B96D5DD9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766157" y="1557338"/>
            <a:ext cx="609600" cy="609600"/>
          </a:xfrm>
          <a:prstGeom prst="rect">
            <a:avLst/>
          </a:prstGeom>
        </p:spPr>
      </p:pic>
      <p:pic>
        <p:nvPicPr>
          <p:cNvPr id="9" name="Mitral Regurgitation">
            <a:hlinkClick r:id="" action="ppaction://media"/>
            <a:extLst>
              <a:ext uri="{FF2B5EF4-FFF2-40B4-BE49-F238E27FC236}">
                <a16:creationId xmlns:a16="http://schemas.microsoft.com/office/drawing/2014/main" id="{E0861ECA-29F3-4AB9-A7B0-1B32C4F8ED52}"/>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766157" y="3124200"/>
            <a:ext cx="609600" cy="609600"/>
          </a:xfrm>
          <a:prstGeom prst="rect">
            <a:avLst/>
          </a:prstGeom>
        </p:spPr>
      </p:pic>
      <p:pic>
        <p:nvPicPr>
          <p:cNvPr id="10" name="Pulmonary Stenosis">
            <a:hlinkClick r:id="" action="ppaction://media"/>
            <a:extLst>
              <a:ext uri="{FF2B5EF4-FFF2-40B4-BE49-F238E27FC236}">
                <a16:creationId xmlns:a16="http://schemas.microsoft.com/office/drawing/2014/main" id="{A0961C6F-970C-4BB4-91EE-7A496EA956A8}"/>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001000" y="5082499"/>
            <a:ext cx="609600" cy="609600"/>
          </a:xfrm>
          <a:prstGeom prst="rect">
            <a:avLst/>
          </a:prstGeom>
        </p:spPr>
      </p:pic>
      <p:sp>
        <p:nvSpPr>
          <p:cNvPr id="14" name="Textfeld 13">
            <a:extLst>
              <a:ext uri="{FF2B5EF4-FFF2-40B4-BE49-F238E27FC236}">
                <a16:creationId xmlns:a16="http://schemas.microsoft.com/office/drawing/2014/main" id="{5E1E0C92-B339-4AB1-B654-E22D095CBED6}"/>
              </a:ext>
            </a:extLst>
          </p:cNvPr>
          <p:cNvSpPr txBox="1"/>
          <p:nvPr/>
        </p:nvSpPr>
        <p:spPr>
          <a:xfrm>
            <a:off x="4596876" y="1642247"/>
            <a:ext cx="4567276" cy="3970318"/>
          </a:xfrm>
          <a:prstGeom prst="rect">
            <a:avLst/>
          </a:prstGeom>
          <a:noFill/>
        </p:spPr>
        <p:txBody>
          <a:bodyPr wrap="square" rtlCol="0">
            <a:spAutoFit/>
          </a:bodyPr>
          <a:lstStyle/>
          <a:p>
            <a:r>
              <a:rPr lang="en-GB" dirty="0"/>
              <a:t>I                                                                             II</a:t>
            </a:r>
          </a:p>
          <a:p>
            <a:endParaRPr lang="en-GB" dirty="0"/>
          </a:p>
          <a:p>
            <a:endParaRPr lang="en-GB" dirty="0"/>
          </a:p>
          <a:p>
            <a:endParaRPr lang="en-GB" dirty="0"/>
          </a:p>
          <a:p>
            <a:endParaRPr lang="en-GB" dirty="0"/>
          </a:p>
          <a:p>
            <a:endParaRPr lang="en-GB" dirty="0"/>
          </a:p>
          <a:p>
            <a:r>
              <a:rPr lang="en-GB" dirty="0"/>
              <a:t>III                                                                            IV</a:t>
            </a:r>
          </a:p>
          <a:p>
            <a:endParaRPr lang="en-GB" dirty="0"/>
          </a:p>
          <a:p>
            <a:endParaRPr lang="en-GB" dirty="0"/>
          </a:p>
          <a:p>
            <a:endParaRPr lang="en-GB" dirty="0"/>
          </a:p>
          <a:p>
            <a:endParaRPr lang="en-GB" dirty="0"/>
          </a:p>
          <a:p>
            <a:endParaRPr lang="en-GB" dirty="0"/>
          </a:p>
          <a:p>
            <a:endParaRPr lang="en-GB" dirty="0"/>
          </a:p>
          <a:p>
            <a:r>
              <a:rPr lang="en-GB" dirty="0"/>
              <a:t>                                                 V</a:t>
            </a:r>
          </a:p>
        </p:txBody>
      </p:sp>
      <p:pic>
        <p:nvPicPr>
          <p:cNvPr id="15" name="normal heart sound">
            <a:hlinkClick r:id="" action="ppaction://media"/>
            <a:extLst>
              <a:ext uri="{FF2B5EF4-FFF2-40B4-BE49-F238E27FC236}">
                <a16:creationId xmlns:a16="http://schemas.microsoft.com/office/drawing/2014/main" id="{56F7019A-E993-4C87-B5E1-21A50E2648A4}"/>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6096000" y="1658206"/>
            <a:ext cx="609600" cy="609600"/>
          </a:xfrm>
          <a:prstGeom prst="rect">
            <a:avLst/>
          </a:prstGeom>
        </p:spPr>
      </p:pic>
    </p:spTree>
    <p:extLst>
      <p:ext uri="{BB962C8B-B14F-4D97-AF65-F5344CB8AC3E}">
        <p14:creationId xmlns:p14="http://schemas.microsoft.com/office/powerpoint/2010/main" val="182340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1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0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09"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64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9"/>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Herzgeräusche</a:t>
            </a:r>
            <a:endParaRPr lang="en-GB" sz="3600" dirty="0">
              <a:solidFill>
                <a:schemeClr val="tx1">
                  <a:lumMod val="75000"/>
                  <a:lumOff val="25000"/>
                </a:schemeClr>
              </a:solidFill>
            </a:endParaRPr>
          </a:p>
        </p:txBody>
      </p:sp>
      <p:pic>
        <p:nvPicPr>
          <p:cNvPr id="11" name="normal heart sound">
            <a:hlinkClick r:id="" action="ppaction://media"/>
            <a:extLst>
              <a:ext uri="{FF2B5EF4-FFF2-40B4-BE49-F238E27FC236}">
                <a16:creationId xmlns:a16="http://schemas.microsoft.com/office/drawing/2014/main" id="{5A8FF99A-29CD-4B81-A35E-4E6C55CB504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0" y="2363398"/>
            <a:ext cx="609600" cy="609600"/>
          </a:xfrm>
          <a:prstGeom prst="rect">
            <a:avLst/>
          </a:prstGeom>
        </p:spPr>
      </p:pic>
      <p:pic>
        <p:nvPicPr>
          <p:cNvPr id="12" name="Pericardial Friction Rub">
            <a:hlinkClick r:id="" action="ppaction://media"/>
            <a:extLst>
              <a:ext uri="{FF2B5EF4-FFF2-40B4-BE49-F238E27FC236}">
                <a16:creationId xmlns:a16="http://schemas.microsoft.com/office/drawing/2014/main" id="{BD6280DA-6AD1-408E-82AF-A45B82589AA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46947" y="4443309"/>
            <a:ext cx="609600" cy="609600"/>
          </a:xfrm>
          <a:prstGeom prst="rect">
            <a:avLst/>
          </a:prstGeom>
        </p:spPr>
      </p:pic>
      <p:pic>
        <p:nvPicPr>
          <p:cNvPr id="15" name="Summation Gallop">
            <a:hlinkClick r:id="" action="ppaction://media"/>
            <a:extLst>
              <a:ext uri="{FF2B5EF4-FFF2-40B4-BE49-F238E27FC236}">
                <a16:creationId xmlns:a16="http://schemas.microsoft.com/office/drawing/2014/main" id="{816A59DE-B117-411B-9518-0FA1D9B9809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545053" y="4443309"/>
            <a:ext cx="609600" cy="609600"/>
          </a:xfrm>
          <a:prstGeom prst="rect">
            <a:avLst/>
          </a:prstGeom>
        </p:spPr>
      </p:pic>
    </p:spTree>
    <p:extLst>
      <p:ext uri="{BB962C8B-B14F-4D97-AF65-F5344CB8AC3E}">
        <p14:creationId xmlns:p14="http://schemas.microsoft.com/office/powerpoint/2010/main" val="297125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14"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7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audio>
              <p:cMediaNode vol="80000">
                <p:cTn id="16" fill="hold" display="0">
                  <p:stCondLst>
                    <p:cond delay="indefinite"/>
                  </p:stCondLst>
                  <p:endCondLst>
                    <p:cond evt="onStopAudio" delay="0">
                      <p:tgtEl>
                        <p:sldTgt/>
                      </p:tgtEl>
                    </p:cond>
                  </p:endCondLst>
                </p:cTn>
                <p:tgtEl>
                  <p:spTgt spid="12"/>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7"/>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Herzunterstützungssysteme</a:t>
            </a:r>
            <a:endParaRPr lang="en-GB" sz="3600" dirty="0">
              <a:solidFill>
                <a:schemeClr val="tx1">
                  <a:lumMod val="75000"/>
                  <a:lumOff val="25000"/>
                </a:schemeClr>
              </a:solidFill>
            </a:endParaRPr>
          </a:p>
        </p:txBody>
      </p:sp>
      <p:pic>
        <p:nvPicPr>
          <p:cNvPr id="11266" name="Picture 2" descr="TCI-HeartMate I (lPNE)">
            <a:extLst>
              <a:ext uri="{FF2B5EF4-FFF2-40B4-BE49-F238E27FC236}">
                <a16:creationId xmlns:a16="http://schemas.microsoft.com/office/drawing/2014/main" id="{912BD76D-41A5-462E-8646-396A19129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993" y="1108735"/>
            <a:ext cx="4722978" cy="2859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C3546B19-1E67-4AD0-A32E-B00C5BEFB775}"/>
              </a:ext>
            </a:extLst>
          </p:cNvPr>
          <p:cNvSpPr txBox="1"/>
          <p:nvPr/>
        </p:nvSpPr>
        <p:spPr>
          <a:xfrm>
            <a:off x="2516332" y="6434655"/>
            <a:ext cx="6094268" cy="246221"/>
          </a:xfrm>
          <a:prstGeom prst="rect">
            <a:avLst/>
          </a:prstGeom>
          <a:noFill/>
        </p:spPr>
        <p:txBody>
          <a:bodyPr wrap="square">
            <a:spAutoFit/>
          </a:bodyPr>
          <a:lstStyle/>
          <a:p>
            <a:r>
              <a:rPr lang="en-GB" sz="1000" dirty="0"/>
              <a:t>https://link.springer.com/chapter/10.1007%2F978-3-642-57385-9_11</a:t>
            </a:r>
          </a:p>
        </p:txBody>
      </p:sp>
      <p:pic>
        <p:nvPicPr>
          <p:cNvPr id="11268" name="Picture 4" descr="TCI-HeartMate I (lPNE)">
            <a:extLst>
              <a:ext uri="{FF2B5EF4-FFF2-40B4-BE49-F238E27FC236}">
                <a16:creationId xmlns:a16="http://schemas.microsoft.com/office/drawing/2014/main" id="{3B5FE540-7B9E-4341-9563-6B1057749A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9544" y="1108735"/>
            <a:ext cx="3946447" cy="2881056"/>
          </a:xfrm>
          <a:prstGeom prst="rect">
            <a:avLst/>
          </a:prstGeom>
          <a:noFill/>
          <a:extLst>
            <a:ext uri="{909E8E84-426E-40DD-AFC4-6F175D3DCCD1}">
              <a14:hiddenFill xmlns:a14="http://schemas.microsoft.com/office/drawing/2010/main">
                <a:solidFill>
                  <a:srgbClr val="FFFFFF"/>
                </a:solidFill>
              </a14:hiddenFill>
            </a:ext>
          </a:extLst>
        </p:spPr>
      </p:pic>
      <p:pic>
        <p:nvPicPr>
          <p:cNvPr id="5" name="TCInorAnInt_Nr">
            <a:hlinkClick r:id="" action="ppaction://media"/>
            <a:extLst>
              <a:ext uri="{FF2B5EF4-FFF2-40B4-BE49-F238E27FC236}">
                <a16:creationId xmlns:a16="http://schemas.microsoft.com/office/drawing/2014/main" id="{F55CB66E-F327-443F-A6C3-6E0278E7F0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87845" y="4290681"/>
            <a:ext cx="609600" cy="609600"/>
          </a:xfrm>
          <a:prstGeom prst="rect">
            <a:avLst/>
          </a:prstGeom>
        </p:spPr>
      </p:pic>
      <p:pic>
        <p:nvPicPr>
          <p:cNvPr id="6" name="TCIdefAnInt_Nr">
            <a:hlinkClick r:id="" action="ppaction://media"/>
            <a:extLst>
              <a:ext uri="{FF2B5EF4-FFF2-40B4-BE49-F238E27FC236}">
                <a16:creationId xmlns:a16="http://schemas.microsoft.com/office/drawing/2014/main" id="{D5614E5F-C36D-47C4-814A-CD58CE8DD16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94557" y="4290681"/>
            <a:ext cx="609600" cy="609600"/>
          </a:xfrm>
          <a:prstGeom prst="rect">
            <a:avLst/>
          </a:prstGeom>
        </p:spPr>
      </p:pic>
      <p:sp>
        <p:nvSpPr>
          <p:cNvPr id="7" name="Textfeld 6">
            <a:extLst>
              <a:ext uri="{FF2B5EF4-FFF2-40B4-BE49-F238E27FC236}">
                <a16:creationId xmlns:a16="http://schemas.microsoft.com/office/drawing/2014/main" id="{274C2085-B0E4-42E7-BB68-23223309CB2C}"/>
              </a:ext>
            </a:extLst>
          </p:cNvPr>
          <p:cNvSpPr txBox="1"/>
          <p:nvPr/>
        </p:nvSpPr>
        <p:spPr>
          <a:xfrm>
            <a:off x="2971800" y="5777345"/>
            <a:ext cx="6313716" cy="369332"/>
          </a:xfrm>
          <a:prstGeom prst="rect">
            <a:avLst/>
          </a:prstGeom>
          <a:noFill/>
        </p:spPr>
        <p:txBody>
          <a:bodyPr wrap="none" rtlCol="0">
            <a:spAutoFit/>
          </a:bodyPr>
          <a:lstStyle/>
          <a:p>
            <a:r>
              <a:rPr lang="en-GB" dirty="0"/>
              <a:t>TCI normal                                                                               TCI </a:t>
            </a:r>
            <a:r>
              <a:rPr lang="en-GB" dirty="0" err="1"/>
              <a:t>defekt</a:t>
            </a:r>
            <a:endParaRPr lang="en-GB" dirty="0"/>
          </a:p>
        </p:txBody>
      </p:sp>
    </p:spTree>
    <p:extLst>
      <p:ext uri="{BB962C8B-B14F-4D97-AF65-F5344CB8AC3E}">
        <p14:creationId xmlns:p14="http://schemas.microsoft.com/office/powerpoint/2010/main" val="426432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err="1">
                <a:solidFill>
                  <a:schemeClr val="tx1">
                    <a:lumMod val="75000"/>
                    <a:lumOff val="25000"/>
                  </a:schemeClr>
                </a:solidFill>
              </a:rPr>
              <a:t>DarmGeräusche</a:t>
            </a:r>
            <a:endParaRPr lang="en-GB" sz="3600" dirty="0">
              <a:solidFill>
                <a:schemeClr val="tx1">
                  <a:lumMod val="75000"/>
                  <a:lumOff val="25000"/>
                </a:schemeClr>
              </a:solidFill>
            </a:endParaRPr>
          </a:p>
        </p:txBody>
      </p:sp>
      <p:pic>
        <p:nvPicPr>
          <p:cNvPr id="6148" name="Picture 4" descr="M | SpringerLink">
            <a:extLst>
              <a:ext uri="{FF2B5EF4-FFF2-40B4-BE49-F238E27FC236}">
                <a16:creationId xmlns:a16="http://schemas.microsoft.com/office/drawing/2014/main" id="{973B5EC5-92CD-42CE-80A9-EDBC670BA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047" y="1632036"/>
            <a:ext cx="3733800" cy="43910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natomie des Magen-Darm-Traktes">
            <a:extLst>
              <a:ext uri="{FF2B5EF4-FFF2-40B4-BE49-F238E27FC236}">
                <a16:creationId xmlns:a16="http://schemas.microsoft.com/office/drawing/2014/main" id="{9EDE62B4-E01B-4E3B-8592-2D485746B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39" y="1632036"/>
            <a:ext cx="4858155" cy="4391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516918B4-7D0E-470D-8EB6-EF9D397BD03A}"/>
              </a:ext>
            </a:extLst>
          </p:cNvPr>
          <p:cNvSpPr txBox="1"/>
          <p:nvPr/>
        </p:nvSpPr>
        <p:spPr>
          <a:xfrm>
            <a:off x="1353416" y="6127097"/>
            <a:ext cx="3419074" cy="707886"/>
          </a:xfrm>
          <a:prstGeom prst="rect">
            <a:avLst/>
          </a:prstGeom>
          <a:noFill/>
        </p:spPr>
        <p:txBody>
          <a:bodyPr wrap="square">
            <a:spAutoFit/>
          </a:bodyPr>
          <a:lstStyle/>
          <a:p>
            <a:r>
              <a:rPr lang="en-GB" sz="1000" dirty="0"/>
              <a:t>http://www.klinikum.uni-muenchen.de/Klinik-fuer-Allgemein-Viszeral-Transplantations-Chirurgie/de/0600-fachgebiete/kolorektale/proktologie/MagenDarmTrakt/index.html</a:t>
            </a:r>
          </a:p>
        </p:txBody>
      </p:sp>
      <p:sp>
        <p:nvSpPr>
          <p:cNvPr id="12" name="Textfeld 11">
            <a:extLst>
              <a:ext uri="{FF2B5EF4-FFF2-40B4-BE49-F238E27FC236}">
                <a16:creationId xmlns:a16="http://schemas.microsoft.com/office/drawing/2014/main" id="{99CC990A-32B5-45C8-B264-EF12076170F6}"/>
              </a:ext>
            </a:extLst>
          </p:cNvPr>
          <p:cNvSpPr txBox="1"/>
          <p:nvPr/>
        </p:nvSpPr>
        <p:spPr>
          <a:xfrm>
            <a:off x="6827155" y="6112497"/>
            <a:ext cx="3733800" cy="246221"/>
          </a:xfrm>
          <a:prstGeom prst="rect">
            <a:avLst/>
          </a:prstGeom>
          <a:noFill/>
        </p:spPr>
        <p:txBody>
          <a:bodyPr wrap="square">
            <a:spAutoFit/>
          </a:bodyPr>
          <a:lstStyle/>
          <a:p>
            <a:r>
              <a:rPr lang="en-GB" sz="1000" dirty="0"/>
              <a:t>https://link.springer.com/chapter/10.1007/978-3-642-34730-6_13</a:t>
            </a:r>
          </a:p>
        </p:txBody>
      </p:sp>
    </p:spTree>
    <p:extLst>
      <p:ext uri="{BB962C8B-B14F-4D97-AF65-F5344CB8AC3E}">
        <p14:creationId xmlns:p14="http://schemas.microsoft.com/office/powerpoint/2010/main" val="1879445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chemeClr val="tx1">
                    <a:lumMod val="75000"/>
                    <a:lumOff val="25000"/>
                  </a:schemeClr>
                </a:solidFill>
              </a:rPr>
              <a:t>Darmgeräusche: mechanischer Ileus (Darmverschluss)</a:t>
            </a:r>
            <a:endParaRPr lang="en-GB" sz="3600" dirty="0">
              <a:solidFill>
                <a:schemeClr val="tx1">
                  <a:lumMod val="75000"/>
                  <a:lumOff val="25000"/>
                </a:schemeClr>
              </a:solidFill>
            </a:endParaRPr>
          </a:p>
        </p:txBody>
      </p:sp>
      <p:pic>
        <p:nvPicPr>
          <p:cNvPr id="6146" name="Picture 2">
            <a:extLst>
              <a:ext uri="{FF2B5EF4-FFF2-40B4-BE49-F238E27FC236}">
                <a16:creationId xmlns:a16="http://schemas.microsoft.com/office/drawing/2014/main" id="{BBEC07A9-9A2B-4D12-B223-1AC0F1FD35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12" b="20808"/>
          <a:stretch/>
        </p:blipFill>
        <p:spPr bwMode="auto">
          <a:xfrm>
            <a:off x="7853578" y="2542556"/>
            <a:ext cx="3613005" cy="278798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4EA93094-8CD3-4330-B07E-E8DCDF2BA814}"/>
              </a:ext>
            </a:extLst>
          </p:cNvPr>
          <p:cNvSpPr txBox="1"/>
          <p:nvPr/>
        </p:nvSpPr>
        <p:spPr>
          <a:xfrm>
            <a:off x="534267" y="6169580"/>
            <a:ext cx="3507797" cy="246221"/>
          </a:xfrm>
          <a:prstGeom prst="rect">
            <a:avLst/>
          </a:prstGeom>
          <a:noFill/>
        </p:spPr>
        <p:txBody>
          <a:bodyPr wrap="square">
            <a:spAutoFit/>
          </a:bodyPr>
          <a:lstStyle/>
          <a:p>
            <a:r>
              <a:rPr lang="en-GB" sz="1000" dirty="0"/>
              <a:t>https://docplayer.org/23239763-Chronische-otitis-media.html</a:t>
            </a:r>
          </a:p>
        </p:txBody>
      </p:sp>
      <p:pic>
        <p:nvPicPr>
          <p:cNvPr id="6150" name="Picture 6" descr="Chronische Otitis media - PDF Kostenfreier Download">
            <a:extLst>
              <a:ext uri="{FF2B5EF4-FFF2-40B4-BE49-F238E27FC236}">
                <a16:creationId xmlns:a16="http://schemas.microsoft.com/office/drawing/2014/main" id="{BDCDACB1-C835-4438-9BBC-A6968928CB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4091" r="8594" b="46765"/>
          <a:stretch/>
        </p:blipFill>
        <p:spPr bwMode="auto">
          <a:xfrm>
            <a:off x="1323975" y="1249570"/>
            <a:ext cx="3507797" cy="466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2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chemeClr val="tx1">
                    <a:lumMod val="75000"/>
                    <a:lumOff val="25000"/>
                  </a:schemeClr>
                </a:solidFill>
              </a:rPr>
              <a:t>Intestinale Geräusche: paralytische Ileus</a:t>
            </a:r>
            <a:endParaRPr lang="en-GB" sz="3600" dirty="0">
              <a:solidFill>
                <a:schemeClr val="tx1">
                  <a:lumMod val="75000"/>
                  <a:lumOff val="25000"/>
                </a:schemeClr>
              </a:solidFill>
            </a:endParaRPr>
          </a:p>
        </p:txBody>
      </p:sp>
      <p:pic>
        <p:nvPicPr>
          <p:cNvPr id="6146" name="Picture 2">
            <a:extLst>
              <a:ext uri="{FF2B5EF4-FFF2-40B4-BE49-F238E27FC236}">
                <a16:creationId xmlns:a16="http://schemas.microsoft.com/office/drawing/2014/main" id="{BBEC07A9-9A2B-4D12-B223-1AC0F1FD35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12" b="20808"/>
          <a:stretch/>
        </p:blipFill>
        <p:spPr bwMode="auto">
          <a:xfrm>
            <a:off x="7853578" y="2542556"/>
            <a:ext cx="3613005" cy="27879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Илеус симптоми. Запушване на червата: видове, симптоми и лечение.">
            <a:extLst>
              <a:ext uri="{FF2B5EF4-FFF2-40B4-BE49-F238E27FC236}">
                <a16:creationId xmlns:a16="http://schemas.microsoft.com/office/drawing/2014/main" id="{B1294C94-7C00-4715-A9C9-3619EBF2B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349" y="2193781"/>
            <a:ext cx="3991841" cy="33865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7C3A0ACC-6FAB-4CFE-8D08-5F52126DC9C6}"/>
              </a:ext>
            </a:extLst>
          </p:cNvPr>
          <p:cNvSpPr txBox="1"/>
          <p:nvPr/>
        </p:nvSpPr>
        <p:spPr>
          <a:xfrm>
            <a:off x="1746104" y="5412617"/>
            <a:ext cx="3052329" cy="553998"/>
          </a:xfrm>
          <a:prstGeom prst="rect">
            <a:avLst/>
          </a:prstGeom>
          <a:noFill/>
        </p:spPr>
        <p:txBody>
          <a:bodyPr wrap="square">
            <a:spAutoFit/>
          </a:bodyPr>
          <a:lstStyle/>
          <a:p>
            <a:r>
              <a:rPr lang="en-GB" sz="1000" dirty="0"/>
              <a:t>https://medicafit.ru/bg/gastrointestinal-tract/ileus-symptoms-intestinal-obstruction-types-symptoms-and-treatment/</a:t>
            </a:r>
          </a:p>
        </p:txBody>
      </p:sp>
    </p:spTree>
    <p:extLst>
      <p:ext uri="{BB962C8B-B14F-4D97-AF65-F5344CB8AC3E}">
        <p14:creationId xmlns:p14="http://schemas.microsoft.com/office/powerpoint/2010/main" val="3499960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37</a:t>
            </a:fld>
            <a:endParaRPr lang="en-GB" dirty="0"/>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7"/>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Titel 1">
            <a:extLst>
              <a:ext uri="{FF2B5EF4-FFF2-40B4-BE49-F238E27FC236}">
                <a16:creationId xmlns:a16="http://schemas.microsoft.com/office/drawing/2014/main" id="{1D3BFCB6-FBE5-41A0-A101-62ADD9263749}"/>
              </a:ext>
            </a:extLst>
          </p:cNvPr>
          <p:cNvSpPr txBox="1">
            <a:spLocks/>
          </p:cNvSpPr>
          <p:nvPr/>
        </p:nvSpPr>
        <p:spPr>
          <a:xfrm>
            <a:off x="468811" y="17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Lungengeräusche</a:t>
            </a:r>
            <a:endParaRPr lang="en-GB" sz="3600" dirty="0">
              <a:solidFill>
                <a:schemeClr val="tx1">
                  <a:lumMod val="75000"/>
                  <a:lumOff val="25000"/>
                </a:schemeClr>
              </a:solidFill>
            </a:endParaRPr>
          </a:p>
        </p:txBody>
      </p:sp>
      <p:sp>
        <p:nvSpPr>
          <p:cNvPr id="14" name="Textfeld 13">
            <a:extLst>
              <a:ext uri="{FF2B5EF4-FFF2-40B4-BE49-F238E27FC236}">
                <a16:creationId xmlns:a16="http://schemas.microsoft.com/office/drawing/2014/main" id="{E9E127E6-33D2-45F2-A08A-9C501EAF0CE8}"/>
              </a:ext>
            </a:extLst>
          </p:cNvPr>
          <p:cNvSpPr txBox="1"/>
          <p:nvPr/>
        </p:nvSpPr>
        <p:spPr>
          <a:xfrm>
            <a:off x="8544791" y="1513352"/>
            <a:ext cx="3499138" cy="4524315"/>
          </a:xfrm>
          <a:prstGeom prst="rect">
            <a:avLst/>
          </a:prstGeom>
          <a:noFill/>
        </p:spPr>
        <p:txBody>
          <a:bodyPr wrap="square">
            <a:spAutoFit/>
          </a:bodyPr>
          <a:lstStyle/>
          <a:p>
            <a:r>
              <a:rPr lang="de-DE" sz="1800" dirty="0">
                <a:effectLst/>
                <a:latin typeface="Times New Roman" panose="02020603050405020304" pitchFamily="18" charset="0"/>
                <a:ea typeface="Times New Roman" panose="02020603050405020304" pitchFamily="18" charset="0"/>
              </a:rPr>
              <a:t>1. Normal tracheal</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2. Normal vesikulär</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3. Pfeifen</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4. Monophones Pfeifen</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5. Knisterrasseln</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6. Rauhes Rasseln</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7. Rasselgeräusch</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8. Stridor</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9. </a:t>
            </a:r>
            <a:r>
              <a:rPr lang="de-DE" sz="1800" dirty="0" err="1">
                <a:effectLst/>
                <a:latin typeface="Times New Roman" panose="02020603050405020304" pitchFamily="18" charset="0"/>
                <a:ea typeface="Times New Roman" panose="02020603050405020304" pitchFamily="18" charset="0"/>
              </a:rPr>
              <a:t>Amphorisch</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10. </a:t>
            </a:r>
            <a:r>
              <a:rPr lang="de-DE" sz="1800" dirty="0" err="1">
                <a:effectLst/>
                <a:latin typeface="Times New Roman" panose="02020603050405020304" pitchFamily="18" charset="0"/>
                <a:ea typeface="Times New Roman" panose="02020603050405020304" pitchFamily="18" charset="0"/>
              </a:rPr>
              <a:t>Bronchovesikulär</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11. Bronchial</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12. Lungenödem</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13. Säugling</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14. Reiben</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15. </a:t>
            </a:r>
            <a:r>
              <a:rPr lang="de-DE" sz="1800" dirty="0" err="1">
                <a:effectLst/>
                <a:latin typeface="Times New Roman" panose="02020603050405020304" pitchFamily="18" charset="0"/>
                <a:ea typeface="Times New Roman" panose="02020603050405020304" pitchFamily="18" charset="0"/>
              </a:rPr>
              <a:t>Ägophonie</a:t>
            </a:r>
            <a:r>
              <a:rPr lang="de-DE" sz="1800" dirty="0">
                <a:effectLst/>
                <a:latin typeface="Times New Roman" panose="02020603050405020304" pitchFamily="18" charset="0"/>
                <a:ea typeface="Times New Roman" panose="02020603050405020304" pitchFamily="18" charset="0"/>
              </a:rPr>
              <a:t> (Ziegenmeckern)</a:t>
            </a:r>
            <a:br>
              <a:rPr lang="de-DE" sz="1800" dirty="0">
                <a:effectLst/>
                <a:latin typeface="Times New Roman" panose="02020603050405020304" pitchFamily="18" charset="0"/>
                <a:ea typeface="Times New Roman" panose="02020603050405020304" pitchFamily="18" charset="0"/>
              </a:rPr>
            </a:br>
            <a:r>
              <a:rPr lang="de-DE" sz="1800" dirty="0">
                <a:effectLst/>
                <a:latin typeface="Times New Roman" panose="02020603050405020304" pitchFamily="18" charset="0"/>
                <a:ea typeface="Times New Roman" panose="02020603050405020304" pitchFamily="18" charset="0"/>
              </a:rPr>
              <a:t>16. </a:t>
            </a:r>
            <a:r>
              <a:rPr lang="de-DE" sz="1800" dirty="0" err="1">
                <a:effectLst/>
                <a:latin typeface="Times New Roman" panose="02020603050405020304" pitchFamily="18" charset="0"/>
                <a:ea typeface="Times New Roman" panose="02020603050405020304" pitchFamily="18" charset="0"/>
              </a:rPr>
              <a:t>Bronchophonie</a:t>
            </a:r>
            <a:endParaRPr lang="de-DE" sz="1200" dirty="0">
              <a:effectLst/>
              <a:latin typeface="Times New Roman" panose="02020603050405020304" pitchFamily="18" charset="0"/>
              <a:ea typeface="Times New Roman" panose="02020603050405020304" pitchFamily="18" charset="0"/>
            </a:endParaRPr>
          </a:p>
        </p:txBody>
      </p:sp>
      <p:pic>
        <p:nvPicPr>
          <p:cNvPr id="12290" name="Picture 2" descr="Lungentest durch Abhören mit Stethoskop - Privatpraxis für innere Medizin  in Leipzig">
            <a:extLst>
              <a:ext uri="{FF2B5EF4-FFF2-40B4-BE49-F238E27FC236}">
                <a16:creationId xmlns:a16="http://schemas.microsoft.com/office/drawing/2014/main" id="{AA1626B7-B074-49D4-AA4F-2CC800A69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474" y="1337541"/>
            <a:ext cx="3350520" cy="5018809"/>
          </a:xfrm>
          <a:prstGeom prst="rect">
            <a:avLst/>
          </a:prstGeom>
          <a:noFill/>
          <a:extLst>
            <a:ext uri="{909E8E84-426E-40DD-AFC4-6F175D3DCCD1}">
              <a14:hiddenFill xmlns:a14="http://schemas.microsoft.com/office/drawing/2010/main">
                <a:solidFill>
                  <a:srgbClr val="FFFFFF"/>
                </a:solidFill>
              </a14:hiddenFill>
            </a:ext>
          </a:extLst>
        </p:spPr>
      </p:pic>
      <p:pic>
        <p:nvPicPr>
          <p:cNvPr id="9" name="Wheeze2O.ogg">
            <a:hlinkClick r:id="" action="ppaction://media"/>
            <a:extLst>
              <a:ext uri="{FF2B5EF4-FFF2-40B4-BE49-F238E27FC236}">
                <a16:creationId xmlns:a16="http://schemas.microsoft.com/office/drawing/2014/main" id="{71723F51-4D45-46DF-9AC2-3A44D0C61D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017" y="1655866"/>
            <a:ext cx="609600" cy="609600"/>
          </a:xfrm>
          <a:prstGeom prst="rect">
            <a:avLst/>
          </a:prstGeom>
        </p:spPr>
      </p:pic>
      <p:sp>
        <p:nvSpPr>
          <p:cNvPr id="10" name="Textfeld 9">
            <a:extLst>
              <a:ext uri="{FF2B5EF4-FFF2-40B4-BE49-F238E27FC236}">
                <a16:creationId xmlns:a16="http://schemas.microsoft.com/office/drawing/2014/main" id="{FC2D4530-47D3-4F22-828E-07ACCA30A088}"/>
              </a:ext>
            </a:extLst>
          </p:cNvPr>
          <p:cNvSpPr txBox="1"/>
          <p:nvPr/>
        </p:nvSpPr>
        <p:spPr>
          <a:xfrm>
            <a:off x="5507182" y="2795155"/>
            <a:ext cx="1544205" cy="369332"/>
          </a:xfrm>
          <a:prstGeom prst="rect">
            <a:avLst/>
          </a:prstGeom>
          <a:noFill/>
        </p:spPr>
        <p:txBody>
          <a:bodyPr wrap="none" rtlCol="0">
            <a:spAutoFit/>
          </a:bodyPr>
          <a:lstStyle/>
          <a:p>
            <a:r>
              <a:rPr lang="en-GB" dirty="0"/>
              <a:t>Asthma, COPD</a:t>
            </a:r>
          </a:p>
        </p:txBody>
      </p:sp>
      <p:pic>
        <p:nvPicPr>
          <p:cNvPr id="11" name="Crackles_pneumoniaO.ogg">
            <a:hlinkClick r:id="" action="ppaction://media"/>
            <a:extLst>
              <a:ext uri="{FF2B5EF4-FFF2-40B4-BE49-F238E27FC236}">
                <a16:creationId xmlns:a16="http://schemas.microsoft.com/office/drawing/2014/main" id="{3AD15D34-4F75-40F7-A749-45E08B0291B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096000" y="4287734"/>
            <a:ext cx="609600" cy="609600"/>
          </a:xfrm>
          <a:prstGeom prst="rect">
            <a:avLst/>
          </a:prstGeom>
        </p:spPr>
      </p:pic>
      <p:sp>
        <p:nvSpPr>
          <p:cNvPr id="18" name="Textfeld 17">
            <a:extLst>
              <a:ext uri="{FF2B5EF4-FFF2-40B4-BE49-F238E27FC236}">
                <a16:creationId xmlns:a16="http://schemas.microsoft.com/office/drawing/2014/main" id="{30E5ED27-BB74-4F72-892E-EC5ABF13B236}"/>
              </a:ext>
            </a:extLst>
          </p:cNvPr>
          <p:cNvSpPr txBox="1"/>
          <p:nvPr/>
        </p:nvSpPr>
        <p:spPr>
          <a:xfrm>
            <a:off x="5336389" y="5697415"/>
            <a:ext cx="2461700" cy="646331"/>
          </a:xfrm>
          <a:prstGeom prst="rect">
            <a:avLst/>
          </a:prstGeom>
          <a:noFill/>
        </p:spPr>
        <p:txBody>
          <a:bodyPr wrap="none" rtlCol="0">
            <a:spAutoFit/>
          </a:bodyPr>
          <a:lstStyle/>
          <a:p>
            <a:r>
              <a:rPr lang="en-GB" dirty="0"/>
              <a:t>Bronchitis, </a:t>
            </a:r>
            <a:r>
              <a:rPr lang="en-GB" dirty="0" err="1"/>
              <a:t>Lungenödem</a:t>
            </a:r>
            <a:endParaRPr lang="en-GB" dirty="0"/>
          </a:p>
          <a:p>
            <a:r>
              <a:rPr lang="en-GB" dirty="0" err="1"/>
              <a:t>Herzschwäche</a:t>
            </a:r>
            <a:endParaRPr lang="en-GB" dirty="0"/>
          </a:p>
        </p:txBody>
      </p:sp>
      <p:sp>
        <p:nvSpPr>
          <p:cNvPr id="20" name="Textfeld 19">
            <a:extLst>
              <a:ext uri="{FF2B5EF4-FFF2-40B4-BE49-F238E27FC236}">
                <a16:creationId xmlns:a16="http://schemas.microsoft.com/office/drawing/2014/main" id="{3C23C82A-FE58-4A21-9CD5-4E91DE0DC8FF}"/>
              </a:ext>
            </a:extLst>
          </p:cNvPr>
          <p:cNvSpPr txBox="1"/>
          <p:nvPr/>
        </p:nvSpPr>
        <p:spPr>
          <a:xfrm>
            <a:off x="5041074" y="6444567"/>
            <a:ext cx="3052329" cy="246221"/>
          </a:xfrm>
          <a:prstGeom prst="rect">
            <a:avLst/>
          </a:prstGeom>
          <a:noFill/>
        </p:spPr>
        <p:txBody>
          <a:bodyPr wrap="square">
            <a:spAutoFit/>
          </a:bodyPr>
          <a:lstStyle/>
          <a:p>
            <a:r>
              <a:rPr lang="en-GB" sz="1000" dirty="0"/>
              <a:t>https://en.wikipedia.org/wiki/Respiratory_sounds</a:t>
            </a:r>
          </a:p>
        </p:txBody>
      </p:sp>
    </p:spTree>
    <p:extLst>
      <p:ext uri="{BB962C8B-B14F-4D97-AF65-F5344CB8AC3E}">
        <p14:creationId xmlns:p14="http://schemas.microsoft.com/office/powerpoint/2010/main" val="239384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0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Kap. 6.1 Angiografie (Darstellung der Gefäßgeometrie mittels Röntgenverfahren)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p:cNvSpPr txBox="1"/>
          <p:nvPr/>
        </p:nvSpPr>
        <p:spPr>
          <a:xfrm>
            <a:off x="1003852" y="1739348"/>
            <a:ext cx="7504044" cy="369332"/>
          </a:xfrm>
          <a:prstGeom prst="rect">
            <a:avLst/>
          </a:prstGeom>
          <a:noFill/>
        </p:spPr>
        <p:txBody>
          <a:bodyPr wrap="square" rtlCol="0">
            <a:spAutoFit/>
          </a:bodyPr>
          <a:lstStyle/>
          <a:p>
            <a:endParaRPr lang="de-DE" dirty="0"/>
          </a:p>
        </p:txBody>
      </p:sp>
      <p:sp>
        <p:nvSpPr>
          <p:cNvPr id="8" name="Textfeld 7">
            <a:extLst>
              <a:ext uri="{FF2B5EF4-FFF2-40B4-BE49-F238E27FC236}">
                <a16:creationId xmlns:a16="http://schemas.microsoft.com/office/drawing/2014/main" id="{1E3BBA2A-C91D-428E-B8CF-EF3FDF9AC9D7}"/>
              </a:ext>
            </a:extLst>
          </p:cNvPr>
          <p:cNvSpPr txBox="1"/>
          <p:nvPr/>
        </p:nvSpPr>
        <p:spPr>
          <a:xfrm>
            <a:off x="8104771" y="3778789"/>
            <a:ext cx="4087229" cy="646331"/>
          </a:xfrm>
          <a:prstGeom prst="rect">
            <a:avLst/>
          </a:prstGeom>
          <a:noFill/>
        </p:spPr>
        <p:txBody>
          <a:bodyPr wrap="square" rtlCol="0">
            <a:spAutoFit/>
          </a:bodyPr>
          <a:lstStyle/>
          <a:p>
            <a:r>
              <a:rPr lang="de-DE" dirty="0"/>
              <a:t>Untersuchung von Blutgefäßen mittels Kontrastmittel und Röntgenstrahlung</a:t>
            </a:r>
          </a:p>
        </p:txBody>
      </p:sp>
      <p:pic>
        <p:nvPicPr>
          <p:cNvPr id="12" name="Grafik 11">
            <a:extLst>
              <a:ext uri="{FF2B5EF4-FFF2-40B4-BE49-F238E27FC236}">
                <a16:creationId xmlns:a16="http://schemas.microsoft.com/office/drawing/2014/main" id="{02342254-E0E3-458A-B9A2-E2E546A46EFB}"/>
              </a:ext>
            </a:extLst>
          </p:cNvPr>
          <p:cNvPicPr>
            <a:picLocks noChangeAspect="1"/>
          </p:cNvPicPr>
          <p:nvPr/>
        </p:nvPicPr>
        <p:blipFill>
          <a:blip r:embed="rId4"/>
          <a:stretch>
            <a:fillRect/>
          </a:stretch>
        </p:blipFill>
        <p:spPr>
          <a:xfrm>
            <a:off x="357934" y="1403245"/>
            <a:ext cx="7703500" cy="5135667"/>
          </a:xfrm>
          <a:prstGeom prst="rect">
            <a:avLst/>
          </a:prstGeom>
        </p:spPr>
      </p:pic>
    </p:spTree>
    <p:extLst>
      <p:ext uri="{BB962C8B-B14F-4D97-AF65-F5344CB8AC3E}">
        <p14:creationId xmlns:p14="http://schemas.microsoft.com/office/powerpoint/2010/main" val="752801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Röntgenstrahlung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122" name="Picture 2">
            <a:extLst>
              <a:ext uri="{FF2B5EF4-FFF2-40B4-BE49-F238E27FC236}">
                <a16:creationId xmlns:a16="http://schemas.microsoft.com/office/drawing/2014/main" id="{4F025130-A1E1-4B49-9305-7D0B81B98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76" y="1211219"/>
            <a:ext cx="3811942" cy="53553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D6B88F7-E677-4E7B-AFB7-343F25D6D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262" y="1183598"/>
            <a:ext cx="3417731" cy="535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639246" y="-52577"/>
            <a:ext cx="10515600" cy="1325563"/>
          </a:xfrm>
        </p:spPr>
        <p:txBody>
          <a:bodyPr>
            <a:normAutofit/>
          </a:bodyPr>
          <a:lstStyle/>
          <a:p>
            <a:r>
              <a:rPr lang="en-GB" sz="3600" b="1" dirty="0" err="1">
                <a:solidFill>
                  <a:schemeClr val="tx1">
                    <a:lumMod val="75000"/>
                    <a:lumOff val="25000"/>
                  </a:schemeClr>
                </a:solidFill>
              </a:rPr>
              <a:t>Vom</a:t>
            </a:r>
            <a:r>
              <a:rPr lang="en-GB" sz="3600" b="1" dirty="0">
                <a:solidFill>
                  <a:schemeClr val="tx1">
                    <a:lumMod val="75000"/>
                    <a:lumOff val="25000"/>
                  </a:schemeClr>
                </a:solidFill>
              </a:rPr>
              <a:t> </a:t>
            </a:r>
            <a:r>
              <a:rPr lang="en-GB" sz="3600" b="1" dirty="0" err="1">
                <a:solidFill>
                  <a:schemeClr val="tx1">
                    <a:lumMod val="75000"/>
                    <a:lumOff val="25000"/>
                  </a:schemeClr>
                </a:solidFill>
              </a:rPr>
              <a:t>Druck</a:t>
            </a:r>
            <a:r>
              <a:rPr lang="en-GB" sz="3600" b="1" dirty="0">
                <a:solidFill>
                  <a:schemeClr val="tx1">
                    <a:lumMod val="75000"/>
                    <a:lumOff val="25000"/>
                  </a:schemeClr>
                </a:solidFill>
              </a:rPr>
              <a:t> </a:t>
            </a:r>
            <a:r>
              <a:rPr lang="en-GB" sz="3600" b="1" dirty="0" err="1">
                <a:solidFill>
                  <a:schemeClr val="tx1">
                    <a:lumMod val="75000"/>
                    <a:lumOff val="25000"/>
                  </a:schemeClr>
                </a:solidFill>
              </a:rPr>
              <a:t>abgeleitete</a:t>
            </a:r>
            <a:r>
              <a:rPr lang="en-GB" sz="3600" b="1" dirty="0">
                <a:solidFill>
                  <a:schemeClr val="tx1">
                    <a:lumMod val="75000"/>
                    <a:lumOff val="25000"/>
                  </a:schemeClr>
                </a:solidFill>
              </a:rPr>
              <a:t> </a:t>
            </a:r>
            <a:r>
              <a:rPr lang="en-GB" sz="3600" b="1" dirty="0" err="1">
                <a:solidFill>
                  <a:schemeClr val="tx1">
                    <a:lumMod val="75000"/>
                    <a:lumOff val="25000"/>
                  </a:schemeClr>
                </a:solidFill>
              </a:rPr>
              <a:t>Methoden</a:t>
            </a:r>
            <a:r>
              <a:rPr lang="en-GB" sz="3600" b="1" dirty="0">
                <a:solidFill>
                  <a:schemeClr val="tx1">
                    <a:lumMod val="75000"/>
                    <a:lumOff val="25000"/>
                  </a:schemeClr>
                </a:solidFill>
              </a:rPr>
              <a:t> </a:t>
            </a:r>
            <a:r>
              <a:rPr lang="en-GB" sz="3600" b="1" dirty="0" err="1">
                <a:solidFill>
                  <a:schemeClr val="tx1">
                    <a:lumMod val="75000"/>
                    <a:lumOff val="25000"/>
                  </a:schemeClr>
                </a:solidFill>
              </a:rPr>
              <a:t>zur</a:t>
            </a:r>
            <a:r>
              <a:rPr lang="en-GB" sz="3600" b="1" dirty="0">
                <a:solidFill>
                  <a:schemeClr val="tx1">
                    <a:lumMod val="75000"/>
                    <a:lumOff val="25000"/>
                  </a:schemeClr>
                </a:solidFill>
              </a:rPr>
              <a:t> </a:t>
            </a:r>
            <a:r>
              <a:rPr lang="en-GB" sz="3600" b="1" dirty="0" err="1">
                <a:solidFill>
                  <a:schemeClr val="tx1">
                    <a:lumMod val="75000"/>
                    <a:lumOff val="25000"/>
                  </a:schemeClr>
                </a:solidFill>
              </a:rPr>
              <a:t>Blutflussmessung</a:t>
            </a:r>
            <a:r>
              <a:rPr lang="en-GB" sz="3600" b="1" dirty="0">
                <a:solidFill>
                  <a:schemeClr val="tx1">
                    <a:lumMod val="75000"/>
                    <a:lumOff val="25000"/>
                  </a:schemeClr>
                </a:solidFill>
              </a:rPr>
              <a:t> (</a:t>
            </a:r>
            <a:r>
              <a:rPr lang="en-GB" sz="3600" b="1" dirty="0" err="1">
                <a:solidFill>
                  <a:schemeClr val="tx1">
                    <a:lumMod val="75000"/>
                    <a:lumOff val="25000"/>
                  </a:schemeClr>
                </a:solidFill>
              </a:rPr>
              <a:t>Kap</a:t>
            </a:r>
            <a:r>
              <a:rPr lang="en-GB" sz="3600" b="1" dirty="0">
                <a:solidFill>
                  <a:schemeClr val="tx1">
                    <a:lumMod val="75000"/>
                    <a:lumOff val="25000"/>
                  </a:schemeClr>
                </a:solidFill>
              </a:rPr>
              <a:t>. 3.6)</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06"/>
          <p:cNvSpPr>
            <a:spLocks noChangeArrowheads="1"/>
          </p:cNvSpPr>
          <p:nvPr/>
        </p:nvSpPr>
        <p:spPr bwMode="auto">
          <a:xfrm>
            <a:off x="2948829" y="1272986"/>
            <a:ext cx="177198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Textfeld 9">
            <a:extLst>
              <a:ext uri="{FF2B5EF4-FFF2-40B4-BE49-F238E27FC236}">
                <a16:creationId xmlns:a16="http://schemas.microsoft.com/office/drawing/2014/main" id="{25A87C5A-5B4E-4050-8D9D-E75C440B12F2}"/>
              </a:ext>
            </a:extLst>
          </p:cNvPr>
          <p:cNvSpPr txBox="1"/>
          <p:nvPr/>
        </p:nvSpPr>
        <p:spPr>
          <a:xfrm>
            <a:off x="6782007" y="6014231"/>
            <a:ext cx="5854262" cy="307777"/>
          </a:xfrm>
          <a:prstGeom prst="rect">
            <a:avLst/>
          </a:prstGeom>
          <a:noFill/>
        </p:spPr>
        <p:txBody>
          <a:bodyPr wrap="square" rtlCol="0">
            <a:spAutoFit/>
          </a:bodyPr>
          <a:lstStyle/>
          <a:p>
            <a:r>
              <a:rPr lang="de-DE" sz="1400" dirty="0"/>
              <a:t>Dualkatheter mit 2 seitlichen Öffnungen </a:t>
            </a:r>
          </a:p>
        </p:txBody>
      </p:sp>
      <p:pic>
        <p:nvPicPr>
          <p:cNvPr id="2050" name="Picture 2" descr="ReCross Dual Lumen OTW Micro Catheter - IMDS - Interventional Medical  Device Solutions">
            <a:extLst>
              <a:ext uri="{FF2B5EF4-FFF2-40B4-BE49-F238E27FC236}">
                <a16:creationId xmlns:a16="http://schemas.microsoft.com/office/drawing/2014/main" id="{255A7A49-EF7A-4ACD-884A-A6F108C83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6" t="29806" b="28408"/>
          <a:stretch/>
        </p:blipFill>
        <p:spPr bwMode="auto">
          <a:xfrm rot="2195340">
            <a:off x="4259773" y="4030376"/>
            <a:ext cx="6679773" cy="6722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ross Dual Lumen OTW Micro Catheter - IMDS - Interventional Medical  Device Solutions">
            <a:extLst>
              <a:ext uri="{FF2B5EF4-FFF2-40B4-BE49-F238E27FC236}">
                <a16:creationId xmlns:a16="http://schemas.microsoft.com/office/drawing/2014/main" id="{6891C614-BA9E-4945-BB49-7F9D5274AF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70" t="46607" b="44121"/>
          <a:stretch/>
        </p:blipFill>
        <p:spPr bwMode="auto">
          <a:xfrm rot="2027050">
            <a:off x="7686414" y="3155937"/>
            <a:ext cx="2993614" cy="325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EFAE46E6-CB6A-48FF-8D71-3F6BE3BEB2F5}"/>
              </a:ext>
            </a:extLst>
          </p:cNvPr>
          <p:cNvSpPr/>
          <p:nvPr/>
        </p:nvSpPr>
        <p:spPr>
          <a:xfrm rot="2108609">
            <a:off x="7505285" y="2416982"/>
            <a:ext cx="409903" cy="245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65826AE3-AC2C-4549-9656-6F99EFF9560F}"/>
              </a:ext>
            </a:extLst>
          </p:cNvPr>
          <p:cNvSpPr/>
          <p:nvPr/>
        </p:nvSpPr>
        <p:spPr>
          <a:xfrm rot="2108609">
            <a:off x="7726009" y="2102709"/>
            <a:ext cx="409903" cy="245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75CBF79B-CAED-408C-AA33-3AD68DE660AD}"/>
              </a:ext>
            </a:extLst>
          </p:cNvPr>
          <p:cNvSpPr/>
          <p:nvPr/>
        </p:nvSpPr>
        <p:spPr>
          <a:xfrm>
            <a:off x="7692766" y="1719275"/>
            <a:ext cx="3178434" cy="30109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0D226DA-5359-487D-B2B9-8AE958BF1491}"/>
              </a:ext>
            </a:extLst>
          </p:cNvPr>
          <p:cNvSpPr/>
          <p:nvPr/>
        </p:nvSpPr>
        <p:spPr>
          <a:xfrm rot="2108609">
            <a:off x="4456108" y="2667924"/>
            <a:ext cx="1329241"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90EDE91-CEE7-4CA1-BAFA-AD24C7EFDED1}"/>
              </a:ext>
            </a:extLst>
          </p:cNvPr>
          <p:cNvSpPr/>
          <p:nvPr/>
        </p:nvSpPr>
        <p:spPr>
          <a:xfrm rot="2108609">
            <a:off x="5022844" y="2365361"/>
            <a:ext cx="1329241"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83112521-5589-425A-9249-4D7681F5BD14}"/>
              </a:ext>
            </a:extLst>
          </p:cNvPr>
          <p:cNvSpPr/>
          <p:nvPr/>
        </p:nvSpPr>
        <p:spPr>
          <a:xfrm rot="2108609">
            <a:off x="6750666" y="3424353"/>
            <a:ext cx="638537"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40CB847E-2B7A-4EBD-A0B4-6424A2199192}"/>
              </a:ext>
            </a:extLst>
          </p:cNvPr>
          <p:cNvSpPr/>
          <p:nvPr/>
        </p:nvSpPr>
        <p:spPr>
          <a:xfrm rot="2108609">
            <a:off x="5846338" y="3868693"/>
            <a:ext cx="1749996"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781E607-4E23-4A0D-83B5-094EAE2C9CD5}"/>
              </a:ext>
            </a:extLst>
          </p:cNvPr>
          <p:cNvSpPr/>
          <p:nvPr/>
        </p:nvSpPr>
        <p:spPr>
          <a:xfrm rot="2108609">
            <a:off x="8345257" y="5200765"/>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8E1E0E67-1350-4864-8BDA-8B3683E775B6}"/>
              </a:ext>
            </a:extLst>
          </p:cNvPr>
          <p:cNvSpPr/>
          <p:nvPr/>
        </p:nvSpPr>
        <p:spPr>
          <a:xfrm rot="2108609">
            <a:off x="9087169" y="4941917"/>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AA4B5AC-9682-43A3-8F25-A5EBE846F20E}"/>
              </a:ext>
            </a:extLst>
          </p:cNvPr>
          <p:cNvSpPr/>
          <p:nvPr/>
        </p:nvSpPr>
        <p:spPr>
          <a:xfrm rot="2108609">
            <a:off x="10236181" y="5686281"/>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134FB3B-D035-461E-AEC1-2769587FEB28}"/>
              </a:ext>
            </a:extLst>
          </p:cNvPr>
          <p:cNvSpPr/>
          <p:nvPr/>
        </p:nvSpPr>
        <p:spPr>
          <a:xfrm>
            <a:off x="4843628" y="2206311"/>
            <a:ext cx="765434" cy="749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a:extLst>
              <a:ext uri="{FF2B5EF4-FFF2-40B4-BE49-F238E27FC236}">
                <a16:creationId xmlns:a16="http://schemas.microsoft.com/office/drawing/2014/main" id="{167B84DB-AC21-4804-968C-55CA895DE4DB}"/>
              </a:ext>
            </a:extLst>
          </p:cNvPr>
          <p:cNvCxnSpPr>
            <a:cxnSpLocks/>
            <a:stCxn id="17" idx="6"/>
          </p:cNvCxnSpPr>
          <p:nvPr/>
        </p:nvCxnSpPr>
        <p:spPr>
          <a:xfrm>
            <a:off x="5609062" y="2581177"/>
            <a:ext cx="2133320" cy="244452"/>
          </a:xfrm>
          <a:prstGeom prst="line">
            <a:avLst/>
          </a:prstGeom>
        </p:spPr>
        <p:style>
          <a:lnRef idx="1">
            <a:schemeClr val="accent1"/>
          </a:lnRef>
          <a:fillRef idx="0">
            <a:schemeClr val="accent1"/>
          </a:fillRef>
          <a:effectRef idx="0">
            <a:schemeClr val="accent1"/>
          </a:effectRef>
          <a:fontRef idx="minor">
            <a:schemeClr val="tx1"/>
          </a:fontRef>
        </p:style>
      </p:cxnSp>
      <p:sp>
        <p:nvSpPr>
          <p:cNvPr id="25" name="Pfeil: nach unten 24">
            <a:extLst>
              <a:ext uri="{FF2B5EF4-FFF2-40B4-BE49-F238E27FC236}">
                <a16:creationId xmlns:a16="http://schemas.microsoft.com/office/drawing/2014/main" id="{A5F98BE9-9C21-451A-8343-1A19625AA02B}"/>
              </a:ext>
            </a:extLst>
          </p:cNvPr>
          <p:cNvSpPr/>
          <p:nvPr/>
        </p:nvSpPr>
        <p:spPr>
          <a:xfrm rot="2042854">
            <a:off x="9208885" y="2869374"/>
            <a:ext cx="176530" cy="24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unten 28">
            <a:extLst>
              <a:ext uri="{FF2B5EF4-FFF2-40B4-BE49-F238E27FC236}">
                <a16:creationId xmlns:a16="http://schemas.microsoft.com/office/drawing/2014/main" id="{AE387691-72B1-4745-A943-C2B5BD912A7E}"/>
              </a:ext>
            </a:extLst>
          </p:cNvPr>
          <p:cNvSpPr/>
          <p:nvPr/>
        </p:nvSpPr>
        <p:spPr>
          <a:xfrm rot="12978257">
            <a:off x="9460826" y="3708928"/>
            <a:ext cx="176530" cy="24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732D05C0-B7C4-4D73-B324-0D50A7C79400}"/>
                  </a:ext>
                </a:extLst>
              </p:cNvPr>
              <p:cNvSpPr txBox="1"/>
              <p:nvPr/>
            </p:nvSpPr>
            <p:spPr>
              <a:xfrm>
                <a:off x="9491814" y="2673229"/>
                <a:ext cx="75247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0" i="0" smtClean="0">
                          <a:solidFill>
                            <a:schemeClr val="accent1"/>
                          </a:solidFill>
                          <a:latin typeface="Cambria Math" panose="02040503050406030204" pitchFamily="18" charset="0"/>
                          <a:ea typeface="Cambria Math" panose="02040503050406030204" pitchFamily="18" charset="0"/>
                        </a:rPr>
                        <m:t>∆</m:t>
                      </m:r>
                      <m:r>
                        <m:rPr>
                          <m:sty m:val="p"/>
                        </m:rPr>
                        <a:rPr lang="de-DE" sz="1400" b="0" i="0" smtClean="0">
                          <a:solidFill>
                            <a:schemeClr val="accent1"/>
                          </a:solidFill>
                          <a:latin typeface="Cambria Math" panose="02040503050406030204" pitchFamily="18" charset="0"/>
                          <a:ea typeface="Cambria Math" panose="02040503050406030204" pitchFamily="18" charset="0"/>
                        </a:rPr>
                        <m:t>x</m:t>
                      </m:r>
                    </m:oMath>
                  </m:oMathPara>
                </a14:m>
                <a:endParaRPr lang="de-DE" sz="1400" dirty="0">
                  <a:solidFill>
                    <a:schemeClr val="accent1"/>
                  </a:solidFill>
                </a:endParaRPr>
              </a:p>
            </p:txBody>
          </p:sp>
        </mc:Choice>
        <mc:Fallback xmlns="">
          <p:sp>
            <p:nvSpPr>
              <p:cNvPr id="27" name="Textfeld 26">
                <a:extLst>
                  <a:ext uri="{FF2B5EF4-FFF2-40B4-BE49-F238E27FC236}">
                    <a16:creationId xmlns:a16="http://schemas.microsoft.com/office/drawing/2014/main" id="{732D05C0-B7C4-4D73-B324-0D50A7C79400}"/>
                  </a:ext>
                </a:extLst>
              </p:cNvPr>
              <p:cNvSpPr txBox="1">
                <a:spLocks noRot="1" noChangeAspect="1" noMove="1" noResize="1" noEditPoints="1" noAdjustHandles="1" noChangeArrowheads="1" noChangeShapeType="1" noTextEdit="1"/>
              </p:cNvSpPr>
              <p:nvPr/>
            </p:nvSpPr>
            <p:spPr>
              <a:xfrm>
                <a:off x="9491814" y="2673229"/>
                <a:ext cx="752475" cy="307777"/>
              </a:xfrm>
              <a:prstGeom prst="rect">
                <a:avLst/>
              </a:prstGeom>
              <a:blipFill>
                <a:blip r:embed="rId8"/>
                <a:stretch>
                  <a:fillRect/>
                </a:stretch>
              </a:blipFill>
            </p:spPr>
            <p:txBody>
              <a:bodyPr/>
              <a:lstStyle/>
              <a:p>
                <a:r>
                  <a:rPr lang="de-DE">
                    <a:noFill/>
                  </a:rPr>
                  <a:t> </a:t>
                </a:r>
              </a:p>
            </p:txBody>
          </p:sp>
        </mc:Fallback>
      </mc:AlternateContent>
      <p:cxnSp>
        <p:nvCxnSpPr>
          <p:cNvPr id="30" name="Gerade Verbindung mit Pfeil 29">
            <a:extLst>
              <a:ext uri="{FF2B5EF4-FFF2-40B4-BE49-F238E27FC236}">
                <a16:creationId xmlns:a16="http://schemas.microsoft.com/office/drawing/2014/main" id="{41EC3B2A-5A08-4868-80B4-920DDB0FEAD0}"/>
              </a:ext>
            </a:extLst>
          </p:cNvPr>
          <p:cNvCxnSpPr>
            <a:cxnSpLocks/>
          </p:cNvCxnSpPr>
          <p:nvPr/>
        </p:nvCxnSpPr>
        <p:spPr>
          <a:xfrm>
            <a:off x="9436077" y="2777198"/>
            <a:ext cx="546123" cy="3740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014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Röntgenstrahlung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7" name="Rechteck 6"/>
              <p:cNvSpPr/>
              <p:nvPr/>
            </p:nvSpPr>
            <p:spPr>
              <a:xfrm>
                <a:off x="566546" y="1276981"/>
                <a:ext cx="4132138" cy="4527393"/>
              </a:xfrm>
              <a:prstGeom prst="rect">
                <a:avLst/>
              </a:prstGeom>
            </p:spPr>
            <p:txBody>
              <a:bodyPr wrap="square">
                <a:spAutoFit/>
              </a:bodyPr>
              <a:lstStyle/>
              <a:p>
                <a:pPr>
                  <a:spcAft>
                    <a:spcPts val="0"/>
                  </a:spcAft>
                </a:pPr>
                <a:r>
                  <a:rPr lang="de-DE" dirty="0">
                    <a:ea typeface="Times New Roman" panose="02020603050405020304" pitchFamily="18" charset="0"/>
                  </a:rPr>
                  <a:t>Frequenz und Wellenlänge </a:t>
                </a:r>
              </a:p>
              <a:p>
                <a:pPr>
                  <a:spcAft>
                    <a:spcPts val="0"/>
                  </a:spcAft>
                </a:pPr>
                <a:r>
                  <a:rPr lang="de-DE" dirty="0">
                    <a:ea typeface="Times New Roman" panose="02020603050405020304" pitchFamily="18" charset="0"/>
                  </a:rPr>
                  <a:t>verschiedener Strahlungsarten</a:t>
                </a: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r>
                  <a:rPr lang="de-DE" b="1" dirty="0">
                    <a:ea typeface="Times New Roman" panose="02020603050405020304" pitchFamily="18" charset="0"/>
                  </a:rPr>
                  <a:t>Röntgenstrahlung</a:t>
                </a:r>
                <a:br>
                  <a:rPr lang="de-DE" b="1" dirty="0">
                    <a:ea typeface="Times New Roman" panose="02020603050405020304" pitchFamily="18" charset="0"/>
                  </a:rPr>
                </a:br>
                <a:endParaRPr lang="de-DE" b="1" dirty="0">
                  <a:ea typeface="Times New Roman" panose="02020603050405020304" pitchFamily="18" charset="0"/>
                </a:endParaRPr>
              </a:p>
              <a:p>
                <a:r>
                  <a:rPr kumimoji="0" lang="de-DE" altLang="de-DE" i="0" u="none" strike="noStrike" cap="none" normalizeH="0" baseline="0" dirty="0">
                    <a:ln>
                      <a:noFill/>
                    </a:ln>
                    <a:solidFill>
                      <a:srgbClr val="000000"/>
                    </a:solidFill>
                    <a:effectLst/>
                  </a:rPr>
                  <a:t>Wellenlänge: </a:t>
                </a:r>
                <a14:m>
                  <m:oMath xmlns:m="http://schemas.openxmlformats.org/officeDocument/2006/math">
                    <m:sSup>
                      <m:sSupPr>
                        <m:ctrlPr>
                          <a:rPr lang="de-DE" altLang="de-DE" i="1" smtClean="0">
                            <a:solidFill>
                              <a:srgbClr val="000000"/>
                            </a:solidFill>
                            <a:latin typeface="Cambria Math" panose="02040503050406030204" pitchFamily="18" charset="0"/>
                          </a:rPr>
                        </m:ctrlPr>
                      </m:sSupPr>
                      <m:e>
                        <m:r>
                          <a:rPr lang="de-DE" altLang="de-DE" b="0" i="1" smtClean="0">
                            <a:solidFill>
                              <a:srgbClr val="000000"/>
                            </a:solidFill>
                            <a:latin typeface="Cambria Math" panose="02040503050406030204" pitchFamily="18" charset="0"/>
                          </a:rPr>
                          <m:t>10</m:t>
                        </m:r>
                      </m:e>
                      <m:sup>
                        <m:r>
                          <a:rPr lang="de-DE" altLang="de-DE" b="0" i="1" smtClean="0">
                            <a:solidFill>
                              <a:srgbClr val="000000"/>
                            </a:solidFill>
                            <a:latin typeface="Cambria Math" panose="02040503050406030204" pitchFamily="18" charset="0"/>
                          </a:rPr>
                          <m:t>−5</m:t>
                        </m:r>
                      </m:sup>
                    </m:sSup>
                  </m:oMath>
                </a14:m>
                <a:r>
                  <a:rPr lang="de-DE" altLang="de-DE" dirty="0">
                    <a:solidFill>
                      <a:srgbClr val="000000"/>
                    </a:solidFill>
                  </a:rPr>
                  <a:t> nm bis 10 </a:t>
                </a:r>
                <a:r>
                  <a:rPr lang="de-DE" altLang="de-DE" dirty="0" err="1">
                    <a:solidFill>
                      <a:srgbClr val="000000"/>
                    </a:solidFill>
                  </a:rPr>
                  <a:t>nm</a:t>
                </a:r>
                <a:endParaRPr kumimoji="0" lang="de-DE" altLang="de-DE" i="0" u="none" strike="noStrike" cap="none" normalizeH="0" baseline="0" dirty="0">
                  <a:ln>
                    <a:noFill/>
                  </a:ln>
                  <a:solidFill>
                    <a:srgbClr val="000000"/>
                  </a:solidFill>
                  <a:effectLst/>
                </a:endParaRPr>
              </a:p>
              <a:p>
                <a:r>
                  <a:rPr lang="de-DE" altLang="de-DE" dirty="0">
                    <a:solidFill>
                      <a:srgbClr val="000000"/>
                    </a:solidFill>
                  </a:rPr>
                  <a:t>Frequenz:</a:t>
                </a:r>
                <a:r>
                  <a:rPr kumimoji="0" lang="de-DE" altLang="de-DE" i="0" u="none" strike="noStrike" cap="none" normalizeH="0" baseline="0" dirty="0">
                    <a:ln>
                      <a:noFill/>
                    </a:ln>
                    <a:solidFill>
                      <a:schemeClr val="tx1"/>
                    </a:solidFill>
                    <a:effectLst/>
                  </a:rPr>
                  <a:t>      </a:t>
                </a:r>
                <a:r>
                  <a:rPr lang="de-DE" i="0" dirty="0">
                    <a:solidFill>
                      <a:srgbClr val="000000"/>
                    </a:solidFill>
                    <a:effectLst/>
                  </a:rPr>
                  <a:t> 3·10</a:t>
                </a:r>
                <a:r>
                  <a:rPr lang="de-DE" i="0" baseline="30000" dirty="0">
                    <a:solidFill>
                      <a:srgbClr val="000000"/>
                    </a:solidFill>
                    <a:effectLst/>
                  </a:rPr>
                  <a:t>16</a:t>
                </a:r>
                <a:r>
                  <a:rPr lang="de-DE" i="0" baseline="30000" dirty="0">
                    <a:effectLst/>
                  </a:rPr>
                  <a:t> </a:t>
                </a:r>
                <a:r>
                  <a:rPr lang="de-DE" i="0" dirty="0">
                    <a:effectLst/>
                  </a:rPr>
                  <a:t>Hz </a:t>
                </a:r>
                <a:r>
                  <a:rPr lang="de-DE" i="0" dirty="0">
                    <a:solidFill>
                      <a:srgbClr val="000000"/>
                    </a:solidFill>
                    <a:effectLst/>
                  </a:rPr>
                  <a:t>bis 3·10</a:t>
                </a:r>
                <a:r>
                  <a:rPr lang="de-DE" i="0" baseline="30000" dirty="0">
                    <a:solidFill>
                      <a:srgbClr val="000000"/>
                    </a:solidFill>
                    <a:effectLst/>
                  </a:rPr>
                  <a:t>21</a:t>
                </a:r>
                <a:r>
                  <a:rPr lang="de-DE" i="0" dirty="0">
                    <a:solidFill>
                      <a:srgbClr val="000000"/>
                    </a:solidFill>
                    <a:effectLst/>
                  </a:rPr>
                  <a:t> Hz</a:t>
                </a:r>
                <a:endParaRPr kumimoji="0" lang="de-DE" altLang="de-DE" i="0" u="none" strike="noStrike" cap="none" normalizeH="0" baseline="0" dirty="0">
                  <a:ln>
                    <a:noFill/>
                  </a:ln>
                  <a:solidFill>
                    <a:schemeClr val="tx1"/>
                  </a:solidFill>
                  <a:effectLst/>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a:p>
                <a:pPr>
                  <a:spcAft>
                    <a:spcPts val="0"/>
                  </a:spcAft>
                </a:pPr>
                <a:endParaRPr lang="de-DE" dirty="0">
                  <a:ea typeface="Times New Roman" panose="02020603050405020304" pitchFamily="18" charset="0"/>
                </a:endParaRPr>
              </a:p>
            </p:txBody>
          </p:sp>
        </mc:Choice>
        <mc:Fallback xmlns="">
          <p:sp>
            <p:nvSpPr>
              <p:cNvPr id="7" name="Rechteck 6"/>
              <p:cNvSpPr>
                <a:spLocks noRot="1" noChangeAspect="1" noMove="1" noResize="1" noEditPoints="1" noAdjustHandles="1" noChangeArrowheads="1" noChangeShapeType="1" noTextEdit="1"/>
              </p:cNvSpPr>
              <p:nvPr/>
            </p:nvSpPr>
            <p:spPr>
              <a:xfrm>
                <a:off x="566546" y="1276981"/>
                <a:ext cx="4132138" cy="4527393"/>
              </a:xfrm>
              <a:prstGeom prst="rect">
                <a:avLst/>
              </a:prstGeom>
              <a:blipFill>
                <a:blip r:embed="rId5"/>
                <a:stretch>
                  <a:fillRect l="-1327" t="-673"/>
                </a:stretch>
              </a:blipFill>
            </p:spPr>
            <p:txBody>
              <a:bodyPr/>
              <a:lstStyle/>
              <a:p>
                <a:r>
                  <a:rPr lang="de-DE">
                    <a:noFill/>
                  </a:rPr>
                  <a:t> </a:t>
                </a:r>
              </a:p>
            </p:txBody>
          </p:sp>
        </mc:Fallback>
      </mc:AlternateContent>
      <p:pic>
        <p:nvPicPr>
          <p:cNvPr id="12292" name="Picture 4" descr="Infografik Elektromagnetisches Spektrum - HAIDER BIOSWING">
            <a:extLst>
              <a:ext uri="{FF2B5EF4-FFF2-40B4-BE49-F238E27FC236}">
                <a16:creationId xmlns:a16="http://schemas.microsoft.com/office/drawing/2014/main" id="{D0AF1AD7-B3C8-409B-9A45-C86EE7634C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633" r="40880" b="7306"/>
          <a:stretch/>
        </p:blipFill>
        <p:spPr bwMode="auto">
          <a:xfrm>
            <a:off x="4861244" y="1090404"/>
            <a:ext cx="6405784" cy="5265946"/>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unten 5">
            <a:extLst>
              <a:ext uri="{FF2B5EF4-FFF2-40B4-BE49-F238E27FC236}">
                <a16:creationId xmlns:a16="http://schemas.microsoft.com/office/drawing/2014/main" id="{9DD493AF-66CD-4D3B-ACB0-2C13EFCAAA30}"/>
              </a:ext>
            </a:extLst>
          </p:cNvPr>
          <p:cNvSpPr/>
          <p:nvPr/>
        </p:nvSpPr>
        <p:spPr>
          <a:xfrm>
            <a:off x="9677401" y="702157"/>
            <a:ext cx="348343" cy="39579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23909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Röntgenstrahlung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 name="Grafik 9">
            <a:extLst>
              <a:ext uri="{FF2B5EF4-FFF2-40B4-BE49-F238E27FC236}">
                <a16:creationId xmlns:a16="http://schemas.microsoft.com/office/drawing/2014/main" id="{C1DFFAD4-DBB3-4539-A141-D634434EA1A6}"/>
              </a:ext>
            </a:extLst>
          </p:cNvPr>
          <p:cNvPicPr>
            <a:picLocks noChangeAspect="1"/>
          </p:cNvPicPr>
          <p:nvPr/>
        </p:nvPicPr>
        <p:blipFill rotWithShape="1">
          <a:blip r:embed="rId4"/>
          <a:srcRect l="3215" t="1662" r="3102" b="4769"/>
          <a:stretch/>
        </p:blipFill>
        <p:spPr>
          <a:xfrm>
            <a:off x="947781" y="2159738"/>
            <a:ext cx="4252243" cy="4207668"/>
          </a:xfrm>
          <a:prstGeom prst="rect">
            <a:avLst/>
          </a:prstGeom>
        </p:spPr>
      </p:pic>
      <p:pic>
        <p:nvPicPr>
          <p:cNvPr id="12" name="Grafik 11">
            <a:extLst>
              <a:ext uri="{FF2B5EF4-FFF2-40B4-BE49-F238E27FC236}">
                <a16:creationId xmlns:a16="http://schemas.microsoft.com/office/drawing/2014/main" id="{26B237E2-F662-4F93-930A-8E0DAE485D88}"/>
              </a:ext>
            </a:extLst>
          </p:cNvPr>
          <p:cNvPicPr>
            <a:picLocks noChangeAspect="1"/>
          </p:cNvPicPr>
          <p:nvPr/>
        </p:nvPicPr>
        <p:blipFill>
          <a:blip r:embed="rId5"/>
          <a:stretch>
            <a:fillRect/>
          </a:stretch>
        </p:blipFill>
        <p:spPr>
          <a:xfrm>
            <a:off x="6172202" y="2795915"/>
            <a:ext cx="5387737" cy="2935313"/>
          </a:xfrm>
          <a:prstGeom prst="rect">
            <a:avLst/>
          </a:prstGeom>
        </p:spPr>
      </p:pic>
      <p:sp>
        <p:nvSpPr>
          <p:cNvPr id="13" name="Textfeld 12">
            <a:extLst>
              <a:ext uri="{FF2B5EF4-FFF2-40B4-BE49-F238E27FC236}">
                <a16:creationId xmlns:a16="http://schemas.microsoft.com/office/drawing/2014/main" id="{7DFE9A7D-A2D4-4205-986E-9310A7AC8686}"/>
              </a:ext>
            </a:extLst>
          </p:cNvPr>
          <p:cNvSpPr txBox="1"/>
          <p:nvPr/>
        </p:nvSpPr>
        <p:spPr>
          <a:xfrm>
            <a:off x="468811" y="1360030"/>
            <a:ext cx="5484613" cy="369332"/>
          </a:xfrm>
          <a:prstGeom prst="rect">
            <a:avLst/>
          </a:prstGeom>
          <a:noFill/>
        </p:spPr>
        <p:txBody>
          <a:bodyPr wrap="square" rtlCol="0">
            <a:spAutoFit/>
          </a:bodyPr>
          <a:lstStyle/>
          <a:p>
            <a:r>
              <a:rPr lang="de-DE" dirty="0"/>
              <a:t>Entstehung durch Auftreffen von Elektronen auf Materie</a:t>
            </a:r>
          </a:p>
        </p:txBody>
      </p:sp>
      <p:sp>
        <p:nvSpPr>
          <p:cNvPr id="14" name="Textfeld 13">
            <a:extLst>
              <a:ext uri="{FF2B5EF4-FFF2-40B4-BE49-F238E27FC236}">
                <a16:creationId xmlns:a16="http://schemas.microsoft.com/office/drawing/2014/main" id="{C47BAB8B-BD01-4DB9-A2D2-CAFBB5B5F288}"/>
              </a:ext>
            </a:extLst>
          </p:cNvPr>
          <p:cNvSpPr txBox="1"/>
          <p:nvPr/>
        </p:nvSpPr>
        <p:spPr>
          <a:xfrm>
            <a:off x="6346366" y="1360030"/>
            <a:ext cx="4637314" cy="369332"/>
          </a:xfrm>
          <a:prstGeom prst="rect">
            <a:avLst/>
          </a:prstGeom>
          <a:noFill/>
        </p:spPr>
        <p:txBody>
          <a:bodyPr wrap="square" rtlCol="0">
            <a:spAutoFit/>
          </a:bodyPr>
          <a:lstStyle/>
          <a:p>
            <a:r>
              <a:rPr lang="de-DE" dirty="0"/>
              <a:t>Intensitätsverteilung der Strahlung</a:t>
            </a:r>
          </a:p>
        </p:txBody>
      </p:sp>
      <p:cxnSp>
        <p:nvCxnSpPr>
          <p:cNvPr id="16" name="Gerader Verbinder 15">
            <a:extLst>
              <a:ext uri="{FF2B5EF4-FFF2-40B4-BE49-F238E27FC236}">
                <a16:creationId xmlns:a16="http://schemas.microsoft.com/office/drawing/2014/main" id="{F3A13351-3893-4985-9F67-D813FB32CA1C}"/>
              </a:ext>
            </a:extLst>
          </p:cNvPr>
          <p:cNvCxnSpPr>
            <a:cxnSpLocks/>
          </p:cNvCxnSpPr>
          <p:nvPr/>
        </p:nvCxnSpPr>
        <p:spPr>
          <a:xfrm>
            <a:off x="6096000" y="1360029"/>
            <a:ext cx="0" cy="4855714"/>
          </a:xfrm>
          <a:prstGeom prst="line">
            <a:avLst/>
          </a:prstGeom>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25A488EB-41CF-48C9-9572-8BC67E8D7B8A}"/>
              </a:ext>
            </a:extLst>
          </p:cNvPr>
          <p:cNvSpPr txBox="1"/>
          <p:nvPr/>
        </p:nvSpPr>
        <p:spPr>
          <a:xfrm>
            <a:off x="468811" y="6310201"/>
            <a:ext cx="5484613" cy="646331"/>
          </a:xfrm>
          <a:prstGeom prst="rect">
            <a:avLst/>
          </a:prstGeom>
          <a:noFill/>
        </p:spPr>
        <p:txBody>
          <a:bodyPr wrap="square">
            <a:spAutoFit/>
          </a:bodyPr>
          <a:lstStyle/>
          <a:p>
            <a:r>
              <a:rPr lang="de-DE" sz="1800" dirty="0">
                <a:effectLst/>
                <a:latin typeface="Segoe UI" panose="020B0502040204020203" pitchFamily="34" charset="0"/>
              </a:rPr>
              <a:t>https://www.gesundheit.de/sites/default/files/images/roche/pics/a33578.000-1_big.gif</a:t>
            </a:r>
            <a:endParaRPr lang="de-DE" sz="2000" dirty="0">
              <a:effectLst/>
              <a:latin typeface="Arial" panose="020B0604020202020204" pitchFamily="34" charset="0"/>
            </a:endParaRPr>
          </a:p>
        </p:txBody>
      </p:sp>
    </p:spTree>
    <p:extLst>
      <p:ext uri="{BB962C8B-B14F-4D97-AF65-F5344CB8AC3E}">
        <p14:creationId xmlns:p14="http://schemas.microsoft.com/office/powerpoint/2010/main" val="1751703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Erzeugung</a:t>
            </a:r>
            <a:r>
              <a:rPr lang="en-GB" sz="3600" b="1" dirty="0">
                <a:solidFill>
                  <a:schemeClr val="tx1">
                    <a:lumMod val="75000"/>
                    <a:lumOff val="25000"/>
                  </a:schemeClr>
                </a:solidFill>
              </a:rPr>
              <a:t> von </a:t>
            </a:r>
            <a:r>
              <a:rPr lang="en-GB" sz="3600" b="1" dirty="0" err="1">
                <a:solidFill>
                  <a:schemeClr val="tx1">
                    <a:lumMod val="75000"/>
                    <a:lumOff val="25000"/>
                  </a:schemeClr>
                </a:solidFill>
              </a:rPr>
              <a:t>Röntgenstrahlung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674633" y="1274774"/>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5" name="Rechteck 4"/>
          <p:cNvSpPr/>
          <p:nvPr/>
        </p:nvSpPr>
        <p:spPr>
          <a:xfrm>
            <a:off x="1138786" y="2710137"/>
            <a:ext cx="838691" cy="369332"/>
          </a:xfrm>
          <a:prstGeom prst="rect">
            <a:avLst/>
          </a:prstGeom>
          <a:ln>
            <a:solidFill>
              <a:schemeClr val="tx1"/>
            </a:solidFill>
          </a:ln>
        </p:spPr>
        <p:txBody>
          <a:bodyPr wrap="none">
            <a:spAutoFit/>
          </a:bodyPr>
          <a:lstStyle/>
          <a:p>
            <a:r>
              <a:rPr lang="de-DE" i="1" dirty="0"/>
              <a:t>E=e*U</a:t>
            </a:r>
            <a:r>
              <a:rPr lang="de-DE" dirty="0"/>
              <a:t>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210" y="1947684"/>
            <a:ext cx="4836780" cy="442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7367654" y="1329020"/>
            <a:ext cx="1501117" cy="369332"/>
          </a:xfrm>
          <a:prstGeom prst="rect">
            <a:avLst/>
          </a:prstGeom>
        </p:spPr>
        <p:txBody>
          <a:bodyPr wrap="none">
            <a:spAutoFit/>
          </a:bodyPr>
          <a:lstStyle/>
          <a:p>
            <a:pPr algn="just">
              <a:spcBef>
                <a:spcPts val="300"/>
              </a:spcBef>
              <a:spcAft>
                <a:spcPts val="600"/>
              </a:spcAft>
            </a:pPr>
            <a:r>
              <a:rPr lang="de-DE" b="1" dirty="0">
                <a:ea typeface="Times New Roman" panose="02020603050405020304" pitchFamily="18" charset="0"/>
              </a:rPr>
              <a:t>Röntgenröhre</a:t>
            </a:r>
            <a:endParaRPr lang="de-DE" b="1" i="1" dirty="0">
              <a:effectLst/>
              <a:ea typeface="Times New Roman" panose="02020603050405020304" pitchFamily="18" charset="0"/>
            </a:endParaRPr>
          </a:p>
        </p:txBody>
      </p:sp>
      <p:sp>
        <p:nvSpPr>
          <p:cNvPr id="9" name="Textfeld 8"/>
          <p:cNvSpPr txBox="1"/>
          <p:nvPr/>
        </p:nvSpPr>
        <p:spPr>
          <a:xfrm>
            <a:off x="1050585" y="2048534"/>
            <a:ext cx="2722137" cy="369332"/>
          </a:xfrm>
          <a:prstGeom prst="rect">
            <a:avLst/>
          </a:prstGeom>
          <a:noFill/>
        </p:spPr>
        <p:txBody>
          <a:bodyPr wrap="square" rtlCol="0">
            <a:spAutoFit/>
          </a:bodyPr>
          <a:lstStyle/>
          <a:p>
            <a:r>
              <a:rPr lang="de-DE" b="1" dirty="0"/>
              <a:t>Energie eines Elektrons</a:t>
            </a:r>
          </a:p>
        </p:txBody>
      </p:sp>
      <p:sp>
        <p:nvSpPr>
          <p:cNvPr id="7" name="Textfeld 6">
            <a:extLst>
              <a:ext uri="{FF2B5EF4-FFF2-40B4-BE49-F238E27FC236}">
                <a16:creationId xmlns:a16="http://schemas.microsoft.com/office/drawing/2014/main" id="{8DD5ECC8-B7E0-4E0B-A260-E0181B0FAF0B}"/>
              </a:ext>
            </a:extLst>
          </p:cNvPr>
          <p:cNvSpPr txBox="1"/>
          <p:nvPr/>
        </p:nvSpPr>
        <p:spPr>
          <a:xfrm>
            <a:off x="1050585" y="4614002"/>
            <a:ext cx="4974771" cy="923330"/>
          </a:xfrm>
          <a:prstGeom prst="rect">
            <a:avLst/>
          </a:prstGeom>
          <a:noFill/>
        </p:spPr>
        <p:txBody>
          <a:bodyPr wrap="square" rtlCol="0">
            <a:spAutoFit/>
          </a:bodyPr>
          <a:lstStyle/>
          <a:p>
            <a:pPr marL="285750" indent="-285750">
              <a:buFont typeface="Arial" panose="020B0604020202020204" pitchFamily="34" charset="0"/>
              <a:buChar char="•"/>
            </a:pPr>
            <a:r>
              <a:rPr lang="de-DE" dirty="0"/>
              <a:t>Härte der Strahlung </a:t>
            </a:r>
            <a:r>
              <a:rPr lang="de-DE" dirty="0" err="1"/>
              <a:t>abh.</a:t>
            </a:r>
            <a:r>
              <a:rPr lang="de-DE" dirty="0"/>
              <a:t> von der </a:t>
            </a:r>
            <a:br>
              <a:rPr lang="de-DE" dirty="0"/>
            </a:br>
            <a:r>
              <a:rPr lang="de-DE" dirty="0"/>
              <a:t>Spannung U (langwellig = „weich“)</a:t>
            </a:r>
          </a:p>
          <a:p>
            <a:pPr marL="285750" indent="-285750">
              <a:buFont typeface="Arial" panose="020B0604020202020204" pitchFamily="34" charset="0"/>
              <a:buChar char="•"/>
            </a:pPr>
            <a:r>
              <a:rPr lang="de-DE" dirty="0"/>
              <a:t>Intensität ist proportional zum Strom I</a:t>
            </a:r>
          </a:p>
        </p:txBody>
      </p:sp>
      <p:sp>
        <p:nvSpPr>
          <p:cNvPr id="10" name="Textfeld 9">
            <a:extLst>
              <a:ext uri="{FF2B5EF4-FFF2-40B4-BE49-F238E27FC236}">
                <a16:creationId xmlns:a16="http://schemas.microsoft.com/office/drawing/2014/main" id="{D1387459-227F-4177-A67F-B423E52B4CE1}"/>
              </a:ext>
            </a:extLst>
          </p:cNvPr>
          <p:cNvSpPr txBox="1"/>
          <p:nvPr/>
        </p:nvSpPr>
        <p:spPr>
          <a:xfrm>
            <a:off x="1056258" y="3190200"/>
            <a:ext cx="3249453" cy="1200329"/>
          </a:xfrm>
          <a:prstGeom prst="rect">
            <a:avLst/>
          </a:prstGeom>
          <a:noFill/>
        </p:spPr>
        <p:txBody>
          <a:bodyPr wrap="square" rtlCol="0">
            <a:spAutoFit/>
          </a:bodyPr>
          <a:lstStyle/>
          <a:p>
            <a:r>
              <a:rPr lang="de-DE" b="1" i="1" dirty="0"/>
              <a:t>e</a:t>
            </a:r>
            <a:r>
              <a:rPr lang="de-DE" b="1" dirty="0"/>
              <a:t>: 	</a:t>
            </a:r>
            <a:r>
              <a:rPr lang="de-DE" dirty="0"/>
              <a:t>Elementarladung</a:t>
            </a:r>
          </a:p>
          <a:p>
            <a:r>
              <a:rPr lang="de-DE" b="1" i="1" dirty="0"/>
              <a:t>E:</a:t>
            </a:r>
            <a:r>
              <a:rPr lang="de-DE" dirty="0"/>
              <a:t>	Energie</a:t>
            </a:r>
          </a:p>
          <a:p>
            <a:r>
              <a:rPr lang="de-DE" b="1" i="1" dirty="0"/>
              <a:t>U:</a:t>
            </a:r>
            <a:r>
              <a:rPr lang="de-DE" dirty="0"/>
              <a:t>	Spannung</a:t>
            </a:r>
          </a:p>
          <a:p>
            <a:endParaRPr lang="de-DE" dirty="0"/>
          </a:p>
        </p:txBody>
      </p:sp>
    </p:spTree>
    <p:extLst>
      <p:ext uri="{BB962C8B-B14F-4D97-AF65-F5344CB8AC3E}">
        <p14:creationId xmlns:p14="http://schemas.microsoft.com/office/powerpoint/2010/main" val="1210928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a:solidFill>
                  <a:schemeClr val="tx1">
                    <a:lumMod val="75000"/>
                    <a:lumOff val="25000"/>
                  </a:schemeClr>
                </a:solidFill>
              </a:rPr>
              <a:t>Absorption von </a:t>
            </a:r>
            <a:r>
              <a:rPr lang="en-GB" sz="3600" b="1" dirty="0" err="1">
                <a:solidFill>
                  <a:schemeClr val="tx1">
                    <a:lumMod val="75000"/>
                    <a:lumOff val="25000"/>
                  </a:schemeClr>
                </a:solidFill>
              </a:rPr>
              <a:t>Röntgenstrahlung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hteck 5"/>
          <p:cNvSpPr/>
          <p:nvPr/>
        </p:nvSpPr>
        <p:spPr>
          <a:xfrm>
            <a:off x="643145" y="3362642"/>
            <a:ext cx="4325800" cy="369332"/>
          </a:xfrm>
          <a:prstGeom prst="rect">
            <a:avLst/>
          </a:prstGeom>
        </p:spPr>
        <p:txBody>
          <a:bodyPr wrap="none">
            <a:spAutoFit/>
          </a:bodyPr>
          <a:lstStyle/>
          <a:p>
            <a:r>
              <a:rPr lang="de-DE" b="1" i="1" dirty="0"/>
              <a:t>I</a:t>
            </a:r>
            <a:r>
              <a:rPr lang="de-DE" b="1" i="1" baseline="-25000" dirty="0"/>
              <a:t>0 </a:t>
            </a:r>
            <a:r>
              <a:rPr lang="de-DE" b="1" dirty="0"/>
              <a:t>: </a:t>
            </a:r>
            <a:r>
              <a:rPr lang="de-DE" dirty="0"/>
              <a:t>Anfangsintensität der Röntgenstrahlung</a:t>
            </a:r>
          </a:p>
        </p:txBody>
      </p:sp>
      <p:sp>
        <p:nvSpPr>
          <p:cNvPr id="10" name="Rechteck 9"/>
          <p:cNvSpPr/>
          <p:nvPr/>
        </p:nvSpPr>
        <p:spPr>
          <a:xfrm>
            <a:off x="643145" y="3707910"/>
            <a:ext cx="3708836" cy="369332"/>
          </a:xfrm>
          <a:prstGeom prst="rect">
            <a:avLst/>
          </a:prstGeom>
        </p:spPr>
        <p:txBody>
          <a:bodyPr wrap="none">
            <a:spAutoFit/>
          </a:bodyPr>
          <a:lstStyle/>
          <a:p>
            <a:r>
              <a:rPr lang="de-DE" b="1" i="1" dirty="0"/>
              <a:t>d: </a:t>
            </a:r>
            <a:r>
              <a:rPr lang="de-DE" dirty="0"/>
              <a:t>Dicke des durchstrahlten Materials </a:t>
            </a:r>
          </a:p>
        </p:txBody>
      </p:sp>
      <p:sp>
        <p:nvSpPr>
          <p:cNvPr id="11" name="Rechteck 10"/>
          <p:cNvSpPr/>
          <p:nvPr/>
        </p:nvSpPr>
        <p:spPr>
          <a:xfrm>
            <a:off x="643145" y="4039937"/>
            <a:ext cx="3431260" cy="369332"/>
          </a:xfrm>
          <a:prstGeom prst="rect">
            <a:avLst/>
          </a:prstGeom>
        </p:spPr>
        <p:txBody>
          <a:bodyPr wrap="none">
            <a:spAutoFit/>
          </a:bodyPr>
          <a:lstStyle/>
          <a:p>
            <a:r>
              <a:rPr lang="de-DE" b="1" i="1" dirty="0">
                <a:latin typeface="Symbol" panose="05050102010706020507" pitchFamily="18" charset="2"/>
                <a:ea typeface="Times New Roman" panose="02020603050405020304" pitchFamily="18" charset="0"/>
              </a:rPr>
              <a:t>m: </a:t>
            </a:r>
            <a:r>
              <a:rPr lang="de-DE" dirty="0"/>
              <a:t>Röntgenabsorptionskoeffizient</a:t>
            </a:r>
          </a:p>
        </p:txBody>
      </p:sp>
      <p:pic>
        <p:nvPicPr>
          <p:cNvPr id="14338" name="Picture 2" descr="Allgemeine Bildkriterien und Bildqualität. Bildgebende Verfahren in der  Medizin und medizinische Bildverarbeitung Konventionelles Röntgen - PDF  Free Download">
            <a:extLst>
              <a:ext uri="{FF2B5EF4-FFF2-40B4-BE49-F238E27FC236}">
                <a16:creationId xmlns:a16="http://schemas.microsoft.com/office/drawing/2014/main" id="{56C4E08F-C780-4675-B0CC-54A9C2BB7D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0" t="9645" b="16128"/>
          <a:stretch/>
        </p:blipFill>
        <p:spPr bwMode="auto">
          <a:xfrm>
            <a:off x="5170370" y="2542082"/>
            <a:ext cx="6510335" cy="36588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2E41DEB-52CF-4E52-A7D5-FAEBE6A05D86}"/>
                  </a:ext>
                </a:extLst>
              </p:cNvPr>
              <p:cNvSpPr txBox="1"/>
              <p:nvPr/>
            </p:nvSpPr>
            <p:spPr>
              <a:xfrm>
                <a:off x="746704" y="2836542"/>
                <a:ext cx="1363065" cy="281937"/>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I</m:t>
                      </m:r>
                      <m:r>
                        <a:rPr lang="de-DE" b="0" i="0"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𝜇</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m:t>
                          </m:r>
                        </m:sup>
                      </m:sSup>
                    </m:oMath>
                  </m:oMathPara>
                </a14:m>
                <a:endParaRPr lang="de-DE" dirty="0"/>
              </a:p>
            </p:txBody>
          </p:sp>
        </mc:Choice>
        <mc:Fallback xmlns="">
          <p:sp>
            <p:nvSpPr>
              <p:cNvPr id="9" name="Textfeld 8">
                <a:extLst>
                  <a:ext uri="{FF2B5EF4-FFF2-40B4-BE49-F238E27FC236}">
                    <a16:creationId xmlns:a16="http://schemas.microsoft.com/office/drawing/2014/main" id="{12E41DEB-52CF-4E52-A7D5-FAEBE6A05D86}"/>
                  </a:ext>
                </a:extLst>
              </p:cNvPr>
              <p:cNvSpPr txBox="1">
                <a:spLocks noRot="1" noChangeAspect="1" noMove="1" noResize="1" noEditPoints="1" noAdjustHandles="1" noChangeArrowheads="1" noChangeShapeType="1" noTextEdit="1"/>
              </p:cNvSpPr>
              <p:nvPr/>
            </p:nvSpPr>
            <p:spPr>
              <a:xfrm>
                <a:off x="746704" y="2836542"/>
                <a:ext cx="1363065" cy="281937"/>
              </a:xfrm>
              <a:prstGeom prst="rect">
                <a:avLst/>
              </a:prstGeom>
              <a:blipFill>
                <a:blip r:embed="rId5"/>
                <a:stretch>
                  <a:fillRect l="-3097" t="-2041" r="-885" b="-12245"/>
                </a:stretch>
              </a:blipFill>
              <a:ln>
                <a:solidFill>
                  <a:schemeClr val="tx1"/>
                </a:solidFill>
              </a:ln>
            </p:spPr>
            <p:txBody>
              <a:bodyPr/>
              <a:lstStyle/>
              <a:p>
                <a:r>
                  <a:rPr lang="de-DE">
                    <a:noFill/>
                  </a:rPr>
                  <a:t> </a:t>
                </a:r>
              </a:p>
            </p:txBody>
          </p:sp>
        </mc:Fallback>
      </mc:AlternateContent>
      <p:sp>
        <p:nvSpPr>
          <p:cNvPr id="12" name="Textfeld 11">
            <a:extLst>
              <a:ext uri="{FF2B5EF4-FFF2-40B4-BE49-F238E27FC236}">
                <a16:creationId xmlns:a16="http://schemas.microsoft.com/office/drawing/2014/main" id="{057E9E34-2400-4315-97EE-36E2DBED193D}"/>
              </a:ext>
            </a:extLst>
          </p:cNvPr>
          <p:cNvSpPr txBox="1"/>
          <p:nvPr/>
        </p:nvSpPr>
        <p:spPr>
          <a:xfrm>
            <a:off x="643145" y="2285903"/>
            <a:ext cx="2481943" cy="369332"/>
          </a:xfrm>
          <a:prstGeom prst="rect">
            <a:avLst/>
          </a:prstGeom>
          <a:noFill/>
        </p:spPr>
        <p:txBody>
          <a:bodyPr wrap="square" rtlCol="0">
            <a:spAutoFit/>
          </a:bodyPr>
          <a:lstStyle/>
          <a:p>
            <a:r>
              <a:rPr lang="de-DE" b="1" dirty="0"/>
              <a:t>Schwächungsgesetz</a:t>
            </a:r>
          </a:p>
        </p:txBody>
      </p:sp>
      <p:sp>
        <p:nvSpPr>
          <p:cNvPr id="13" name="Textfeld 12">
            <a:extLst>
              <a:ext uri="{FF2B5EF4-FFF2-40B4-BE49-F238E27FC236}">
                <a16:creationId xmlns:a16="http://schemas.microsoft.com/office/drawing/2014/main" id="{399844DF-A3F5-4E9B-A9D1-9ADAB53D4487}"/>
              </a:ext>
            </a:extLst>
          </p:cNvPr>
          <p:cNvSpPr txBox="1"/>
          <p:nvPr/>
        </p:nvSpPr>
        <p:spPr>
          <a:xfrm>
            <a:off x="5181256" y="2232546"/>
            <a:ext cx="2536371" cy="369332"/>
          </a:xfrm>
          <a:prstGeom prst="rect">
            <a:avLst/>
          </a:prstGeom>
          <a:noFill/>
        </p:spPr>
        <p:txBody>
          <a:bodyPr wrap="square" rtlCol="0">
            <a:spAutoFit/>
          </a:bodyPr>
          <a:lstStyle/>
          <a:p>
            <a:r>
              <a:rPr lang="de-DE" b="1" dirty="0"/>
              <a:t>Schwächungsfaktoren</a:t>
            </a:r>
          </a:p>
        </p:txBody>
      </p:sp>
    </p:spTree>
    <p:extLst>
      <p:ext uri="{BB962C8B-B14F-4D97-AF65-F5344CB8AC3E}">
        <p14:creationId xmlns:p14="http://schemas.microsoft.com/office/powerpoint/2010/main" val="2769705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a:solidFill>
                  <a:schemeClr val="tx1">
                    <a:lumMod val="75000"/>
                    <a:lumOff val="25000"/>
                  </a:schemeClr>
                </a:solidFill>
              </a:rPr>
              <a:t>Absorption von </a:t>
            </a:r>
            <a:r>
              <a:rPr lang="en-GB" sz="3600" b="1" dirty="0" err="1">
                <a:solidFill>
                  <a:schemeClr val="tx1">
                    <a:lumMod val="75000"/>
                    <a:lumOff val="25000"/>
                  </a:schemeClr>
                </a:solidFill>
              </a:rPr>
              <a:t>Röntgenstrahlung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12" name="Tabelle 11"/>
          <p:cNvGraphicFramePr>
            <a:graphicFrameLocks noGrp="1"/>
          </p:cNvGraphicFramePr>
          <p:nvPr/>
        </p:nvGraphicFramePr>
        <p:xfrm>
          <a:off x="12659313" y="3441687"/>
          <a:ext cx="5046709" cy="564481"/>
        </p:xfrm>
        <a:graphic>
          <a:graphicData uri="http://schemas.openxmlformats.org/drawingml/2006/table">
            <a:tbl>
              <a:tblPr>
                <a:tableStyleId>{5C22544A-7EE6-4342-B048-85BDC9FD1C3A}</a:tableStyleId>
              </a:tblPr>
              <a:tblGrid>
                <a:gridCol w="1192570">
                  <a:extLst>
                    <a:ext uri="{9D8B030D-6E8A-4147-A177-3AD203B41FA5}">
                      <a16:colId xmlns:a16="http://schemas.microsoft.com/office/drawing/2014/main" val="4196849374"/>
                    </a:ext>
                  </a:extLst>
                </a:gridCol>
                <a:gridCol w="586308">
                  <a:extLst>
                    <a:ext uri="{9D8B030D-6E8A-4147-A177-3AD203B41FA5}">
                      <a16:colId xmlns:a16="http://schemas.microsoft.com/office/drawing/2014/main" val="1007162482"/>
                    </a:ext>
                  </a:extLst>
                </a:gridCol>
                <a:gridCol w="527619">
                  <a:extLst>
                    <a:ext uri="{9D8B030D-6E8A-4147-A177-3AD203B41FA5}">
                      <a16:colId xmlns:a16="http://schemas.microsoft.com/office/drawing/2014/main" val="2300453274"/>
                    </a:ext>
                  </a:extLst>
                </a:gridCol>
                <a:gridCol w="527619">
                  <a:extLst>
                    <a:ext uri="{9D8B030D-6E8A-4147-A177-3AD203B41FA5}">
                      <a16:colId xmlns:a16="http://schemas.microsoft.com/office/drawing/2014/main" val="1342261491"/>
                    </a:ext>
                  </a:extLst>
                </a:gridCol>
                <a:gridCol w="527619">
                  <a:extLst>
                    <a:ext uri="{9D8B030D-6E8A-4147-A177-3AD203B41FA5}">
                      <a16:colId xmlns:a16="http://schemas.microsoft.com/office/drawing/2014/main" val="2047445668"/>
                    </a:ext>
                  </a:extLst>
                </a:gridCol>
                <a:gridCol w="565766">
                  <a:extLst>
                    <a:ext uri="{9D8B030D-6E8A-4147-A177-3AD203B41FA5}">
                      <a16:colId xmlns:a16="http://schemas.microsoft.com/office/drawing/2014/main" val="279737910"/>
                    </a:ext>
                  </a:extLst>
                </a:gridCol>
                <a:gridCol w="1119208">
                  <a:extLst>
                    <a:ext uri="{9D8B030D-6E8A-4147-A177-3AD203B41FA5}">
                      <a16:colId xmlns:a16="http://schemas.microsoft.com/office/drawing/2014/main" val="249825768"/>
                    </a:ext>
                  </a:extLst>
                </a:gridCol>
              </a:tblGrid>
              <a:tr h="188160">
                <a:tc>
                  <a:txBody>
                    <a:bodyPr/>
                    <a:lstStyle/>
                    <a:p>
                      <a:pPr>
                        <a:spcAft>
                          <a:spcPts val="0"/>
                        </a:spcAft>
                      </a:pPr>
                      <a:r>
                        <a:rPr lang="de-DE" sz="1000">
                          <a:effectLst/>
                        </a:rPr>
                        <a:t>Material</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Blei</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Kupfer</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dirty="0">
                          <a:effectLst/>
                        </a:rPr>
                        <a:t>Jod</a:t>
                      </a:r>
                      <a:endParaRPr lang="de-DE"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Zinn</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Wasser</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Luft</a:t>
                      </a:r>
                      <a:endParaRPr lang="de-DE"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321821624"/>
                  </a:ext>
                </a:extLst>
              </a:tr>
              <a:tr h="376321">
                <a:tc>
                  <a:txBody>
                    <a:bodyPr/>
                    <a:lstStyle/>
                    <a:p>
                      <a:pPr>
                        <a:spcAft>
                          <a:spcPts val="0"/>
                        </a:spcAft>
                      </a:pPr>
                      <a:r>
                        <a:rPr lang="de-DE" sz="1000">
                          <a:effectLst/>
                        </a:rPr>
                        <a:t>Röntgenabsorptions-</a:t>
                      </a:r>
                      <a:br>
                        <a:rPr lang="de-DE" sz="1000">
                          <a:effectLst/>
                        </a:rPr>
                      </a:br>
                      <a:r>
                        <a:rPr lang="de-DE" sz="1000">
                          <a:effectLst/>
                        </a:rPr>
                        <a:t>koeffizient</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72,3/cm</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1,4/cm</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a:effectLst/>
                        </a:rPr>
                        <a:t>9,6/cm</a:t>
                      </a:r>
                      <a:endParaRPr lang="de-DE"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dirty="0">
                          <a:effectLst/>
                        </a:rPr>
                        <a:t>13,9/cm</a:t>
                      </a:r>
                      <a:endParaRPr lang="de-DE"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dirty="0">
                          <a:effectLst/>
                        </a:rPr>
                        <a:t>0,2/cm</a:t>
                      </a:r>
                      <a:endParaRPr lang="de-DE"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de-DE" sz="1000" dirty="0">
                          <a:effectLst/>
                        </a:rPr>
                        <a:t>0,2*10</a:t>
                      </a:r>
                      <a:r>
                        <a:rPr lang="de-DE" sz="1000" baseline="30000" dirty="0">
                          <a:effectLst/>
                        </a:rPr>
                        <a:t>-3</a:t>
                      </a:r>
                      <a:r>
                        <a:rPr lang="de-DE" sz="1000" dirty="0">
                          <a:effectLst/>
                        </a:rPr>
                        <a:t>/cm</a:t>
                      </a:r>
                      <a:endParaRPr lang="de-DE"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657646740"/>
                  </a:ext>
                </a:extLst>
              </a:tr>
            </a:tbl>
          </a:graphicData>
        </a:graphic>
      </p:graphicFrame>
      <p:sp>
        <p:nvSpPr>
          <p:cNvPr id="5" name="Rechteck 4"/>
          <p:cNvSpPr/>
          <p:nvPr/>
        </p:nvSpPr>
        <p:spPr>
          <a:xfrm>
            <a:off x="468811" y="5787949"/>
            <a:ext cx="6096000" cy="830997"/>
          </a:xfrm>
          <a:prstGeom prst="rect">
            <a:avLst/>
          </a:prstGeom>
        </p:spPr>
        <p:txBody>
          <a:bodyPr>
            <a:spAutoFit/>
          </a:bodyPr>
          <a:lstStyle/>
          <a:p>
            <a:r>
              <a:rPr lang="de-DE" sz="1600" dirty="0">
                <a:ea typeface="Times New Roman" panose="02020603050405020304" pitchFamily="18" charset="0"/>
              </a:rPr>
              <a:t>Röntgenabsorptionskoeffizient für verschiedene</a:t>
            </a:r>
          </a:p>
          <a:p>
            <a:r>
              <a:rPr lang="de-DE" sz="1600" dirty="0">
                <a:ea typeface="Times New Roman" panose="02020603050405020304" pitchFamily="18" charset="0"/>
              </a:rPr>
              <a:t>Stoffe bei einer Photonenenergie von E=100 keV </a:t>
            </a:r>
          </a:p>
          <a:p>
            <a:r>
              <a:rPr lang="de-DE" sz="1600" dirty="0">
                <a:ea typeface="Times New Roman" panose="02020603050405020304" pitchFamily="18" charset="0"/>
              </a:rPr>
              <a:t>[Dan 70] [Sal 88]</a:t>
            </a:r>
            <a:endParaRPr lang="de-DE" sz="1600"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497" y="1563048"/>
            <a:ext cx="6240648" cy="406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Rechteck 13"/>
              <p:cNvSpPr/>
              <p:nvPr/>
            </p:nvSpPr>
            <p:spPr>
              <a:xfrm>
                <a:off x="5364497" y="5787948"/>
                <a:ext cx="5274970" cy="584775"/>
              </a:xfrm>
              <a:prstGeom prst="rect">
                <a:avLst/>
              </a:prstGeom>
            </p:spPr>
            <p:txBody>
              <a:bodyPr wrap="none">
                <a:spAutoFit/>
              </a:bodyPr>
              <a:lstStyle/>
              <a:p>
                <a:r>
                  <a:rPr lang="de-DE" sz="1600" dirty="0">
                    <a:ea typeface="Times New Roman" panose="02020603050405020304" pitchFamily="18" charset="0"/>
                  </a:rPr>
                  <a:t>relative Absorptionskoeffizienten von menschlichem Gewebe</a:t>
                </a:r>
                <a:br>
                  <a:rPr lang="de-DE" sz="1600" dirty="0">
                    <a:ea typeface="Times New Roman" panose="02020603050405020304" pitchFamily="18" charset="0"/>
                  </a:rPr>
                </a:br>
                <a14:m>
                  <m:oMath xmlns:m="http://schemas.openxmlformats.org/officeDocument/2006/math">
                    <m:d>
                      <m:dPr>
                        <m:begChr m:val="["/>
                        <m:endChr m:val="]"/>
                        <m:ctrlPr>
                          <a:rPr lang="de-DE" sz="1600" b="0" i="1" smtClean="0">
                            <a:latin typeface="Cambria Math" panose="02040503050406030204" pitchFamily="18" charset="0"/>
                          </a:rPr>
                        </m:ctrlPr>
                      </m:dPr>
                      <m:e>
                        <m:sSub>
                          <m:sSubPr>
                            <m:ctrlPr>
                              <a:rPr lang="de-DE" sz="1600" i="1" smtClean="0">
                                <a:latin typeface="Cambria Math" panose="02040503050406030204" pitchFamily="18" charset="0"/>
                              </a:rPr>
                            </m:ctrlPr>
                          </m:sSubPr>
                          <m:e>
                            <m:r>
                              <m:rPr>
                                <m:sty m:val="p"/>
                              </m:rPr>
                              <a:rPr lang="de-DE" sz="1600" i="0" smtClean="0">
                                <a:latin typeface="Cambria Math" panose="02040503050406030204" pitchFamily="18" charset="0"/>
                                <a:ea typeface="Cambria Math" panose="02040503050406030204" pitchFamily="18" charset="0"/>
                              </a:rPr>
                              <m:t>μ</m:t>
                            </m:r>
                          </m:e>
                          <m:sub>
                            <m:r>
                              <m:rPr>
                                <m:sty m:val="p"/>
                              </m:rPr>
                              <a:rPr lang="de-DE" sz="1600" b="0" i="0" smtClean="0">
                                <a:latin typeface="Cambria Math" panose="02040503050406030204" pitchFamily="18" charset="0"/>
                              </a:rPr>
                              <m:t>rel</m:t>
                            </m:r>
                          </m:sub>
                        </m:sSub>
                      </m:e>
                    </m:d>
                    <m:r>
                      <a:rPr lang="de-DE" sz="1600" b="0" i="1" smtClean="0">
                        <a:latin typeface="Cambria Math" panose="02040503050406030204" pitchFamily="18" charset="0"/>
                      </a:rPr>
                      <m:t>=</m:t>
                    </m:r>
                  </m:oMath>
                </a14:m>
                <a:r>
                  <a:rPr lang="de-DE" sz="1600" dirty="0">
                    <a:ea typeface="Times New Roman" panose="02020603050405020304" pitchFamily="18" charset="0"/>
                  </a:rPr>
                  <a:t>HU (Hounsfield-Unit)</a:t>
                </a:r>
                <a:endParaRPr lang="de-DE" sz="1600" dirty="0"/>
              </a:p>
            </p:txBody>
          </p:sp>
        </mc:Choice>
        <mc:Fallback xmlns="">
          <p:sp>
            <p:nvSpPr>
              <p:cNvPr id="14" name="Rechteck 13"/>
              <p:cNvSpPr>
                <a:spLocks noRot="1" noChangeAspect="1" noMove="1" noResize="1" noEditPoints="1" noAdjustHandles="1" noChangeArrowheads="1" noChangeShapeType="1" noTextEdit="1"/>
              </p:cNvSpPr>
              <p:nvPr/>
            </p:nvSpPr>
            <p:spPr>
              <a:xfrm>
                <a:off x="5364497" y="5787948"/>
                <a:ext cx="5274970" cy="584775"/>
              </a:xfrm>
              <a:prstGeom prst="rect">
                <a:avLst/>
              </a:prstGeom>
              <a:blipFill>
                <a:blip r:embed="rId6"/>
                <a:stretch>
                  <a:fillRect l="-578" t="-3125" b="-12500"/>
                </a:stretch>
              </a:blipFill>
            </p:spPr>
            <p:txBody>
              <a:bodyPr/>
              <a:lstStyle/>
              <a:p>
                <a:r>
                  <a:rPr lang="de-DE">
                    <a:noFill/>
                  </a:rPr>
                  <a:t> </a:t>
                </a:r>
              </a:p>
            </p:txBody>
          </p:sp>
        </mc:Fallback>
      </mc:AlternateContent>
      <p:sp>
        <p:nvSpPr>
          <p:cNvPr id="15" name="Rectangle 5"/>
          <p:cNvSpPr>
            <a:spLocks noChangeArrowheads="1"/>
          </p:cNvSpPr>
          <p:nvPr/>
        </p:nvSpPr>
        <p:spPr bwMode="auto">
          <a:xfrm>
            <a:off x="5374640" y="47926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16" name="Objekt 15"/>
          <p:cNvGraphicFramePr>
            <a:graphicFrameLocks noChangeAspect="1"/>
          </p:cNvGraphicFramePr>
          <p:nvPr/>
        </p:nvGraphicFramePr>
        <p:xfrm>
          <a:off x="9116313" y="4751196"/>
          <a:ext cx="2237487" cy="639282"/>
        </p:xfrm>
        <a:graphic>
          <a:graphicData uri="http://schemas.openxmlformats.org/presentationml/2006/ole">
            <mc:AlternateContent xmlns:mc="http://schemas.openxmlformats.org/markup-compatibility/2006">
              <mc:Choice xmlns:v="urn:schemas-microsoft-com:vml" Requires="v">
                <p:oleObj r:id="rId7" imgW="1600200" imgH="457200" progId="Equation.3">
                  <p:embed/>
                </p:oleObj>
              </mc:Choice>
              <mc:Fallback>
                <p:oleObj r:id="rId7" imgW="1600200" imgH="457200" progId="Equation.3">
                  <p:embed/>
                  <p:pic>
                    <p:nvPicPr>
                      <p:cNvPr id="16" name="Objek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6313" y="4751196"/>
                        <a:ext cx="2237487" cy="639282"/>
                      </a:xfrm>
                      <a:prstGeom prst="rect">
                        <a:avLst/>
                      </a:prstGeom>
                      <a:noFill/>
                      <a:ln>
                        <a:solidFill>
                          <a:schemeClr val="tx1"/>
                        </a:solidFill>
                      </a:ln>
                    </p:spPr>
                  </p:pic>
                </p:oleObj>
              </mc:Fallback>
            </mc:AlternateContent>
          </a:graphicData>
        </a:graphic>
      </p:graphicFrame>
      <mc:AlternateContent xmlns:mc="http://schemas.openxmlformats.org/markup-compatibility/2006" xmlns:a14="http://schemas.microsoft.com/office/drawing/2010/main">
        <mc:Choice Requires="a14">
          <p:graphicFrame>
            <p:nvGraphicFramePr>
              <p:cNvPr id="6" name="Tabelle 6">
                <a:extLst>
                  <a:ext uri="{FF2B5EF4-FFF2-40B4-BE49-F238E27FC236}">
                    <a16:creationId xmlns:a16="http://schemas.microsoft.com/office/drawing/2014/main" id="{6104A969-26FC-48BF-BA65-ED09A179C5E6}"/>
                  </a:ext>
                </a:extLst>
              </p:cNvPr>
              <p:cNvGraphicFramePr>
                <a:graphicFrameLocks noGrp="1"/>
              </p:cNvGraphicFramePr>
              <p:nvPr/>
            </p:nvGraphicFramePr>
            <p:xfrm>
              <a:off x="573840" y="1563049"/>
              <a:ext cx="3559333" cy="4069242"/>
            </p:xfrm>
            <a:graphic>
              <a:graphicData uri="http://schemas.openxmlformats.org/drawingml/2006/table">
                <a:tbl>
                  <a:tblPr firstRow="1" bandRow="1">
                    <a:tableStyleId>{2D5ABB26-0587-4C30-8999-92F81FD0307C}</a:tableStyleId>
                  </a:tblPr>
                  <a:tblGrid>
                    <a:gridCol w="1216031">
                      <a:extLst>
                        <a:ext uri="{9D8B030D-6E8A-4147-A177-3AD203B41FA5}">
                          <a16:colId xmlns:a16="http://schemas.microsoft.com/office/drawing/2014/main" val="2571897630"/>
                        </a:ext>
                      </a:extLst>
                    </a:gridCol>
                    <a:gridCol w="2343302">
                      <a:extLst>
                        <a:ext uri="{9D8B030D-6E8A-4147-A177-3AD203B41FA5}">
                          <a16:colId xmlns:a16="http://schemas.microsoft.com/office/drawing/2014/main" val="797072382"/>
                        </a:ext>
                      </a:extLst>
                    </a:gridCol>
                  </a:tblGrid>
                  <a:tr h="571527">
                    <a:tc>
                      <a:txBody>
                        <a:bodyPr/>
                        <a:lstStyle/>
                        <a:p>
                          <a:r>
                            <a:rPr lang="de-DE" b="1" dirty="0"/>
                            <a:t>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e-DE" b="1" dirty="0"/>
                            <a:t>Röntgenabsorptions-koeffizient </a:t>
                          </a:r>
                          <a:r>
                            <a:rPr lang="de-DE" b="1" i="1" dirty="0">
                              <a:latin typeface="Symbol" panose="05050102010706020507" pitchFamily="18" charset="2"/>
                              <a:ea typeface="Times New Roman" panose="02020603050405020304" pitchFamily="18" charset="0"/>
                            </a:rPr>
                            <a:t>m</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45227015"/>
                      </a:ext>
                    </a:extLst>
                  </a:tr>
                  <a:tr h="571527">
                    <a:tc>
                      <a:txBody>
                        <a:bodyPr/>
                        <a:lstStyle/>
                        <a:p>
                          <a:r>
                            <a:rPr lang="de-DE" dirty="0"/>
                            <a:t>Blei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72,3/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8718195"/>
                      </a:ext>
                    </a:extLst>
                  </a:tr>
                  <a:tr h="571527">
                    <a:tc>
                      <a:txBody>
                        <a:bodyPr/>
                        <a:lstStyle/>
                        <a:p>
                          <a:r>
                            <a:rPr lang="de-DE" dirty="0"/>
                            <a:t>Zinn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13,9/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870520"/>
                      </a:ext>
                    </a:extLst>
                  </a:tr>
                  <a:tr h="571527">
                    <a:tc>
                      <a:txBody>
                        <a:bodyPr/>
                        <a:lstStyle/>
                        <a:p>
                          <a:r>
                            <a:rPr lang="de-DE" dirty="0"/>
                            <a:t>Jod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9,6/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21120"/>
                      </a:ext>
                    </a:extLst>
                  </a:tr>
                  <a:tr h="571527">
                    <a:tc>
                      <a:txBody>
                        <a:bodyPr/>
                        <a:lstStyle/>
                        <a:p>
                          <a:r>
                            <a:rPr lang="de-DE" dirty="0"/>
                            <a:t>Kupfer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162335"/>
                      </a:ext>
                    </a:extLst>
                  </a:tr>
                  <a:tr h="571527">
                    <a:tc>
                      <a:txBody>
                        <a:bodyPr/>
                        <a:lstStyle/>
                        <a:p>
                          <a:r>
                            <a:rPr lang="de-DE" dirty="0"/>
                            <a:t>Wasser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0,2/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840143"/>
                      </a:ext>
                    </a:extLst>
                  </a:tr>
                  <a:tr h="571527">
                    <a:tc>
                      <a:txBody>
                        <a:bodyPr/>
                        <a:lstStyle/>
                        <a:p>
                          <a:r>
                            <a:rPr lang="de-DE" dirty="0"/>
                            <a:t>Luft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0,2 </a:t>
                          </a:r>
                          <a14:m>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m:t>
                                  </m:r>
                                  <m:r>
                                    <a:rPr lang="de-DE" b="0" smtClean="0">
                                      <a:latin typeface="Cambria Math" panose="02040503050406030204" pitchFamily="18" charset="0"/>
                                    </a:rPr>
                                    <m:t>10</m:t>
                                  </m:r>
                                </m:e>
                                <m:sup>
                                  <m:r>
                                    <a:rPr lang="de-DE" b="0" smtClean="0">
                                      <a:latin typeface="Cambria Math" panose="02040503050406030204" pitchFamily="18" charset="0"/>
                                    </a:rPr>
                                    <m:t>−3</m:t>
                                  </m:r>
                                </m:sup>
                              </m:sSup>
                            </m:oMath>
                          </a14:m>
                          <a:r>
                            <a:rPr lang="de-DE" dirty="0"/>
                            <a:t>/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9571849"/>
                      </a:ext>
                    </a:extLst>
                  </a:tr>
                </a:tbl>
              </a:graphicData>
            </a:graphic>
          </p:graphicFrame>
        </mc:Choice>
        <mc:Fallback xmlns="">
          <p:graphicFrame>
            <p:nvGraphicFramePr>
              <p:cNvPr id="6" name="Tabelle 6">
                <a:extLst>
                  <a:ext uri="{FF2B5EF4-FFF2-40B4-BE49-F238E27FC236}">
                    <a16:creationId xmlns:a16="http://schemas.microsoft.com/office/drawing/2014/main" id="{6104A969-26FC-48BF-BA65-ED09A179C5E6}"/>
                  </a:ext>
                </a:extLst>
              </p:cNvPr>
              <p:cNvGraphicFramePr>
                <a:graphicFrameLocks noGrp="1"/>
              </p:cNvGraphicFramePr>
              <p:nvPr>
                <p:extLst>
                  <p:ext uri="{D42A27DB-BD31-4B8C-83A1-F6EECF244321}">
                    <p14:modId xmlns:p14="http://schemas.microsoft.com/office/powerpoint/2010/main" val="1443913016"/>
                  </p:ext>
                </p:extLst>
              </p:nvPr>
            </p:nvGraphicFramePr>
            <p:xfrm>
              <a:off x="573840" y="1563049"/>
              <a:ext cx="3559333" cy="4069242"/>
            </p:xfrm>
            <a:graphic>
              <a:graphicData uri="http://schemas.openxmlformats.org/drawingml/2006/table">
                <a:tbl>
                  <a:tblPr firstRow="1" bandRow="1">
                    <a:tableStyleId>{2D5ABB26-0587-4C30-8999-92F81FD0307C}</a:tableStyleId>
                  </a:tblPr>
                  <a:tblGrid>
                    <a:gridCol w="1216031">
                      <a:extLst>
                        <a:ext uri="{9D8B030D-6E8A-4147-A177-3AD203B41FA5}">
                          <a16:colId xmlns:a16="http://schemas.microsoft.com/office/drawing/2014/main" val="2571897630"/>
                        </a:ext>
                      </a:extLst>
                    </a:gridCol>
                    <a:gridCol w="2343302">
                      <a:extLst>
                        <a:ext uri="{9D8B030D-6E8A-4147-A177-3AD203B41FA5}">
                          <a16:colId xmlns:a16="http://schemas.microsoft.com/office/drawing/2014/main" val="797072382"/>
                        </a:ext>
                      </a:extLst>
                    </a:gridCol>
                  </a:tblGrid>
                  <a:tr h="640080">
                    <a:tc>
                      <a:txBody>
                        <a:bodyPr/>
                        <a:lstStyle/>
                        <a:p>
                          <a:r>
                            <a:rPr lang="de-DE" b="1" dirty="0"/>
                            <a:t>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e-DE" b="1" dirty="0"/>
                            <a:t>Röntgenabsorptions-koeffizient </a:t>
                          </a:r>
                          <a:r>
                            <a:rPr lang="de-DE" b="1" i="1" dirty="0">
                              <a:latin typeface="Symbol" panose="05050102010706020507" pitchFamily="18" charset="2"/>
                              <a:ea typeface="Times New Roman" panose="02020603050405020304" pitchFamily="18" charset="0"/>
                            </a:rPr>
                            <a:t>m</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45227015"/>
                      </a:ext>
                    </a:extLst>
                  </a:tr>
                  <a:tr h="571527">
                    <a:tc>
                      <a:txBody>
                        <a:bodyPr/>
                        <a:lstStyle/>
                        <a:p>
                          <a:r>
                            <a:rPr lang="de-DE" dirty="0"/>
                            <a:t>Blei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72,3/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8718195"/>
                      </a:ext>
                    </a:extLst>
                  </a:tr>
                  <a:tr h="571527">
                    <a:tc>
                      <a:txBody>
                        <a:bodyPr/>
                        <a:lstStyle/>
                        <a:p>
                          <a:r>
                            <a:rPr lang="de-DE" dirty="0"/>
                            <a:t>Zinn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13,9/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870520"/>
                      </a:ext>
                    </a:extLst>
                  </a:tr>
                  <a:tr h="571527">
                    <a:tc>
                      <a:txBody>
                        <a:bodyPr/>
                        <a:lstStyle/>
                        <a:p>
                          <a:r>
                            <a:rPr lang="de-DE" dirty="0"/>
                            <a:t>Jod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9,6/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21120"/>
                      </a:ext>
                    </a:extLst>
                  </a:tr>
                  <a:tr h="571527">
                    <a:tc>
                      <a:txBody>
                        <a:bodyPr/>
                        <a:lstStyle/>
                        <a:p>
                          <a:r>
                            <a:rPr lang="de-DE" dirty="0"/>
                            <a:t>Kupfer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162335"/>
                      </a:ext>
                    </a:extLst>
                  </a:tr>
                  <a:tr h="571527">
                    <a:tc>
                      <a:txBody>
                        <a:bodyPr/>
                        <a:lstStyle/>
                        <a:p>
                          <a:r>
                            <a:rPr lang="de-DE" dirty="0"/>
                            <a:t>Wasser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0,2/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840143"/>
                      </a:ext>
                    </a:extLst>
                  </a:tr>
                  <a:tr h="571527">
                    <a:tc>
                      <a:txBody>
                        <a:bodyPr/>
                        <a:lstStyle/>
                        <a:p>
                          <a:r>
                            <a:rPr lang="de-DE" dirty="0"/>
                            <a:t>Luft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52208" t="-615957" r="-519" b="-3191"/>
                          </a:stretch>
                        </a:blipFill>
                      </a:tcPr>
                    </a:tc>
                    <a:extLst>
                      <a:ext uri="{0D108BD9-81ED-4DB2-BD59-A6C34878D82A}">
                        <a16:rowId xmlns:a16="http://schemas.microsoft.com/office/drawing/2014/main" val="3129571849"/>
                      </a:ext>
                    </a:extLst>
                  </a:tr>
                </a:tbl>
              </a:graphicData>
            </a:graphic>
          </p:graphicFrame>
        </mc:Fallback>
      </mc:AlternateContent>
      <p:pic>
        <p:nvPicPr>
          <p:cNvPr id="10" name="Grafik 9" descr="Pfeil: Gerade Silhouette">
            <a:extLst>
              <a:ext uri="{FF2B5EF4-FFF2-40B4-BE49-F238E27FC236}">
                <a16:creationId xmlns:a16="http://schemas.microsoft.com/office/drawing/2014/main" id="{A3D2AD14-80F2-4EAA-854D-98B301D837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2549597" y="3423528"/>
            <a:ext cx="3809940" cy="1055912"/>
          </a:xfrm>
          <a:prstGeom prst="rect">
            <a:avLst/>
          </a:prstGeom>
        </p:spPr>
      </p:pic>
    </p:spTree>
    <p:extLst>
      <p:ext uri="{BB962C8B-B14F-4D97-AF65-F5344CB8AC3E}">
        <p14:creationId xmlns:p14="http://schemas.microsoft.com/office/powerpoint/2010/main" val="2628908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Technik</a:t>
            </a:r>
            <a:r>
              <a:rPr lang="en-GB" sz="3600" b="1" dirty="0">
                <a:solidFill>
                  <a:schemeClr val="tx1">
                    <a:lumMod val="75000"/>
                    <a:lumOff val="25000"/>
                  </a:schemeClr>
                </a:solidFill>
              </a:rPr>
              <a:t> der </a:t>
            </a:r>
            <a:r>
              <a:rPr lang="en-GB" sz="3600" b="1" dirty="0" err="1">
                <a:solidFill>
                  <a:schemeClr val="tx1">
                    <a:lumMod val="75000"/>
                    <a:lumOff val="25000"/>
                  </a:schemeClr>
                </a:solidFill>
              </a:rPr>
              <a:t>Angiografie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308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53" y="1960666"/>
            <a:ext cx="5457905" cy="293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1083378" y="5354534"/>
            <a:ext cx="3987054" cy="369332"/>
          </a:xfrm>
          <a:prstGeom prst="rect">
            <a:avLst/>
          </a:prstGeom>
        </p:spPr>
        <p:txBody>
          <a:bodyPr wrap="none">
            <a:spAutoFit/>
          </a:bodyPr>
          <a:lstStyle/>
          <a:p>
            <a:r>
              <a:rPr lang="de-DE" dirty="0" err="1">
                <a:ea typeface="Times New Roman" panose="02020603050405020304" pitchFamily="18" charset="0"/>
              </a:rPr>
              <a:t>Prinzipskizze</a:t>
            </a:r>
            <a:r>
              <a:rPr lang="de-DE" dirty="0">
                <a:ea typeface="Times New Roman" panose="02020603050405020304" pitchFamily="18" charset="0"/>
              </a:rPr>
              <a:t> eines </a:t>
            </a:r>
            <a:r>
              <a:rPr lang="de-DE" dirty="0" err="1">
                <a:ea typeface="Times New Roman" panose="02020603050405020304" pitchFamily="18" charset="0"/>
              </a:rPr>
              <a:t>Angiographiegerätes</a:t>
            </a:r>
            <a:r>
              <a:rPr lang="de-DE" dirty="0">
                <a:ea typeface="Times New Roman" panose="02020603050405020304" pitchFamily="18" charset="0"/>
              </a:rPr>
              <a:t> </a:t>
            </a:r>
            <a:endParaRPr lang="de-DE" dirty="0"/>
          </a:p>
        </p:txBody>
      </p:sp>
      <p:pic>
        <p:nvPicPr>
          <p:cNvPr id="7" name="Grafik 6">
            <a:extLst>
              <a:ext uri="{FF2B5EF4-FFF2-40B4-BE49-F238E27FC236}">
                <a16:creationId xmlns:a16="http://schemas.microsoft.com/office/drawing/2014/main" id="{55FF6A60-7599-4584-A575-7B810C49E935}"/>
              </a:ext>
            </a:extLst>
          </p:cNvPr>
          <p:cNvPicPr>
            <a:picLocks noChangeAspect="1"/>
          </p:cNvPicPr>
          <p:nvPr/>
        </p:nvPicPr>
        <p:blipFill rotWithShape="1">
          <a:blip r:embed="rId5"/>
          <a:srcRect l="7714"/>
          <a:stretch/>
        </p:blipFill>
        <p:spPr>
          <a:xfrm>
            <a:off x="5912252" y="1757395"/>
            <a:ext cx="5810935" cy="3139939"/>
          </a:xfrm>
          <a:prstGeom prst="rect">
            <a:avLst/>
          </a:prstGeom>
        </p:spPr>
      </p:pic>
      <p:sp>
        <p:nvSpPr>
          <p:cNvPr id="13" name="Textfeld 12">
            <a:extLst>
              <a:ext uri="{FF2B5EF4-FFF2-40B4-BE49-F238E27FC236}">
                <a16:creationId xmlns:a16="http://schemas.microsoft.com/office/drawing/2014/main" id="{390FF517-5E1D-418D-A1DF-471C36D1DB92}"/>
              </a:ext>
            </a:extLst>
          </p:cNvPr>
          <p:cNvSpPr txBox="1"/>
          <p:nvPr/>
        </p:nvSpPr>
        <p:spPr>
          <a:xfrm>
            <a:off x="6357257" y="5354534"/>
            <a:ext cx="7418614" cy="369332"/>
          </a:xfrm>
          <a:prstGeom prst="rect">
            <a:avLst/>
          </a:prstGeom>
          <a:noFill/>
        </p:spPr>
        <p:txBody>
          <a:bodyPr wrap="square">
            <a:spAutoFit/>
          </a:bodyPr>
          <a:lstStyle/>
          <a:p>
            <a:r>
              <a:rPr lang="de-DE" dirty="0"/>
              <a:t>Schematischer Aufbau einer Angiographie-Anlage</a:t>
            </a:r>
          </a:p>
        </p:txBody>
      </p:sp>
    </p:spTree>
    <p:extLst>
      <p:ext uri="{BB962C8B-B14F-4D97-AF65-F5344CB8AC3E}">
        <p14:creationId xmlns:p14="http://schemas.microsoft.com/office/powerpoint/2010/main" val="1152766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Technik</a:t>
            </a:r>
            <a:r>
              <a:rPr lang="en-GB" sz="3600" b="1" dirty="0">
                <a:solidFill>
                  <a:schemeClr val="tx1">
                    <a:lumMod val="75000"/>
                    <a:lumOff val="25000"/>
                  </a:schemeClr>
                </a:solidFill>
              </a:rPr>
              <a:t> der </a:t>
            </a:r>
            <a:r>
              <a:rPr lang="en-GB" sz="3600" b="1" dirty="0" err="1">
                <a:solidFill>
                  <a:schemeClr val="tx1">
                    <a:lumMod val="75000"/>
                    <a:lumOff val="25000"/>
                  </a:schemeClr>
                </a:solidFill>
              </a:rPr>
              <a:t>Angiografie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7178253" y="5710019"/>
            <a:ext cx="33451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de-DE" dirty="0"/>
              <a:t>Röntgenaufnahme eines Koronar-</a:t>
            </a:r>
            <a:br>
              <a:rPr lang="de-DE" dirty="0"/>
            </a:br>
            <a:r>
              <a:rPr lang="de-DE" dirty="0" err="1"/>
              <a:t>gefäßes</a:t>
            </a:r>
            <a:r>
              <a:rPr lang="de-DE" dirty="0"/>
              <a:t> mit Kontrastmittel</a:t>
            </a:r>
            <a:endParaRPr lang="de-DE" i="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163" y="1614735"/>
            <a:ext cx="4271194" cy="38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818" y="1722021"/>
            <a:ext cx="3530019" cy="353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2352480" y="5710019"/>
            <a:ext cx="2718559" cy="369332"/>
          </a:xfrm>
          <a:prstGeom prst="rect">
            <a:avLst/>
          </a:prstGeom>
        </p:spPr>
        <p:txBody>
          <a:bodyPr wrap="square">
            <a:spAutoFit/>
          </a:bodyPr>
          <a:lstStyle/>
          <a:p>
            <a:pPr algn="just">
              <a:spcBef>
                <a:spcPts val="300"/>
              </a:spcBef>
              <a:spcAft>
                <a:spcPts val="600"/>
              </a:spcAft>
            </a:pPr>
            <a:r>
              <a:rPr lang="de-DE" dirty="0">
                <a:ea typeface="Times New Roman" panose="02020603050405020304" pitchFamily="18" charset="0"/>
              </a:rPr>
              <a:t>Aorta und Koronargefäße </a:t>
            </a:r>
            <a:endParaRPr lang="de-DE" sz="1200" i="1" dirty="0">
              <a:effectLst/>
              <a:ea typeface="Times New Roman" panose="02020603050405020304" pitchFamily="18" charset="0"/>
            </a:endParaRPr>
          </a:p>
        </p:txBody>
      </p:sp>
    </p:spTree>
    <p:extLst>
      <p:ext uri="{BB962C8B-B14F-4D97-AF65-F5344CB8AC3E}">
        <p14:creationId xmlns:p14="http://schemas.microsoft.com/office/powerpoint/2010/main" val="4284764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Technik</a:t>
            </a:r>
            <a:r>
              <a:rPr lang="en-GB" sz="3600" b="1" dirty="0">
                <a:solidFill>
                  <a:schemeClr val="tx1">
                    <a:lumMod val="75000"/>
                    <a:lumOff val="25000"/>
                  </a:schemeClr>
                </a:solidFill>
              </a:rPr>
              <a:t> der </a:t>
            </a:r>
            <a:r>
              <a:rPr lang="en-GB" sz="3600" b="1" dirty="0" err="1">
                <a:solidFill>
                  <a:schemeClr val="tx1">
                    <a:lumMod val="75000"/>
                    <a:lumOff val="25000"/>
                  </a:schemeClr>
                </a:solidFill>
              </a:rPr>
              <a:t>Angiografie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Textfeld 6">
            <a:extLst>
              <a:ext uri="{FF2B5EF4-FFF2-40B4-BE49-F238E27FC236}">
                <a16:creationId xmlns:a16="http://schemas.microsoft.com/office/drawing/2014/main" id="{52C160B2-AF98-4FFA-A35D-8844CEDADEE3}"/>
              </a:ext>
            </a:extLst>
          </p:cNvPr>
          <p:cNvSpPr txBox="1"/>
          <p:nvPr/>
        </p:nvSpPr>
        <p:spPr>
          <a:xfrm>
            <a:off x="683078" y="1753836"/>
            <a:ext cx="10515600" cy="2308324"/>
          </a:xfrm>
          <a:prstGeom prst="rect">
            <a:avLst/>
          </a:prstGeom>
          <a:noFill/>
        </p:spPr>
        <p:txBody>
          <a:bodyPr wrap="square">
            <a:spAutoFit/>
          </a:bodyPr>
          <a:lstStyle/>
          <a:p>
            <a:pPr algn="just"/>
            <a:r>
              <a:rPr lang="de-DE" sz="1800" kern="1200" dirty="0">
                <a:solidFill>
                  <a:schemeClr val="tx1"/>
                </a:solidFill>
                <a:effectLst/>
                <a:latin typeface="+mn-lt"/>
                <a:ea typeface="+mn-ea"/>
                <a:cs typeface="+mn-cs"/>
              </a:rPr>
              <a:t>Bildhintergrund (wie z.B. Knochen oder Verkalkungen) wird mittels Rechenprogrammen subtrahiert</a:t>
            </a:r>
          </a:p>
          <a:p>
            <a:endParaRPr lang="de-DE" sz="1800" kern="1200" dirty="0">
              <a:solidFill>
                <a:schemeClr val="tx1"/>
              </a:solidFill>
              <a:effectLst/>
              <a:latin typeface="+mn-lt"/>
              <a:ea typeface="+mn-ea"/>
              <a:cs typeface="+mn-cs"/>
            </a:endParaRPr>
          </a:p>
          <a:p>
            <a:endParaRPr lang="de-DE" sz="1800" kern="1200" dirty="0">
              <a:solidFill>
                <a:schemeClr val="tx1"/>
              </a:solidFill>
              <a:effectLst/>
              <a:latin typeface="+mn-lt"/>
              <a:ea typeface="+mn-ea"/>
              <a:cs typeface="+mn-cs"/>
            </a:endParaRPr>
          </a:p>
          <a:p>
            <a:pPr marL="342900" indent="-342900">
              <a:buAutoNum type="arabicPeriod"/>
            </a:pPr>
            <a:r>
              <a:rPr lang="de-DE" dirty="0"/>
              <a:t>Aufnahme von Röntgenbildern (Negativbilder)</a:t>
            </a:r>
          </a:p>
          <a:p>
            <a:pPr marL="342900" indent="-342900">
              <a:buAutoNum type="arabicPeriod"/>
            </a:pPr>
            <a:r>
              <a:rPr lang="de-DE" sz="1800" kern="1200" dirty="0">
                <a:solidFill>
                  <a:schemeClr val="tx1"/>
                </a:solidFill>
                <a:effectLst/>
                <a:latin typeface="+mn-lt"/>
                <a:ea typeface="+mn-ea"/>
                <a:cs typeface="+mn-cs"/>
              </a:rPr>
              <a:t>Aufnahme von Röntgenbildern mit Kontrastmittel </a:t>
            </a:r>
            <a:br>
              <a:rPr lang="de-DE" sz="1800" kern="1200" dirty="0">
                <a:solidFill>
                  <a:schemeClr val="tx1"/>
                </a:solidFill>
                <a:effectLst/>
                <a:latin typeface="+mn-lt"/>
                <a:ea typeface="+mn-ea"/>
                <a:cs typeface="+mn-cs"/>
              </a:rPr>
            </a:br>
            <a:r>
              <a:rPr lang="de-DE" sz="1800" kern="1200" dirty="0">
                <a:solidFill>
                  <a:schemeClr val="tx1"/>
                </a:solidFill>
                <a:effectLst/>
                <a:latin typeface="+mn-lt"/>
                <a:ea typeface="+mn-ea"/>
                <a:cs typeface="+mn-cs"/>
              </a:rPr>
              <a:t>(Gefäßbilder)</a:t>
            </a:r>
          </a:p>
          <a:p>
            <a:pPr marL="342900" indent="-342900">
              <a:buAutoNum type="arabicPeriod"/>
            </a:pPr>
            <a:r>
              <a:rPr lang="de-DE" dirty="0"/>
              <a:t>Subtraktion des Hintergrundes</a:t>
            </a:r>
            <a:endParaRPr lang="de-DE" sz="1800" kern="1200" dirty="0">
              <a:solidFill>
                <a:schemeClr val="tx1"/>
              </a:solidFill>
              <a:effectLst/>
              <a:latin typeface="+mn-lt"/>
              <a:ea typeface="+mn-ea"/>
              <a:cs typeface="+mn-cs"/>
            </a:endParaRPr>
          </a:p>
          <a:p>
            <a:endParaRPr lang="de-DE" dirty="0"/>
          </a:p>
        </p:txBody>
      </p:sp>
      <p:sp>
        <p:nvSpPr>
          <p:cNvPr id="9" name="Textfeld 8">
            <a:extLst>
              <a:ext uri="{FF2B5EF4-FFF2-40B4-BE49-F238E27FC236}">
                <a16:creationId xmlns:a16="http://schemas.microsoft.com/office/drawing/2014/main" id="{79300C9A-9774-48D9-919F-D7016AAC5559}"/>
              </a:ext>
            </a:extLst>
          </p:cNvPr>
          <p:cNvSpPr txBox="1"/>
          <p:nvPr/>
        </p:nvSpPr>
        <p:spPr>
          <a:xfrm>
            <a:off x="683079" y="1295857"/>
            <a:ext cx="7418614" cy="369332"/>
          </a:xfrm>
          <a:prstGeom prst="rect">
            <a:avLst/>
          </a:prstGeom>
          <a:noFill/>
        </p:spPr>
        <p:txBody>
          <a:bodyPr wrap="square">
            <a:spAutoFit/>
          </a:bodyPr>
          <a:lstStyle/>
          <a:p>
            <a:r>
              <a:rPr lang="de-DE" sz="1800" b="1" kern="1200" dirty="0">
                <a:solidFill>
                  <a:schemeClr val="tx1"/>
                </a:solidFill>
                <a:effectLst/>
                <a:latin typeface="+mn-lt"/>
                <a:ea typeface="+mn-ea"/>
                <a:cs typeface="+mn-cs"/>
              </a:rPr>
              <a:t>digitale Subtraktionsangiografie (DSA) </a:t>
            </a:r>
            <a:endParaRPr lang="de-DE" b="1" dirty="0"/>
          </a:p>
        </p:txBody>
      </p:sp>
      <p:pic>
        <p:nvPicPr>
          <p:cNvPr id="8" name="Grafik 7">
            <a:extLst>
              <a:ext uri="{FF2B5EF4-FFF2-40B4-BE49-F238E27FC236}">
                <a16:creationId xmlns:a16="http://schemas.microsoft.com/office/drawing/2014/main" id="{6CBC4034-0818-4EA2-8B85-1460E9E91BA7}"/>
              </a:ext>
            </a:extLst>
          </p:cNvPr>
          <p:cNvPicPr>
            <a:picLocks noChangeAspect="1"/>
          </p:cNvPicPr>
          <p:nvPr/>
        </p:nvPicPr>
        <p:blipFill>
          <a:blip r:embed="rId6"/>
          <a:stretch>
            <a:fillRect/>
          </a:stretch>
        </p:blipFill>
        <p:spPr>
          <a:xfrm>
            <a:off x="770166" y="4597894"/>
            <a:ext cx="4955720" cy="1551626"/>
          </a:xfrm>
          <a:prstGeom prst="rect">
            <a:avLst/>
          </a:prstGeom>
        </p:spPr>
      </p:pic>
      <p:pic>
        <p:nvPicPr>
          <p:cNvPr id="11" name="Grafik 10">
            <a:extLst>
              <a:ext uri="{FF2B5EF4-FFF2-40B4-BE49-F238E27FC236}">
                <a16:creationId xmlns:a16="http://schemas.microsoft.com/office/drawing/2014/main" id="{DBC750DF-AFBD-4A8D-B22F-D58A2B52A4B4}"/>
              </a:ext>
            </a:extLst>
          </p:cNvPr>
          <p:cNvPicPr>
            <a:picLocks noChangeAspect="1"/>
          </p:cNvPicPr>
          <p:nvPr/>
        </p:nvPicPr>
        <p:blipFill>
          <a:blip r:embed="rId7"/>
          <a:stretch>
            <a:fillRect/>
          </a:stretch>
        </p:blipFill>
        <p:spPr>
          <a:xfrm>
            <a:off x="7275637" y="2549443"/>
            <a:ext cx="4233285" cy="3661412"/>
          </a:xfrm>
          <a:prstGeom prst="rect">
            <a:avLst/>
          </a:prstGeom>
        </p:spPr>
      </p:pic>
      <p:sp>
        <p:nvSpPr>
          <p:cNvPr id="12" name="Textfeld 11">
            <a:extLst>
              <a:ext uri="{FF2B5EF4-FFF2-40B4-BE49-F238E27FC236}">
                <a16:creationId xmlns:a16="http://schemas.microsoft.com/office/drawing/2014/main" id="{B452DB7A-11E0-4865-93D6-499526E3213B}"/>
              </a:ext>
            </a:extLst>
          </p:cNvPr>
          <p:cNvSpPr txBox="1"/>
          <p:nvPr/>
        </p:nvSpPr>
        <p:spPr>
          <a:xfrm>
            <a:off x="1436919" y="4275994"/>
            <a:ext cx="3929742" cy="307777"/>
          </a:xfrm>
          <a:prstGeom prst="rect">
            <a:avLst/>
          </a:prstGeom>
          <a:noFill/>
        </p:spPr>
        <p:txBody>
          <a:bodyPr wrap="square" rtlCol="0">
            <a:spAutoFit/>
          </a:bodyPr>
          <a:lstStyle/>
          <a:p>
            <a:r>
              <a:rPr lang="de-DE" sz="1400" dirty="0"/>
              <a:t>1.                                       2.                                      3.</a:t>
            </a:r>
          </a:p>
        </p:txBody>
      </p:sp>
      <p:sp>
        <p:nvSpPr>
          <p:cNvPr id="13" name="Textfeld 12">
            <a:extLst>
              <a:ext uri="{FF2B5EF4-FFF2-40B4-BE49-F238E27FC236}">
                <a16:creationId xmlns:a16="http://schemas.microsoft.com/office/drawing/2014/main" id="{DFC43740-525A-4B01-B2F1-8DC8BBB67B89}"/>
              </a:ext>
            </a:extLst>
          </p:cNvPr>
          <p:cNvSpPr txBox="1"/>
          <p:nvPr/>
        </p:nvSpPr>
        <p:spPr>
          <a:xfrm>
            <a:off x="683078" y="6123767"/>
            <a:ext cx="3290205" cy="307777"/>
          </a:xfrm>
          <a:prstGeom prst="rect">
            <a:avLst/>
          </a:prstGeom>
          <a:noFill/>
        </p:spPr>
        <p:txBody>
          <a:bodyPr wrap="square" rtlCol="0">
            <a:spAutoFit/>
          </a:bodyPr>
          <a:lstStyle/>
          <a:p>
            <a:r>
              <a:rPr lang="de-DE" sz="1400" dirty="0"/>
              <a:t>DSA der Hirnarterien</a:t>
            </a:r>
          </a:p>
        </p:txBody>
      </p:sp>
      <p:sp>
        <p:nvSpPr>
          <p:cNvPr id="14" name="Textfeld 13">
            <a:extLst>
              <a:ext uri="{FF2B5EF4-FFF2-40B4-BE49-F238E27FC236}">
                <a16:creationId xmlns:a16="http://schemas.microsoft.com/office/drawing/2014/main" id="{51AE1AF4-A6CF-4158-A996-6793BFB17055}"/>
              </a:ext>
            </a:extLst>
          </p:cNvPr>
          <p:cNvSpPr txBox="1"/>
          <p:nvPr/>
        </p:nvSpPr>
        <p:spPr>
          <a:xfrm>
            <a:off x="8881591" y="6153635"/>
            <a:ext cx="3091543" cy="307777"/>
          </a:xfrm>
          <a:prstGeom prst="rect">
            <a:avLst/>
          </a:prstGeom>
          <a:noFill/>
        </p:spPr>
        <p:txBody>
          <a:bodyPr wrap="square" rtlCol="0">
            <a:spAutoFit/>
          </a:bodyPr>
          <a:lstStyle/>
          <a:p>
            <a:r>
              <a:rPr lang="de-DE" sz="1400" dirty="0"/>
              <a:t>Prinzip der DSA</a:t>
            </a:r>
          </a:p>
        </p:txBody>
      </p:sp>
      <p:pic>
        <p:nvPicPr>
          <p:cNvPr id="16" name="arteriographie.mov">
            <a:hlinkClick r:id="" action="ppaction://media"/>
            <a:extLst>
              <a:ext uri="{FF2B5EF4-FFF2-40B4-BE49-F238E27FC236}">
                <a16:creationId xmlns:a16="http://schemas.microsoft.com/office/drawing/2014/main" id="{7BB6F168-7CE5-40E2-A31F-1EE29710E9AD}"/>
              </a:ext>
            </a:extLst>
          </p:cNvPr>
          <p:cNvPicPr>
            <a:picLocks noChangeAspect="1"/>
          </p:cNvPicPr>
          <p:nvPr>
            <a:videoFile r:link="rId2"/>
            <p:extLst>
              <p:ext uri="{DAA4B4D4-6D71-4841-9C94-3DE7FCFB9230}">
                <p14:media xmlns:p14="http://schemas.microsoft.com/office/powerpoint/2010/main" r:embed="rId1"/>
              </p:ext>
            </p:extLst>
          </p:nvPr>
        </p:nvPicPr>
        <p:blipFill>
          <a:blip r:embed="rId8">
            <a:lum bright="40000" contrast="40000"/>
          </a:blip>
          <a:stretch>
            <a:fillRect/>
          </a:stretch>
        </p:blipFill>
        <p:spPr>
          <a:xfrm>
            <a:off x="6204600" y="4597894"/>
            <a:ext cx="1539996" cy="1539996"/>
          </a:xfrm>
          <a:prstGeom prst="rect">
            <a:avLst/>
          </a:prstGeom>
        </p:spPr>
      </p:pic>
      <p:sp>
        <p:nvSpPr>
          <p:cNvPr id="17" name="Textfeld 16">
            <a:extLst>
              <a:ext uri="{FF2B5EF4-FFF2-40B4-BE49-F238E27FC236}">
                <a16:creationId xmlns:a16="http://schemas.microsoft.com/office/drawing/2014/main" id="{27981EB3-37F0-4E86-B1BF-2516FDA322DA}"/>
              </a:ext>
            </a:extLst>
          </p:cNvPr>
          <p:cNvSpPr txBox="1"/>
          <p:nvPr/>
        </p:nvSpPr>
        <p:spPr>
          <a:xfrm>
            <a:off x="6025336" y="6137890"/>
            <a:ext cx="1898523" cy="523220"/>
          </a:xfrm>
          <a:prstGeom prst="rect">
            <a:avLst/>
          </a:prstGeom>
          <a:noFill/>
        </p:spPr>
        <p:txBody>
          <a:bodyPr wrap="square" rtlCol="0">
            <a:spAutoFit/>
          </a:bodyPr>
          <a:lstStyle/>
          <a:p>
            <a:r>
              <a:rPr lang="de-DE" sz="1400" dirty="0"/>
              <a:t>Kontrastmittelinjektion </a:t>
            </a:r>
          </a:p>
          <a:p>
            <a:r>
              <a:rPr lang="de-DE" sz="1400" dirty="0"/>
              <a:t>Hirnarterien </a:t>
            </a:r>
          </a:p>
        </p:txBody>
      </p:sp>
    </p:spTree>
    <p:extLst>
      <p:ext uri="{BB962C8B-B14F-4D97-AF65-F5344CB8AC3E}">
        <p14:creationId xmlns:p14="http://schemas.microsoft.com/office/powerpoint/2010/main" val="9616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mute="1">
                <p:cTn id="12" repeatCount="indefinite" fill="hold" display="0">
                  <p:stCondLst>
                    <p:cond delay="indefinite"/>
                  </p:stCondLst>
                </p:cTn>
                <p:tgtEl>
                  <p:spTgt spid="1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Technik</a:t>
            </a:r>
            <a:r>
              <a:rPr lang="en-GB" sz="3600" b="1" dirty="0">
                <a:solidFill>
                  <a:schemeClr val="tx1">
                    <a:lumMod val="75000"/>
                    <a:lumOff val="25000"/>
                  </a:schemeClr>
                </a:solidFill>
              </a:rPr>
              <a:t> der </a:t>
            </a:r>
            <a:r>
              <a:rPr lang="en-GB" sz="3600" b="1" dirty="0" err="1">
                <a:solidFill>
                  <a:schemeClr val="tx1">
                    <a:lumMod val="75000"/>
                    <a:lumOff val="25000"/>
                  </a:schemeClr>
                </a:solidFill>
              </a:rPr>
              <a:t>Angiografie</a:t>
            </a:r>
            <a:r>
              <a:rPr lang="en-GB" sz="3600" b="1" dirty="0">
                <a:solidFill>
                  <a:schemeClr val="tx1">
                    <a:lumMod val="75000"/>
                    <a:lumOff val="25000"/>
                  </a:schemeClr>
                </a:solidFill>
              </a:rPr>
              <a:t>: </a:t>
            </a:r>
            <a:r>
              <a:rPr lang="en-GB" sz="3600" b="1" dirty="0" err="1">
                <a:solidFill>
                  <a:schemeClr val="tx1">
                    <a:lumMod val="75000"/>
                    <a:lumOff val="25000"/>
                  </a:schemeClr>
                </a:solidFill>
              </a:rPr>
              <a:t>Arteriografie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Textfeld 4">
            <a:extLst>
              <a:ext uri="{FF2B5EF4-FFF2-40B4-BE49-F238E27FC236}">
                <a16:creationId xmlns:a16="http://schemas.microsoft.com/office/drawing/2014/main" id="{16D5EEB7-1A40-4345-BFF6-FC30C94F537C}"/>
              </a:ext>
            </a:extLst>
          </p:cNvPr>
          <p:cNvSpPr txBox="1"/>
          <p:nvPr/>
        </p:nvSpPr>
        <p:spPr>
          <a:xfrm>
            <a:off x="468811" y="1354594"/>
            <a:ext cx="5399315" cy="2862322"/>
          </a:xfrm>
          <a:prstGeom prst="rect">
            <a:avLst/>
          </a:prstGeom>
          <a:noFill/>
        </p:spPr>
        <p:txBody>
          <a:bodyPr wrap="square" rtlCol="0">
            <a:spAutoFit/>
          </a:bodyPr>
          <a:lstStyle/>
          <a:p>
            <a:r>
              <a:rPr lang="de-DE" b="1" dirty="0"/>
              <a:t>Darstellung von Arterien</a:t>
            </a:r>
          </a:p>
          <a:p>
            <a:endParaRPr lang="de-DE" dirty="0"/>
          </a:p>
          <a:p>
            <a:r>
              <a:rPr lang="de-DE" dirty="0"/>
              <a:t>Anwendung:</a:t>
            </a:r>
          </a:p>
          <a:p>
            <a:r>
              <a:rPr lang="de-DE" dirty="0"/>
              <a:t>z.B. Diagnose von Stenosen</a:t>
            </a:r>
          </a:p>
          <a:p>
            <a:endParaRPr lang="de-DE" dirty="0"/>
          </a:p>
          <a:p>
            <a:endParaRPr lang="de-DE" dirty="0"/>
          </a:p>
          <a:p>
            <a:endParaRPr lang="de-DE" dirty="0"/>
          </a:p>
          <a:p>
            <a:r>
              <a:rPr lang="de-DE" dirty="0"/>
              <a:t>Beispiel: </a:t>
            </a:r>
          </a:p>
          <a:p>
            <a:r>
              <a:rPr lang="de-DE" dirty="0"/>
              <a:t>Koronar-Angiografie</a:t>
            </a:r>
          </a:p>
          <a:p>
            <a:endParaRPr lang="de-DE" b="1" dirty="0"/>
          </a:p>
        </p:txBody>
      </p:sp>
      <p:pic>
        <p:nvPicPr>
          <p:cNvPr id="15366" name="Picture 6" descr="Die Koronarangiographie Zugangswege Studienlage Komplikationen Situation im  KSBL">
            <a:extLst>
              <a:ext uri="{FF2B5EF4-FFF2-40B4-BE49-F238E27FC236}">
                <a16:creationId xmlns:a16="http://schemas.microsoft.com/office/drawing/2014/main" id="{1809EA50-367F-4C3C-A939-2E1845ACFB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49" r="25193"/>
          <a:stretch/>
        </p:blipFill>
        <p:spPr bwMode="auto">
          <a:xfrm>
            <a:off x="569672" y="3994354"/>
            <a:ext cx="2598796" cy="205421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646F259-EC7C-4BE9-BDBB-A81EE480F014}"/>
              </a:ext>
            </a:extLst>
          </p:cNvPr>
          <p:cNvSpPr txBox="1"/>
          <p:nvPr/>
        </p:nvSpPr>
        <p:spPr>
          <a:xfrm>
            <a:off x="468811" y="6048573"/>
            <a:ext cx="3222172" cy="307777"/>
          </a:xfrm>
          <a:prstGeom prst="rect">
            <a:avLst/>
          </a:prstGeom>
          <a:noFill/>
        </p:spPr>
        <p:txBody>
          <a:bodyPr wrap="square" rtlCol="0">
            <a:spAutoFit/>
          </a:bodyPr>
          <a:lstStyle/>
          <a:p>
            <a:r>
              <a:rPr lang="de-DE" sz="1400" dirty="0"/>
              <a:t>Herzkranzgefäß mit Stenose</a:t>
            </a:r>
          </a:p>
        </p:txBody>
      </p:sp>
      <p:pic>
        <p:nvPicPr>
          <p:cNvPr id="7" name="Stenose koronarangio">
            <a:hlinkClick r:id="" action="ppaction://media"/>
            <a:extLst>
              <a:ext uri="{FF2B5EF4-FFF2-40B4-BE49-F238E27FC236}">
                <a16:creationId xmlns:a16="http://schemas.microsoft.com/office/drawing/2014/main" id="{2F5CC2FC-4AE7-4812-80FC-36A6E0601AC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58599" y="1462428"/>
            <a:ext cx="7647602" cy="4590029"/>
          </a:xfrm>
          <a:prstGeom prst="rect">
            <a:avLst/>
          </a:prstGeom>
        </p:spPr>
      </p:pic>
      <p:sp>
        <p:nvSpPr>
          <p:cNvPr id="8" name="Textfeld 7">
            <a:extLst>
              <a:ext uri="{FF2B5EF4-FFF2-40B4-BE49-F238E27FC236}">
                <a16:creationId xmlns:a16="http://schemas.microsoft.com/office/drawing/2014/main" id="{6405F9A2-ED49-4F81-A880-861EF3D9FBC8}"/>
              </a:ext>
            </a:extLst>
          </p:cNvPr>
          <p:cNvSpPr txBox="1"/>
          <p:nvPr/>
        </p:nvSpPr>
        <p:spPr>
          <a:xfrm>
            <a:off x="3858598" y="6084122"/>
            <a:ext cx="6853787" cy="307777"/>
          </a:xfrm>
          <a:prstGeom prst="rect">
            <a:avLst/>
          </a:prstGeom>
          <a:noFill/>
        </p:spPr>
        <p:txBody>
          <a:bodyPr wrap="square" rtlCol="0">
            <a:spAutoFit/>
          </a:bodyPr>
          <a:lstStyle/>
          <a:p>
            <a:r>
              <a:rPr lang="de-DE" sz="1400" dirty="0"/>
              <a:t>Sichtbarmachung einer Stenose in einer Koronararterie</a:t>
            </a:r>
          </a:p>
        </p:txBody>
      </p:sp>
    </p:spTree>
    <p:extLst>
      <p:ext uri="{BB962C8B-B14F-4D97-AF65-F5344CB8AC3E}">
        <p14:creationId xmlns:p14="http://schemas.microsoft.com/office/powerpoint/2010/main" val="25657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Technik</a:t>
            </a:r>
            <a:r>
              <a:rPr lang="en-GB" sz="3600" b="1" dirty="0">
                <a:solidFill>
                  <a:schemeClr val="tx1">
                    <a:lumMod val="75000"/>
                    <a:lumOff val="25000"/>
                  </a:schemeClr>
                </a:solidFill>
              </a:rPr>
              <a:t> der </a:t>
            </a:r>
            <a:r>
              <a:rPr lang="en-GB" sz="3600" b="1" dirty="0" err="1">
                <a:solidFill>
                  <a:schemeClr val="tx1">
                    <a:lumMod val="75000"/>
                    <a:lumOff val="25000"/>
                  </a:schemeClr>
                </a:solidFill>
              </a:rPr>
              <a:t>Angiografie</a:t>
            </a:r>
            <a:r>
              <a:rPr lang="en-GB" sz="3600" b="1" dirty="0">
                <a:solidFill>
                  <a:schemeClr val="tx1">
                    <a:lumMod val="75000"/>
                    <a:lumOff val="25000"/>
                  </a:schemeClr>
                </a:solidFill>
              </a:rPr>
              <a:t>: </a:t>
            </a:r>
            <a:r>
              <a:rPr lang="en-GB" sz="3600" b="1" dirty="0" err="1">
                <a:solidFill>
                  <a:schemeClr val="tx1">
                    <a:lumMod val="75000"/>
                    <a:lumOff val="25000"/>
                  </a:schemeClr>
                </a:solidFill>
              </a:rPr>
              <a:t>Venografie</a:t>
            </a:r>
            <a:r>
              <a:rPr lang="en-GB" sz="3600" b="1" dirty="0">
                <a:solidFill>
                  <a:schemeClr val="tx1">
                    <a:lumMod val="75000"/>
                    <a:lumOff val="25000"/>
                  </a:schemeClr>
                </a:solidFill>
              </a:rPr>
              <a:t> (</a:t>
            </a:r>
            <a:r>
              <a:rPr lang="en-GB" sz="3600" b="1" dirty="0" err="1">
                <a:solidFill>
                  <a:schemeClr val="tx1">
                    <a:lumMod val="75000"/>
                    <a:lumOff val="25000"/>
                  </a:schemeClr>
                </a:solidFill>
              </a:rPr>
              <a:t>Phlebografie</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49</a:t>
            </a:fld>
            <a:endParaRPr lang="en-GB" dirty="0"/>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Textfeld 7">
            <a:extLst>
              <a:ext uri="{FF2B5EF4-FFF2-40B4-BE49-F238E27FC236}">
                <a16:creationId xmlns:a16="http://schemas.microsoft.com/office/drawing/2014/main" id="{E1B131A1-6FCB-4CAC-ACC9-21D67FA763F1}"/>
              </a:ext>
            </a:extLst>
          </p:cNvPr>
          <p:cNvSpPr txBox="1"/>
          <p:nvPr/>
        </p:nvSpPr>
        <p:spPr>
          <a:xfrm>
            <a:off x="468811" y="1354594"/>
            <a:ext cx="5399315" cy="2862322"/>
          </a:xfrm>
          <a:prstGeom prst="rect">
            <a:avLst/>
          </a:prstGeom>
          <a:noFill/>
        </p:spPr>
        <p:txBody>
          <a:bodyPr wrap="square" rtlCol="0">
            <a:spAutoFit/>
          </a:bodyPr>
          <a:lstStyle/>
          <a:p>
            <a:r>
              <a:rPr lang="de-DE" b="1" dirty="0"/>
              <a:t>Darstellung von Venen</a:t>
            </a:r>
          </a:p>
          <a:p>
            <a:endParaRPr lang="de-DE" dirty="0"/>
          </a:p>
          <a:p>
            <a:r>
              <a:rPr lang="de-DE" dirty="0"/>
              <a:t>Anwendung:</a:t>
            </a:r>
          </a:p>
          <a:p>
            <a:r>
              <a:rPr lang="de-DE" dirty="0"/>
              <a:t>z.B. bei Thromboseverdacht</a:t>
            </a:r>
          </a:p>
          <a:p>
            <a:endParaRPr lang="de-DE" dirty="0"/>
          </a:p>
          <a:p>
            <a:endParaRPr lang="de-DE" dirty="0"/>
          </a:p>
          <a:p>
            <a:endParaRPr lang="de-DE" dirty="0"/>
          </a:p>
          <a:p>
            <a:r>
              <a:rPr lang="de-DE" dirty="0"/>
              <a:t>Beispiel: </a:t>
            </a:r>
          </a:p>
          <a:p>
            <a:r>
              <a:rPr lang="de-DE" dirty="0"/>
              <a:t>Beinvenen</a:t>
            </a:r>
          </a:p>
          <a:p>
            <a:endParaRPr lang="de-DE" b="1" dirty="0"/>
          </a:p>
        </p:txBody>
      </p:sp>
      <p:pic>
        <p:nvPicPr>
          <p:cNvPr id="6" name="venographie kurz">
            <a:hlinkClick r:id="" action="ppaction://media"/>
            <a:extLst>
              <a:ext uri="{FF2B5EF4-FFF2-40B4-BE49-F238E27FC236}">
                <a16:creationId xmlns:a16="http://schemas.microsoft.com/office/drawing/2014/main" id="{A513DBB6-FFF3-40DE-9C01-81F92FD4B1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499" t="11086" r="31833" b="26860"/>
          <a:stretch/>
        </p:blipFill>
        <p:spPr>
          <a:xfrm>
            <a:off x="7735536" y="2150480"/>
            <a:ext cx="3770664" cy="3796619"/>
          </a:xfrm>
          <a:prstGeom prst="rect">
            <a:avLst/>
          </a:prstGeom>
        </p:spPr>
      </p:pic>
      <p:sp>
        <p:nvSpPr>
          <p:cNvPr id="9" name="Textfeld 8">
            <a:extLst>
              <a:ext uri="{FF2B5EF4-FFF2-40B4-BE49-F238E27FC236}">
                <a16:creationId xmlns:a16="http://schemas.microsoft.com/office/drawing/2014/main" id="{9A5E1AB1-F282-46FC-A35A-60359730BB13}"/>
              </a:ext>
            </a:extLst>
          </p:cNvPr>
          <p:cNvSpPr txBox="1"/>
          <p:nvPr/>
        </p:nvSpPr>
        <p:spPr>
          <a:xfrm>
            <a:off x="7707086" y="5947099"/>
            <a:ext cx="3537857" cy="307777"/>
          </a:xfrm>
          <a:prstGeom prst="rect">
            <a:avLst/>
          </a:prstGeom>
          <a:noFill/>
        </p:spPr>
        <p:txBody>
          <a:bodyPr wrap="square" rtlCol="0">
            <a:spAutoFit/>
          </a:bodyPr>
          <a:lstStyle/>
          <a:p>
            <a:r>
              <a:rPr lang="de-DE" sz="1400" dirty="0"/>
              <a:t>Kontrastmittelgabe in Beinvenen</a:t>
            </a:r>
          </a:p>
        </p:txBody>
      </p:sp>
      <p:sp>
        <p:nvSpPr>
          <p:cNvPr id="10" name="Textfeld 9">
            <a:extLst>
              <a:ext uri="{FF2B5EF4-FFF2-40B4-BE49-F238E27FC236}">
                <a16:creationId xmlns:a16="http://schemas.microsoft.com/office/drawing/2014/main" id="{B159A22C-223D-45F6-9374-2839922108ED}"/>
              </a:ext>
            </a:extLst>
          </p:cNvPr>
          <p:cNvSpPr txBox="1"/>
          <p:nvPr/>
        </p:nvSpPr>
        <p:spPr>
          <a:xfrm>
            <a:off x="3356246" y="5947099"/>
            <a:ext cx="4350840" cy="523220"/>
          </a:xfrm>
          <a:prstGeom prst="rect">
            <a:avLst/>
          </a:prstGeom>
          <a:noFill/>
        </p:spPr>
        <p:txBody>
          <a:bodyPr wrap="square" rtlCol="0">
            <a:spAutoFit/>
          </a:bodyPr>
          <a:lstStyle/>
          <a:p>
            <a:r>
              <a:rPr lang="de-DE" sz="1400" dirty="0" err="1"/>
              <a:t>vena</a:t>
            </a:r>
            <a:r>
              <a:rPr lang="de-DE" sz="1400" dirty="0"/>
              <a:t> poplitea</a:t>
            </a:r>
          </a:p>
          <a:p>
            <a:r>
              <a:rPr lang="de-DE" sz="1400" dirty="0"/>
              <a:t>links: tiefe Beinvenenthrombose , rechts: </a:t>
            </a:r>
            <a:r>
              <a:rPr lang="de-DE" sz="1400" dirty="0" err="1"/>
              <a:t>rekanalisiert</a:t>
            </a:r>
            <a:endParaRPr lang="de-DE" sz="1400" dirty="0"/>
          </a:p>
        </p:txBody>
      </p:sp>
      <p:pic>
        <p:nvPicPr>
          <p:cNvPr id="12" name="Grafik 11">
            <a:extLst>
              <a:ext uri="{FF2B5EF4-FFF2-40B4-BE49-F238E27FC236}">
                <a16:creationId xmlns:a16="http://schemas.microsoft.com/office/drawing/2014/main" id="{5FC6366D-7C4C-47A1-B37F-0084E07760ED}"/>
              </a:ext>
            </a:extLst>
          </p:cNvPr>
          <p:cNvPicPr>
            <a:picLocks noChangeAspect="1"/>
          </p:cNvPicPr>
          <p:nvPr/>
        </p:nvPicPr>
        <p:blipFill>
          <a:blip r:embed="rId7"/>
          <a:stretch>
            <a:fillRect/>
          </a:stretch>
        </p:blipFill>
        <p:spPr>
          <a:xfrm>
            <a:off x="3356246" y="2150480"/>
            <a:ext cx="4070313" cy="3796619"/>
          </a:xfrm>
          <a:prstGeom prst="rect">
            <a:avLst/>
          </a:prstGeom>
        </p:spPr>
      </p:pic>
    </p:spTree>
    <p:extLst>
      <p:ext uri="{BB962C8B-B14F-4D97-AF65-F5344CB8AC3E}">
        <p14:creationId xmlns:p14="http://schemas.microsoft.com/office/powerpoint/2010/main" val="21644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631371" y="-29717"/>
            <a:ext cx="10515600" cy="1325563"/>
          </a:xfrm>
        </p:spPr>
        <p:txBody>
          <a:bodyPr>
            <a:normAutofit/>
          </a:bodyPr>
          <a:lstStyle/>
          <a:p>
            <a:r>
              <a:rPr lang="en-GB" sz="3600" b="1" dirty="0" err="1">
                <a:solidFill>
                  <a:schemeClr val="tx1">
                    <a:lumMod val="75000"/>
                    <a:lumOff val="25000"/>
                  </a:schemeClr>
                </a:solidFill>
              </a:rPr>
              <a:t>Vom</a:t>
            </a:r>
            <a:r>
              <a:rPr lang="en-GB" sz="3600" b="1" dirty="0">
                <a:solidFill>
                  <a:schemeClr val="tx1">
                    <a:lumMod val="75000"/>
                    <a:lumOff val="25000"/>
                  </a:schemeClr>
                </a:solidFill>
              </a:rPr>
              <a:t> </a:t>
            </a:r>
            <a:r>
              <a:rPr lang="en-GB" sz="3600" b="1" dirty="0" err="1">
                <a:solidFill>
                  <a:schemeClr val="tx1">
                    <a:lumMod val="75000"/>
                    <a:lumOff val="25000"/>
                  </a:schemeClr>
                </a:solidFill>
              </a:rPr>
              <a:t>Druck</a:t>
            </a:r>
            <a:r>
              <a:rPr lang="en-GB" sz="3600" b="1" dirty="0">
                <a:solidFill>
                  <a:schemeClr val="tx1">
                    <a:lumMod val="75000"/>
                    <a:lumOff val="25000"/>
                  </a:schemeClr>
                </a:solidFill>
              </a:rPr>
              <a:t> </a:t>
            </a:r>
            <a:r>
              <a:rPr lang="en-GB" sz="3600" b="1" dirty="0" err="1">
                <a:solidFill>
                  <a:schemeClr val="tx1">
                    <a:lumMod val="75000"/>
                    <a:lumOff val="25000"/>
                  </a:schemeClr>
                </a:solidFill>
              </a:rPr>
              <a:t>abgeleitete</a:t>
            </a:r>
            <a:r>
              <a:rPr lang="en-GB" sz="3600" b="1" dirty="0">
                <a:solidFill>
                  <a:schemeClr val="tx1">
                    <a:lumMod val="75000"/>
                    <a:lumOff val="25000"/>
                  </a:schemeClr>
                </a:solidFill>
              </a:rPr>
              <a:t> </a:t>
            </a:r>
            <a:r>
              <a:rPr lang="en-GB" sz="3600" b="1" dirty="0" err="1">
                <a:solidFill>
                  <a:schemeClr val="tx1">
                    <a:lumMod val="75000"/>
                    <a:lumOff val="25000"/>
                  </a:schemeClr>
                </a:solidFill>
              </a:rPr>
              <a:t>Methoden</a:t>
            </a:r>
            <a:r>
              <a:rPr lang="en-GB" sz="3600" b="1" dirty="0">
                <a:solidFill>
                  <a:schemeClr val="tx1">
                    <a:lumMod val="75000"/>
                    <a:lumOff val="25000"/>
                  </a:schemeClr>
                </a:solidFill>
              </a:rPr>
              <a:t> </a:t>
            </a:r>
            <a:r>
              <a:rPr lang="en-GB" sz="3600" b="1" dirty="0" err="1">
                <a:solidFill>
                  <a:schemeClr val="tx1">
                    <a:lumMod val="75000"/>
                    <a:lumOff val="25000"/>
                  </a:schemeClr>
                </a:solidFill>
              </a:rPr>
              <a:t>zur</a:t>
            </a:r>
            <a:r>
              <a:rPr lang="en-GB" sz="3600" b="1" dirty="0">
                <a:solidFill>
                  <a:schemeClr val="tx1">
                    <a:lumMod val="75000"/>
                    <a:lumOff val="25000"/>
                  </a:schemeClr>
                </a:solidFill>
              </a:rPr>
              <a:t> </a:t>
            </a:r>
            <a:r>
              <a:rPr lang="en-GB" sz="3600" b="1" dirty="0" err="1">
                <a:solidFill>
                  <a:schemeClr val="tx1">
                    <a:lumMod val="75000"/>
                    <a:lumOff val="25000"/>
                  </a:schemeClr>
                </a:solidFill>
              </a:rPr>
              <a:t>Blutflussmessung</a:t>
            </a:r>
            <a:r>
              <a:rPr lang="en-GB" sz="3600" b="1" dirty="0">
                <a:solidFill>
                  <a:schemeClr val="tx1">
                    <a:lumMod val="75000"/>
                    <a:lumOff val="25000"/>
                  </a:schemeClr>
                </a:solidFill>
              </a:rPr>
              <a:t> (</a:t>
            </a:r>
            <a:r>
              <a:rPr lang="en-GB" sz="3600" b="1" dirty="0" err="1">
                <a:solidFill>
                  <a:schemeClr val="tx1">
                    <a:lumMod val="75000"/>
                    <a:lumOff val="25000"/>
                  </a:schemeClr>
                </a:solidFill>
              </a:rPr>
              <a:t>Kap</a:t>
            </a:r>
            <a:r>
              <a:rPr lang="en-GB" sz="3600" b="1" dirty="0">
                <a:solidFill>
                  <a:schemeClr val="tx1">
                    <a:lumMod val="75000"/>
                    <a:lumOff val="25000"/>
                  </a:schemeClr>
                </a:solidFill>
              </a:rPr>
              <a:t>. 3.6)</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06"/>
          <p:cNvSpPr>
            <a:spLocks noChangeArrowheads="1"/>
          </p:cNvSpPr>
          <p:nvPr/>
        </p:nvSpPr>
        <p:spPr bwMode="auto">
          <a:xfrm>
            <a:off x="2948829" y="1272986"/>
            <a:ext cx="177198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516D6331-5335-418B-A20E-A9AE7A84D103}"/>
                  </a:ext>
                </a:extLst>
              </p:cNvPr>
              <p:cNvSpPr txBox="1"/>
              <p:nvPr/>
            </p:nvSpPr>
            <p:spPr>
              <a:xfrm>
                <a:off x="924910" y="2448909"/>
                <a:ext cx="1514132" cy="601511"/>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𝑉</m:t>
                          </m:r>
                        </m:e>
                      </m:ac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4</m:t>
                              </m:r>
                            </m:sup>
                          </m:sSup>
                        </m:num>
                        <m:den>
                          <m:r>
                            <a:rPr lang="de-DE" b="0" i="1" smtClean="0">
                              <a:latin typeface="Cambria Math" panose="02040503050406030204" pitchFamily="18" charset="0"/>
                            </a:rPr>
                            <m:t>8</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𝜂</m:t>
                          </m:r>
                        </m:den>
                      </m:f>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𝑝</m:t>
                          </m:r>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den>
                      </m:f>
                    </m:oMath>
                  </m:oMathPara>
                </a14:m>
                <a:endParaRPr lang="de-DE" dirty="0"/>
              </a:p>
            </p:txBody>
          </p:sp>
        </mc:Choice>
        <mc:Fallback xmlns="">
          <p:sp>
            <p:nvSpPr>
              <p:cNvPr id="6" name="Textfeld 5">
                <a:extLst>
                  <a:ext uri="{FF2B5EF4-FFF2-40B4-BE49-F238E27FC236}">
                    <a16:creationId xmlns:a16="http://schemas.microsoft.com/office/drawing/2014/main" id="{516D6331-5335-418B-A20E-A9AE7A84D103}"/>
                  </a:ext>
                </a:extLst>
              </p:cNvPr>
              <p:cNvSpPr txBox="1">
                <a:spLocks noRot="1" noChangeAspect="1" noMove="1" noResize="1" noEditPoints="1" noAdjustHandles="1" noChangeArrowheads="1" noChangeShapeType="1" noTextEdit="1"/>
              </p:cNvSpPr>
              <p:nvPr/>
            </p:nvSpPr>
            <p:spPr>
              <a:xfrm>
                <a:off x="924910" y="2448909"/>
                <a:ext cx="1514132" cy="601511"/>
              </a:xfrm>
              <a:prstGeom prst="rect">
                <a:avLst/>
              </a:prstGeom>
              <a:blipFill>
                <a:blip r:embed="rId4"/>
                <a:stretch>
                  <a:fillRect/>
                </a:stretch>
              </a:blipFill>
              <a:ln>
                <a:solidFill>
                  <a:schemeClr val="tx1"/>
                </a:solidFill>
              </a:ln>
            </p:spPr>
            <p:txBody>
              <a:bodyPr/>
              <a:lstStyle/>
              <a:p>
                <a:r>
                  <a:rPr lang="de-DE">
                    <a:noFill/>
                  </a:rPr>
                  <a:t> </a:t>
                </a:r>
              </a:p>
            </p:txBody>
          </p:sp>
        </mc:Fallback>
      </mc:AlternateContent>
      <p:sp>
        <p:nvSpPr>
          <p:cNvPr id="7" name="Textfeld 6">
            <a:extLst>
              <a:ext uri="{FF2B5EF4-FFF2-40B4-BE49-F238E27FC236}">
                <a16:creationId xmlns:a16="http://schemas.microsoft.com/office/drawing/2014/main" id="{B9C4B9B4-46B3-4734-AB1F-BD71279F3868}"/>
              </a:ext>
            </a:extLst>
          </p:cNvPr>
          <p:cNvSpPr txBox="1"/>
          <p:nvPr/>
        </p:nvSpPr>
        <p:spPr>
          <a:xfrm>
            <a:off x="809296" y="1957062"/>
            <a:ext cx="3005959" cy="369332"/>
          </a:xfrm>
          <a:prstGeom prst="rect">
            <a:avLst/>
          </a:prstGeom>
          <a:noFill/>
        </p:spPr>
        <p:txBody>
          <a:bodyPr wrap="square" rtlCol="0">
            <a:spAutoFit/>
          </a:bodyPr>
          <a:lstStyle/>
          <a:p>
            <a:r>
              <a:rPr lang="de-DE" b="1" dirty="0"/>
              <a:t>Hagen-</a:t>
            </a:r>
            <a:r>
              <a:rPr lang="de-DE" b="1" i="0" dirty="0" err="1">
                <a:effectLst/>
              </a:rPr>
              <a:t>Poiseuille</a:t>
            </a:r>
            <a:r>
              <a:rPr lang="de-DE" b="1" dirty="0"/>
              <a:t>-Gesetz</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7B75B88C-9C79-4C4D-ACF1-382E41E52404}"/>
                  </a:ext>
                </a:extLst>
              </p:cNvPr>
              <p:cNvSpPr txBox="1"/>
              <p:nvPr/>
            </p:nvSpPr>
            <p:spPr>
              <a:xfrm>
                <a:off x="836214" y="3411350"/>
                <a:ext cx="3205655" cy="1485984"/>
              </a:xfrm>
              <a:prstGeom prst="rect">
                <a:avLst/>
              </a:prstGeom>
              <a:noFill/>
            </p:spPr>
            <p:txBody>
              <a:bodyPr wrap="square" rtlCol="0">
                <a:spAutoFit/>
              </a:bodyPr>
              <a:lstStyle/>
              <a:p>
                <a14:m>
                  <m:oMath xmlns:m="http://schemas.openxmlformats.org/officeDocument/2006/math">
                    <m:acc>
                      <m:accPr>
                        <m:chr m:val="̇"/>
                        <m:ctrlPr>
                          <a:rPr lang="de-DE" b="1" i="1" smtClean="0">
                            <a:latin typeface="Cambria Math" panose="02040503050406030204" pitchFamily="18" charset="0"/>
                          </a:rPr>
                        </m:ctrlPr>
                      </m:accPr>
                      <m:e>
                        <m:r>
                          <a:rPr lang="de-DE" b="1" i="1" smtClean="0">
                            <a:latin typeface="Cambria Math" panose="02040503050406030204" pitchFamily="18" charset="0"/>
                          </a:rPr>
                          <m:t>𝑽</m:t>
                        </m:r>
                      </m:e>
                    </m:acc>
                    <m:r>
                      <a:rPr lang="de-DE" b="1" i="1" smtClean="0">
                        <a:latin typeface="Cambria Math" panose="02040503050406030204" pitchFamily="18" charset="0"/>
                      </a:rPr>
                      <m:t>:</m:t>
                    </m:r>
                  </m:oMath>
                </a14:m>
                <a:r>
                  <a:rPr lang="de-DE" dirty="0"/>
                  <a:t>	Volumenstrom</a:t>
                </a:r>
              </a:p>
              <a:p>
                <a:r>
                  <a:rPr lang="de-DE" b="1" dirty="0"/>
                  <a:t>R:</a:t>
                </a:r>
                <a:r>
                  <a:rPr lang="de-DE" dirty="0"/>
                  <a:t>	Radius</a:t>
                </a:r>
              </a:p>
              <a:p>
                <a14:m>
                  <m:oMath xmlns:m="http://schemas.openxmlformats.org/officeDocument/2006/math">
                    <m:r>
                      <a:rPr lang="de-DE" b="1" i="1" smtClean="0">
                        <a:latin typeface="Cambria Math" panose="02040503050406030204" pitchFamily="18" charset="0"/>
                        <a:ea typeface="Cambria Math" panose="02040503050406030204" pitchFamily="18" charset="0"/>
                      </a:rPr>
                      <m:t>𝜼</m:t>
                    </m:r>
                  </m:oMath>
                </a14:m>
                <a:r>
                  <a:rPr lang="de-DE" b="1" dirty="0"/>
                  <a:t>:</a:t>
                </a:r>
                <a:r>
                  <a:rPr lang="de-DE" dirty="0"/>
                  <a:t>	Viskosität</a:t>
                </a:r>
              </a:p>
              <a:p>
                <a14:m>
                  <m:oMath xmlns:m="http://schemas.openxmlformats.org/officeDocument/2006/math">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𝒑</m:t>
                    </m:r>
                  </m:oMath>
                </a14:m>
                <a:r>
                  <a:rPr lang="de-DE" b="1" dirty="0"/>
                  <a:t>:</a:t>
                </a:r>
                <a:r>
                  <a:rPr lang="de-DE" dirty="0"/>
                  <a:t>	Druckdifferenz</a:t>
                </a:r>
              </a:p>
              <a:p>
                <a14:m>
                  <m:oMath xmlns:m="http://schemas.openxmlformats.org/officeDocument/2006/math">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oMath>
                </a14:m>
                <a:r>
                  <a:rPr lang="de-DE" b="1" dirty="0"/>
                  <a:t>:</a:t>
                </a:r>
                <a:r>
                  <a:rPr lang="de-DE" dirty="0"/>
                  <a:t>	Länge</a:t>
                </a:r>
              </a:p>
            </p:txBody>
          </p:sp>
        </mc:Choice>
        <mc:Fallback xmlns="">
          <p:sp>
            <p:nvSpPr>
              <p:cNvPr id="8" name="Textfeld 7">
                <a:extLst>
                  <a:ext uri="{FF2B5EF4-FFF2-40B4-BE49-F238E27FC236}">
                    <a16:creationId xmlns:a16="http://schemas.microsoft.com/office/drawing/2014/main" id="{7B75B88C-9C79-4C4D-ACF1-382E41E52404}"/>
                  </a:ext>
                </a:extLst>
              </p:cNvPr>
              <p:cNvSpPr txBox="1">
                <a:spLocks noRot="1" noChangeAspect="1" noMove="1" noResize="1" noEditPoints="1" noAdjustHandles="1" noChangeArrowheads="1" noChangeShapeType="1" noTextEdit="1"/>
              </p:cNvSpPr>
              <p:nvPr/>
            </p:nvSpPr>
            <p:spPr>
              <a:xfrm>
                <a:off x="836214" y="3411350"/>
                <a:ext cx="3205655" cy="1485984"/>
              </a:xfrm>
              <a:prstGeom prst="rect">
                <a:avLst/>
              </a:prstGeom>
              <a:blipFill>
                <a:blip r:embed="rId5"/>
                <a:stretch>
                  <a:fillRect l="-1521" t="-1646" b="-6173"/>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25A87C5A-5B4E-4050-8D9D-E75C440B12F2}"/>
              </a:ext>
            </a:extLst>
          </p:cNvPr>
          <p:cNvSpPr txBox="1"/>
          <p:nvPr/>
        </p:nvSpPr>
        <p:spPr>
          <a:xfrm>
            <a:off x="6782007" y="6014231"/>
            <a:ext cx="5854262" cy="307777"/>
          </a:xfrm>
          <a:prstGeom prst="rect">
            <a:avLst/>
          </a:prstGeom>
          <a:noFill/>
        </p:spPr>
        <p:txBody>
          <a:bodyPr wrap="square" rtlCol="0">
            <a:spAutoFit/>
          </a:bodyPr>
          <a:lstStyle/>
          <a:p>
            <a:r>
              <a:rPr lang="de-DE" sz="1400" dirty="0"/>
              <a:t>Dualkatheter mit 2 seitlichen Öffnungen </a:t>
            </a:r>
          </a:p>
        </p:txBody>
      </p:sp>
      <p:pic>
        <p:nvPicPr>
          <p:cNvPr id="2050" name="Picture 2" descr="ReCross Dual Lumen OTW Micro Catheter - IMDS - Interventional Medical  Device Solutions">
            <a:extLst>
              <a:ext uri="{FF2B5EF4-FFF2-40B4-BE49-F238E27FC236}">
                <a16:creationId xmlns:a16="http://schemas.microsoft.com/office/drawing/2014/main" id="{255A7A49-EF7A-4ACD-884A-A6F108C83C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36" t="29806" b="28408"/>
          <a:stretch/>
        </p:blipFill>
        <p:spPr bwMode="auto">
          <a:xfrm rot="2195340">
            <a:off x="4259773" y="4030376"/>
            <a:ext cx="6679773" cy="6722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ross Dual Lumen OTW Micro Catheter - IMDS - Interventional Medical  Device Solutions">
            <a:extLst>
              <a:ext uri="{FF2B5EF4-FFF2-40B4-BE49-F238E27FC236}">
                <a16:creationId xmlns:a16="http://schemas.microsoft.com/office/drawing/2014/main" id="{6891C614-BA9E-4945-BB49-7F9D5274AF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70" t="46607" b="44121"/>
          <a:stretch/>
        </p:blipFill>
        <p:spPr bwMode="auto">
          <a:xfrm rot="2027050">
            <a:off x="7686414" y="3155937"/>
            <a:ext cx="2993614" cy="325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EFAE46E6-CB6A-48FF-8D71-3F6BE3BEB2F5}"/>
              </a:ext>
            </a:extLst>
          </p:cNvPr>
          <p:cNvSpPr/>
          <p:nvPr/>
        </p:nvSpPr>
        <p:spPr>
          <a:xfrm rot="2108609">
            <a:off x="7505285" y="2416982"/>
            <a:ext cx="409903" cy="245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65826AE3-AC2C-4549-9656-6F99EFF9560F}"/>
              </a:ext>
            </a:extLst>
          </p:cNvPr>
          <p:cNvSpPr/>
          <p:nvPr/>
        </p:nvSpPr>
        <p:spPr>
          <a:xfrm rot="2108609">
            <a:off x="7726009" y="2102709"/>
            <a:ext cx="409903" cy="245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75CBF79B-CAED-408C-AA33-3AD68DE660AD}"/>
              </a:ext>
            </a:extLst>
          </p:cNvPr>
          <p:cNvSpPr/>
          <p:nvPr/>
        </p:nvSpPr>
        <p:spPr>
          <a:xfrm>
            <a:off x="7692766" y="1719275"/>
            <a:ext cx="3178434" cy="30109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0D226DA-5359-487D-B2B9-8AE958BF1491}"/>
              </a:ext>
            </a:extLst>
          </p:cNvPr>
          <p:cNvSpPr/>
          <p:nvPr/>
        </p:nvSpPr>
        <p:spPr>
          <a:xfrm rot="2108609">
            <a:off x="4456108" y="2667924"/>
            <a:ext cx="1329241"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90EDE91-CEE7-4CA1-BAFA-AD24C7EFDED1}"/>
              </a:ext>
            </a:extLst>
          </p:cNvPr>
          <p:cNvSpPr/>
          <p:nvPr/>
        </p:nvSpPr>
        <p:spPr>
          <a:xfrm rot="2108609">
            <a:off x="5022844" y="2365361"/>
            <a:ext cx="1329241"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83112521-5589-425A-9249-4D7681F5BD14}"/>
              </a:ext>
            </a:extLst>
          </p:cNvPr>
          <p:cNvSpPr/>
          <p:nvPr/>
        </p:nvSpPr>
        <p:spPr>
          <a:xfrm rot="2108609">
            <a:off x="6750666" y="3424353"/>
            <a:ext cx="638537"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40CB847E-2B7A-4EBD-A0B4-6424A2199192}"/>
              </a:ext>
            </a:extLst>
          </p:cNvPr>
          <p:cNvSpPr/>
          <p:nvPr/>
        </p:nvSpPr>
        <p:spPr>
          <a:xfrm rot="2108609">
            <a:off x="5846338" y="3868693"/>
            <a:ext cx="1749996"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781E607-4E23-4A0D-83B5-094EAE2C9CD5}"/>
              </a:ext>
            </a:extLst>
          </p:cNvPr>
          <p:cNvSpPr/>
          <p:nvPr/>
        </p:nvSpPr>
        <p:spPr>
          <a:xfrm rot="2108609">
            <a:off x="8345257" y="5200765"/>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8E1E0E67-1350-4864-8BDA-8B3683E775B6}"/>
              </a:ext>
            </a:extLst>
          </p:cNvPr>
          <p:cNvSpPr/>
          <p:nvPr/>
        </p:nvSpPr>
        <p:spPr>
          <a:xfrm rot="2108609">
            <a:off x="9087169" y="4941917"/>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AA4B5AC-9682-43A3-8F25-A5EBE846F20E}"/>
              </a:ext>
            </a:extLst>
          </p:cNvPr>
          <p:cNvSpPr/>
          <p:nvPr/>
        </p:nvSpPr>
        <p:spPr>
          <a:xfrm rot="2108609">
            <a:off x="10236181" y="5686281"/>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134FB3B-D035-461E-AEC1-2769587FEB28}"/>
              </a:ext>
            </a:extLst>
          </p:cNvPr>
          <p:cNvSpPr/>
          <p:nvPr/>
        </p:nvSpPr>
        <p:spPr>
          <a:xfrm>
            <a:off x="4843628" y="2206311"/>
            <a:ext cx="765434" cy="749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a:extLst>
              <a:ext uri="{FF2B5EF4-FFF2-40B4-BE49-F238E27FC236}">
                <a16:creationId xmlns:a16="http://schemas.microsoft.com/office/drawing/2014/main" id="{167B84DB-AC21-4804-968C-55CA895DE4DB}"/>
              </a:ext>
            </a:extLst>
          </p:cNvPr>
          <p:cNvCxnSpPr>
            <a:cxnSpLocks/>
            <a:stCxn id="17" idx="6"/>
          </p:cNvCxnSpPr>
          <p:nvPr/>
        </p:nvCxnSpPr>
        <p:spPr>
          <a:xfrm>
            <a:off x="5609062" y="2581177"/>
            <a:ext cx="2133320" cy="244452"/>
          </a:xfrm>
          <a:prstGeom prst="line">
            <a:avLst/>
          </a:prstGeom>
        </p:spPr>
        <p:style>
          <a:lnRef idx="1">
            <a:schemeClr val="accent1"/>
          </a:lnRef>
          <a:fillRef idx="0">
            <a:schemeClr val="accent1"/>
          </a:fillRef>
          <a:effectRef idx="0">
            <a:schemeClr val="accent1"/>
          </a:effectRef>
          <a:fontRef idx="minor">
            <a:schemeClr val="tx1"/>
          </a:fontRef>
        </p:style>
      </p:cxnSp>
      <p:sp>
        <p:nvSpPr>
          <p:cNvPr id="25" name="Pfeil: nach unten 24">
            <a:extLst>
              <a:ext uri="{FF2B5EF4-FFF2-40B4-BE49-F238E27FC236}">
                <a16:creationId xmlns:a16="http://schemas.microsoft.com/office/drawing/2014/main" id="{A5F98BE9-9C21-451A-8343-1A19625AA02B}"/>
              </a:ext>
            </a:extLst>
          </p:cNvPr>
          <p:cNvSpPr/>
          <p:nvPr/>
        </p:nvSpPr>
        <p:spPr>
          <a:xfrm rot="2042854">
            <a:off x="9208885" y="2869374"/>
            <a:ext cx="176530" cy="24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unten 28">
            <a:extLst>
              <a:ext uri="{FF2B5EF4-FFF2-40B4-BE49-F238E27FC236}">
                <a16:creationId xmlns:a16="http://schemas.microsoft.com/office/drawing/2014/main" id="{AE387691-72B1-4745-A943-C2B5BD912A7E}"/>
              </a:ext>
            </a:extLst>
          </p:cNvPr>
          <p:cNvSpPr/>
          <p:nvPr/>
        </p:nvSpPr>
        <p:spPr>
          <a:xfrm rot="12978257">
            <a:off x="9460826" y="3708928"/>
            <a:ext cx="176530" cy="24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732D05C0-B7C4-4D73-B324-0D50A7C79400}"/>
                  </a:ext>
                </a:extLst>
              </p:cNvPr>
              <p:cNvSpPr txBox="1"/>
              <p:nvPr/>
            </p:nvSpPr>
            <p:spPr>
              <a:xfrm>
                <a:off x="9491814" y="2673229"/>
                <a:ext cx="75247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0" i="0" smtClean="0">
                          <a:solidFill>
                            <a:schemeClr val="accent1"/>
                          </a:solidFill>
                          <a:latin typeface="Cambria Math" panose="02040503050406030204" pitchFamily="18" charset="0"/>
                          <a:ea typeface="Cambria Math" panose="02040503050406030204" pitchFamily="18" charset="0"/>
                        </a:rPr>
                        <m:t>∆</m:t>
                      </m:r>
                      <m:r>
                        <m:rPr>
                          <m:sty m:val="p"/>
                        </m:rPr>
                        <a:rPr lang="de-DE" sz="1400" b="0" i="0" smtClean="0">
                          <a:solidFill>
                            <a:schemeClr val="accent1"/>
                          </a:solidFill>
                          <a:latin typeface="Cambria Math" panose="02040503050406030204" pitchFamily="18" charset="0"/>
                          <a:ea typeface="Cambria Math" panose="02040503050406030204" pitchFamily="18" charset="0"/>
                        </a:rPr>
                        <m:t>x</m:t>
                      </m:r>
                    </m:oMath>
                  </m:oMathPara>
                </a14:m>
                <a:endParaRPr lang="de-DE" sz="1400" dirty="0">
                  <a:solidFill>
                    <a:schemeClr val="accent1"/>
                  </a:solidFill>
                </a:endParaRPr>
              </a:p>
            </p:txBody>
          </p:sp>
        </mc:Choice>
        <mc:Fallback xmlns="">
          <p:sp>
            <p:nvSpPr>
              <p:cNvPr id="27" name="Textfeld 26">
                <a:extLst>
                  <a:ext uri="{FF2B5EF4-FFF2-40B4-BE49-F238E27FC236}">
                    <a16:creationId xmlns:a16="http://schemas.microsoft.com/office/drawing/2014/main" id="{732D05C0-B7C4-4D73-B324-0D50A7C79400}"/>
                  </a:ext>
                </a:extLst>
              </p:cNvPr>
              <p:cNvSpPr txBox="1">
                <a:spLocks noRot="1" noChangeAspect="1" noMove="1" noResize="1" noEditPoints="1" noAdjustHandles="1" noChangeArrowheads="1" noChangeShapeType="1" noTextEdit="1"/>
              </p:cNvSpPr>
              <p:nvPr/>
            </p:nvSpPr>
            <p:spPr>
              <a:xfrm>
                <a:off x="9491814" y="2673229"/>
                <a:ext cx="752475" cy="307777"/>
              </a:xfrm>
              <a:prstGeom prst="rect">
                <a:avLst/>
              </a:prstGeom>
              <a:blipFill>
                <a:blip r:embed="rId8"/>
                <a:stretch>
                  <a:fillRect/>
                </a:stretch>
              </a:blipFill>
            </p:spPr>
            <p:txBody>
              <a:bodyPr/>
              <a:lstStyle/>
              <a:p>
                <a:r>
                  <a:rPr lang="de-DE">
                    <a:noFill/>
                  </a:rPr>
                  <a:t> </a:t>
                </a:r>
              </a:p>
            </p:txBody>
          </p:sp>
        </mc:Fallback>
      </mc:AlternateContent>
      <p:cxnSp>
        <p:nvCxnSpPr>
          <p:cNvPr id="30" name="Gerade Verbindung mit Pfeil 29">
            <a:extLst>
              <a:ext uri="{FF2B5EF4-FFF2-40B4-BE49-F238E27FC236}">
                <a16:creationId xmlns:a16="http://schemas.microsoft.com/office/drawing/2014/main" id="{41EC3B2A-5A08-4868-80B4-920DDB0FEAD0}"/>
              </a:ext>
            </a:extLst>
          </p:cNvPr>
          <p:cNvCxnSpPr>
            <a:cxnSpLocks/>
          </p:cNvCxnSpPr>
          <p:nvPr/>
        </p:nvCxnSpPr>
        <p:spPr>
          <a:xfrm>
            <a:off x="9436077" y="2777198"/>
            <a:ext cx="546123" cy="3740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249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Technik</a:t>
            </a:r>
            <a:r>
              <a:rPr lang="en-GB" sz="3600" b="1" dirty="0">
                <a:solidFill>
                  <a:schemeClr val="tx1">
                    <a:lumMod val="75000"/>
                    <a:lumOff val="25000"/>
                  </a:schemeClr>
                </a:solidFill>
              </a:rPr>
              <a:t> der </a:t>
            </a:r>
            <a:r>
              <a:rPr lang="en-GB" sz="3600" b="1" dirty="0" err="1">
                <a:solidFill>
                  <a:schemeClr val="tx1">
                    <a:lumMod val="75000"/>
                    <a:lumOff val="25000"/>
                  </a:schemeClr>
                </a:solidFill>
              </a:rPr>
              <a:t>Angiografie</a:t>
            </a:r>
            <a:r>
              <a:rPr lang="en-GB" sz="3600" b="1" dirty="0">
                <a:solidFill>
                  <a:schemeClr val="tx1">
                    <a:lumMod val="75000"/>
                    <a:lumOff val="25000"/>
                  </a:schemeClr>
                </a:solidFill>
              </a:rPr>
              <a:t>: </a:t>
            </a:r>
            <a:r>
              <a:rPr lang="en-GB" sz="3600" b="1" dirty="0" err="1">
                <a:solidFill>
                  <a:schemeClr val="tx1">
                    <a:lumMod val="75000"/>
                    <a:lumOff val="25000"/>
                  </a:schemeClr>
                </a:solidFill>
              </a:rPr>
              <a:t>Lymphografie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a:extLst>
              <a:ext uri="{FF2B5EF4-FFF2-40B4-BE49-F238E27FC236}">
                <a16:creationId xmlns:a16="http://schemas.microsoft.com/office/drawing/2014/main" id="{1F385D76-D574-4EE0-A7C4-06320BF2CA35}"/>
              </a:ext>
            </a:extLst>
          </p:cNvPr>
          <p:cNvSpPr txBox="1"/>
          <p:nvPr/>
        </p:nvSpPr>
        <p:spPr>
          <a:xfrm>
            <a:off x="468811" y="1354594"/>
            <a:ext cx="5399315" cy="2585323"/>
          </a:xfrm>
          <a:prstGeom prst="rect">
            <a:avLst/>
          </a:prstGeom>
          <a:noFill/>
        </p:spPr>
        <p:txBody>
          <a:bodyPr wrap="square" rtlCol="0">
            <a:spAutoFit/>
          </a:bodyPr>
          <a:lstStyle/>
          <a:p>
            <a:r>
              <a:rPr lang="de-DE" b="1" dirty="0"/>
              <a:t>Darstellung von Lymphgefäßen und -knoten</a:t>
            </a:r>
          </a:p>
          <a:p>
            <a:endParaRPr lang="de-DE" dirty="0"/>
          </a:p>
          <a:p>
            <a:r>
              <a:rPr lang="de-DE" dirty="0"/>
              <a:t>Anwendung (selten):</a:t>
            </a:r>
          </a:p>
          <a:p>
            <a:r>
              <a:rPr lang="de-DE" dirty="0"/>
              <a:t>z.B. bei Verdacht auf Tumor</a:t>
            </a:r>
          </a:p>
          <a:p>
            <a:endParaRPr lang="de-DE" dirty="0"/>
          </a:p>
          <a:p>
            <a:endParaRPr lang="de-DE" dirty="0"/>
          </a:p>
          <a:p>
            <a:r>
              <a:rPr lang="de-DE" dirty="0"/>
              <a:t>Beispiel: </a:t>
            </a:r>
          </a:p>
          <a:p>
            <a:r>
              <a:rPr lang="de-DE" dirty="0"/>
              <a:t>Lymphknoten mit Tumor</a:t>
            </a:r>
          </a:p>
          <a:p>
            <a:endParaRPr lang="de-DE" b="1" dirty="0"/>
          </a:p>
        </p:txBody>
      </p:sp>
      <p:pic>
        <p:nvPicPr>
          <p:cNvPr id="7" name="Grafik 6">
            <a:extLst>
              <a:ext uri="{FF2B5EF4-FFF2-40B4-BE49-F238E27FC236}">
                <a16:creationId xmlns:a16="http://schemas.microsoft.com/office/drawing/2014/main" id="{C9FFFA1E-1A70-4F74-B729-14C49335B491}"/>
              </a:ext>
            </a:extLst>
          </p:cNvPr>
          <p:cNvPicPr>
            <a:picLocks noChangeAspect="1"/>
          </p:cNvPicPr>
          <p:nvPr/>
        </p:nvPicPr>
        <p:blipFill>
          <a:blip r:embed="rId4"/>
          <a:stretch>
            <a:fillRect/>
          </a:stretch>
        </p:blipFill>
        <p:spPr>
          <a:xfrm>
            <a:off x="3963682" y="1963350"/>
            <a:ext cx="2993512" cy="3614311"/>
          </a:xfrm>
          <a:prstGeom prst="rect">
            <a:avLst/>
          </a:prstGeom>
        </p:spPr>
      </p:pic>
      <p:pic>
        <p:nvPicPr>
          <p:cNvPr id="9" name="Grafik 8">
            <a:extLst>
              <a:ext uri="{FF2B5EF4-FFF2-40B4-BE49-F238E27FC236}">
                <a16:creationId xmlns:a16="http://schemas.microsoft.com/office/drawing/2014/main" id="{C6AC1334-B328-4444-8AE8-642FD4FDA46E}"/>
              </a:ext>
            </a:extLst>
          </p:cNvPr>
          <p:cNvPicPr>
            <a:picLocks noChangeAspect="1"/>
          </p:cNvPicPr>
          <p:nvPr/>
        </p:nvPicPr>
        <p:blipFill>
          <a:blip r:embed="rId5"/>
          <a:stretch>
            <a:fillRect/>
          </a:stretch>
        </p:blipFill>
        <p:spPr>
          <a:xfrm>
            <a:off x="7549174" y="1963350"/>
            <a:ext cx="2957163" cy="3614311"/>
          </a:xfrm>
          <a:prstGeom prst="rect">
            <a:avLst/>
          </a:prstGeom>
        </p:spPr>
      </p:pic>
      <p:sp>
        <p:nvSpPr>
          <p:cNvPr id="10" name="Textfeld 9">
            <a:extLst>
              <a:ext uri="{FF2B5EF4-FFF2-40B4-BE49-F238E27FC236}">
                <a16:creationId xmlns:a16="http://schemas.microsoft.com/office/drawing/2014/main" id="{FD0C0B6E-7069-4907-BBFF-CA114543415D}"/>
              </a:ext>
            </a:extLst>
          </p:cNvPr>
          <p:cNvSpPr txBox="1"/>
          <p:nvPr/>
        </p:nvSpPr>
        <p:spPr>
          <a:xfrm>
            <a:off x="3963683" y="5692876"/>
            <a:ext cx="2056118" cy="523220"/>
          </a:xfrm>
          <a:prstGeom prst="rect">
            <a:avLst/>
          </a:prstGeom>
          <a:noFill/>
        </p:spPr>
        <p:txBody>
          <a:bodyPr wrap="square" rtlCol="0">
            <a:spAutoFit/>
          </a:bodyPr>
          <a:lstStyle/>
          <a:p>
            <a:r>
              <a:rPr lang="de-DE" sz="1400" dirty="0"/>
              <a:t>Sarkom</a:t>
            </a:r>
          </a:p>
          <a:p>
            <a:r>
              <a:rPr lang="de-DE" sz="1400" dirty="0"/>
              <a:t>(</a:t>
            </a:r>
            <a:r>
              <a:rPr lang="de-DE" sz="1400" dirty="0" err="1"/>
              <a:t>iliakale</a:t>
            </a:r>
            <a:r>
              <a:rPr lang="de-DE" sz="1400" dirty="0"/>
              <a:t> Lymphknoten)</a:t>
            </a:r>
          </a:p>
        </p:txBody>
      </p:sp>
      <p:sp>
        <p:nvSpPr>
          <p:cNvPr id="12" name="Textfeld 11">
            <a:extLst>
              <a:ext uri="{FF2B5EF4-FFF2-40B4-BE49-F238E27FC236}">
                <a16:creationId xmlns:a16="http://schemas.microsoft.com/office/drawing/2014/main" id="{A7180B59-39AC-4A5A-B717-6083B548D697}"/>
              </a:ext>
            </a:extLst>
          </p:cNvPr>
          <p:cNvSpPr txBox="1"/>
          <p:nvPr/>
        </p:nvSpPr>
        <p:spPr>
          <a:xfrm>
            <a:off x="7582541" y="5692876"/>
            <a:ext cx="3401870" cy="523220"/>
          </a:xfrm>
          <a:prstGeom prst="rect">
            <a:avLst/>
          </a:prstGeom>
          <a:noFill/>
        </p:spPr>
        <p:txBody>
          <a:bodyPr wrap="square" rtlCol="0">
            <a:spAutoFit/>
          </a:bodyPr>
          <a:lstStyle/>
          <a:p>
            <a:r>
              <a:rPr lang="de-DE" sz="1400" dirty="0"/>
              <a:t>Rückgang Sarkom nach Behandlung</a:t>
            </a:r>
          </a:p>
          <a:p>
            <a:r>
              <a:rPr lang="de-DE" sz="1400" dirty="0"/>
              <a:t>(</a:t>
            </a:r>
            <a:r>
              <a:rPr lang="de-DE" sz="1400" dirty="0" err="1"/>
              <a:t>iliakale</a:t>
            </a:r>
            <a:r>
              <a:rPr lang="de-DE" sz="1400" dirty="0"/>
              <a:t> Lymphknoten)</a:t>
            </a:r>
          </a:p>
        </p:txBody>
      </p:sp>
      <p:sp>
        <p:nvSpPr>
          <p:cNvPr id="11" name="Ellipse 10">
            <a:extLst>
              <a:ext uri="{FF2B5EF4-FFF2-40B4-BE49-F238E27FC236}">
                <a16:creationId xmlns:a16="http://schemas.microsoft.com/office/drawing/2014/main" id="{79F19150-0668-4BB3-8B0F-0D4A343C8D14}"/>
              </a:ext>
            </a:extLst>
          </p:cNvPr>
          <p:cNvSpPr/>
          <p:nvPr/>
        </p:nvSpPr>
        <p:spPr>
          <a:xfrm rot="928266">
            <a:off x="4335954" y="2538442"/>
            <a:ext cx="1038124" cy="163609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CD641E22-30F4-41A0-8EE5-D18E7CACFEFF}"/>
              </a:ext>
            </a:extLst>
          </p:cNvPr>
          <p:cNvSpPr/>
          <p:nvPr/>
        </p:nvSpPr>
        <p:spPr>
          <a:xfrm rot="928266">
            <a:off x="7754867" y="2520900"/>
            <a:ext cx="1038124" cy="163609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14045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a:solidFill>
                  <a:schemeClr val="tx1">
                    <a:lumMod val="75000"/>
                    <a:lumOff val="25000"/>
                  </a:schemeClr>
                </a:solidFill>
              </a:rPr>
              <a:t>Technik der </a:t>
            </a:r>
            <a:r>
              <a:rPr lang="en-GB" sz="3600" b="1" dirty="0" err="1">
                <a:solidFill>
                  <a:schemeClr val="tx1">
                    <a:lumMod val="75000"/>
                    <a:lumOff val="25000"/>
                  </a:schemeClr>
                </a:solidFill>
              </a:rPr>
              <a:t>Angiografie</a:t>
            </a:r>
            <a:r>
              <a:rPr lang="en-GB" sz="3600" b="1" dirty="0">
                <a:solidFill>
                  <a:schemeClr val="tx1">
                    <a:lumMod val="75000"/>
                    <a:lumOff val="25000"/>
                  </a:schemeClr>
                </a:solidFill>
              </a:rPr>
              <a:t>: </a:t>
            </a:r>
            <a:r>
              <a:rPr lang="en-GB" sz="3600" b="1" dirty="0" err="1">
                <a:solidFill>
                  <a:schemeClr val="tx1">
                    <a:lumMod val="75000"/>
                    <a:lumOff val="25000"/>
                  </a:schemeClr>
                </a:solidFill>
              </a:rPr>
              <a:t>Darmröntgen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28" name="Picture 4" descr="Magen Darm Röntgen | DRK Krankenhaus Neuwied">
            <a:extLst>
              <a:ext uri="{FF2B5EF4-FFF2-40B4-BE49-F238E27FC236}">
                <a16:creationId xmlns:a16="http://schemas.microsoft.com/office/drawing/2014/main" id="{7A4C7111-445C-B446-821A-2C6BC5172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404" y="1617789"/>
            <a:ext cx="3777195" cy="4293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lon-Kontrastmitteluntersuchung | chir.med.tum.de">
            <a:extLst>
              <a:ext uri="{FF2B5EF4-FFF2-40B4-BE49-F238E27FC236}">
                <a16:creationId xmlns:a16="http://schemas.microsoft.com/office/drawing/2014/main" id="{E78B6973-8C10-DC87-AABC-B858566F4C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250" y="1632449"/>
            <a:ext cx="3348750" cy="428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84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Biplanare</a:t>
            </a:r>
            <a:r>
              <a:rPr lang="en-GB" sz="3600" b="1" dirty="0">
                <a:solidFill>
                  <a:schemeClr val="tx1">
                    <a:lumMod val="75000"/>
                    <a:lumOff val="25000"/>
                  </a:schemeClr>
                </a:solidFill>
              </a:rPr>
              <a:t> </a:t>
            </a:r>
            <a:r>
              <a:rPr lang="en-GB" sz="3600" b="1" dirty="0" err="1">
                <a:solidFill>
                  <a:schemeClr val="tx1">
                    <a:lumMod val="75000"/>
                    <a:lumOff val="25000"/>
                  </a:schemeClr>
                </a:solidFill>
              </a:rPr>
              <a:t>Angiografie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 name="Grafik 5">
            <a:extLst>
              <a:ext uri="{FF2B5EF4-FFF2-40B4-BE49-F238E27FC236}">
                <a16:creationId xmlns:a16="http://schemas.microsoft.com/office/drawing/2014/main" id="{E3AA7643-5455-4B66-BCE0-63B9BAC15D77}"/>
              </a:ext>
            </a:extLst>
          </p:cNvPr>
          <p:cNvPicPr>
            <a:picLocks noChangeAspect="1"/>
          </p:cNvPicPr>
          <p:nvPr/>
        </p:nvPicPr>
        <p:blipFill>
          <a:blip r:embed="rId4"/>
          <a:stretch>
            <a:fillRect/>
          </a:stretch>
        </p:blipFill>
        <p:spPr>
          <a:xfrm>
            <a:off x="5736775" y="3194597"/>
            <a:ext cx="5747657" cy="2893379"/>
          </a:xfrm>
          <a:prstGeom prst="rect">
            <a:avLst/>
          </a:prstGeom>
        </p:spPr>
      </p:pic>
      <p:sp>
        <p:nvSpPr>
          <p:cNvPr id="8" name="Textfeld 7">
            <a:extLst>
              <a:ext uri="{FF2B5EF4-FFF2-40B4-BE49-F238E27FC236}">
                <a16:creationId xmlns:a16="http://schemas.microsoft.com/office/drawing/2014/main" id="{55B5D98C-EA98-40C1-B503-4109C83254A3}"/>
              </a:ext>
            </a:extLst>
          </p:cNvPr>
          <p:cNvSpPr txBox="1"/>
          <p:nvPr/>
        </p:nvSpPr>
        <p:spPr>
          <a:xfrm>
            <a:off x="468811" y="1398137"/>
            <a:ext cx="11026503" cy="2308324"/>
          </a:xfrm>
          <a:prstGeom prst="rect">
            <a:avLst/>
          </a:prstGeom>
          <a:noFill/>
        </p:spPr>
        <p:txBody>
          <a:bodyPr wrap="square" rtlCol="0">
            <a:spAutoFit/>
          </a:bodyPr>
          <a:lstStyle/>
          <a:p>
            <a:r>
              <a:rPr lang="de-DE" b="1" dirty="0"/>
              <a:t>Gefäße werden gleichzeitig aus 2 Richtungen aufgenommen</a:t>
            </a:r>
          </a:p>
          <a:p>
            <a:pPr marL="285750" indent="-285750">
              <a:buFont typeface="Arial" panose="020B0604020202020204" pitchFamily="34" charset="0"/>
              <a:buChar char="•"/>
            </a:pPr>
            <a:r>
              <a:rPr lang="de-DE" dirty="0"/>
              <a:t>Sichtbarmachung verdeckter Strukturen</a:t>
            </a:r>
          </a:p>
          <a:p>
            <a:pPr marL="285750" indent="-285750">
              <a:buFont typeface="Arial" panose="020B0604020202020204" pitchFamily="34" charset="0"/>
              <a:buChar char="•"/>
            </a:pPr>
            <a:r>
              <a:rPr lang="de-DE" dirty="0"/>
              <a:t>erlaubt 3D-Rekonstruktion</a:t>
            </a:r>
          </a:p>
          <a:p>
            <a:endParaRPr lang="de-DE" dirty="0"/>
          </a:p>
          <a:p>
            <a:endParaRPr lang="de-DE" dirty="0"/>
          </a:p>
          <a:p>
            <a:endParaRPr lang="de-DE" dirty="0"/>
          </a:p>
          <a:p>
            <a:endParaRPr lang="de-DE" dirty="0"/>
          </a:p>
          <a:p>
            <a:endParaRPr lang="de-DE" dirty="0"/>
          </a:p>
        </p:txBody>
      </p:sp>
      <p:pic>
        <p:nvPicPr>
          <p:cNvPr id="17410" name="Picture 2" descr="Anatomische Grundlagen | SpringerLink">
            <a:extLst>
              <a:ext uri="{FF2B5EF4-FFF2-40B4-BE49-F238E27FC236}">
                <a16:creationId xmlns:a16="http://schemas.microsoft.com/office/drawing/2014/main" id="{5D8FD5BC-0BBF-49A6-A94F-9923CDF64A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915"/>
          <a:stretch/>
        </p:blipFill>
        <p:spPr bwMode="auto">
          <a:xfrm>
            <a:off x="707568" y="3194596"/>
            <a:ext cx="3885043" cy="289337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49843FFB-3FCA-4FBC-B65B-8CC3181AE88D}"/>
              </a:ext>
            </a:extLst>
          </p:cNvPr>
          <p:cNvSpPr txBox="1"/>
          <p:nvPr/>
        </p:nvSpPr>
        <p:spPr>
          <a:xfrm>
            <a:off x="5747658" y="6060590"/>
            <a:ext cx="4974046" cy="523220"/>
          </a:xfrm>
          <a:prstGeom prst="rect">
            <a:avLst/>
          </a:prstGeom>
          <a:noFill/>
        </p:spPr>
        <p:txBody>
          <a:bodyPr wrap="square" rtlCol="0">
            <a:spAutoFit/>
          </a:bodyPr>
          <a:lstStyle/>
          <a:p>
            <a:r>
              <a:rPr lang="de-DE" sz="1400" dirty="0"/>
              <a:t>Verschluss der linken A. </a:t>
            </a:r>
            <a:r>
              <a:rPr lang="de-DE" sz="1400" dirty="0" err="1"/>
              <a:t>carotis</a:t>
            </a:r>
            <a:r>
              <a:rPr lang="de-DE" sz="1400" dirty="0"/>
              <a:t> </a:t>
            </a:r>
            <a:r>
              <a:rPr lang="de-DE" sz="1400" dirty="0" err="1"/>
              <a:t>interna</a:t>
            </a:r>
            <a:r>
              <a:rPr lang="de-DE" sz="1400" dirty="0"/>
              <a:t> aus 2 Perspektiven</a:t>
            </a:r>
          </a:p>
          <a:p>
            <a:r>
              <a:rPr lang="de-DE" sz="1400" dirty="0"/>
              <a:t>links: lateral (seitlich), rechts: </a:t>
            </a:r>
            <a:r>
              <a:rPr lang="de-DE" sz="1400" dirty="0" err="1"/>
              <a:t>a.p.</a:t>
            </a:r>
            <a:r>
              <a:rPr lang="de-DE" sz="1400" dirty="0"/>
              <a:t>(von vorn nach hinten)</a:t>
            </a:r>
          </a:p>
        </p:txBody>
      </p:sp>
      <p:sp>
        <p:nvSpPr>
          <p:cNvPr id="11" name="Textfeld 10">
            <a:extLst>
              <a:ext uri="{FF2B5EF4-FFF2-40B4-BE49-F238E27FC236}">
                <a16:creationId xmlns:a16="http://schemas.microsoft.com/office/drawing/2014/main" id="{58A6A7C2-79CB-45CB-A10B-77BB9C9C471A}"/>
              </a:ext>
            </a:extLst>
          </p:cNvPr>
          <p:cNvSpPr txBox="1"/>
          <p:nvPr/>
        </p:nvSpPr>
        <p:spPr>
          <a:xfrm>
            <a:off x="653140" y="6116777"/>
            <a:ext cx="4659086" cy="307777"/>
          </a:xfrm>
          <a:prstGeom prst="rect">
            <a:avLst/>
          </a:prstGeom>
          <a:noFill/>
        </p:spPr>
        <p:txBody>
          <a:bodyPr wrap="square" rtlCol="0">
            <a:spAutoFit/>
          </a:bodyPr>
          <a:lstStyle/>
          <a:p>
            <a:r>
              <a:rPr lang="de-DE" sz="1400" dirty="0"/>
              <a:t>Kopfarterien</a:t>
            </a:r>
          </a:p>
        </p:txBody>
      </p:sp>
      <p:sp>
        <p:nvSpPr>
          <p:cNvPr id="12" name="Textfeld 11">
            <a:extLst>
              <a:ext uri="{FF2B5EF4-FFF2-40B4-BE49-F238E27FC236}">
                <a16:creationId xmlns:a16="http://schemas.microsoft.com/office/drawing/2014/main" id="{72D39AC3-6125-43D7-8BE0-52647B7520C4}"/>
              </a:ext>
            </a:extLst>
          </p:cNvPr>
          <p:cNvSpPr txBox="1"/>
          <p:nvPr/>
        </p:nvSpPr>
        <p:spPr>
          <a:xfrm>
            <a:off x="468811" y="2365501"/>
            <a:ext cx="4853578" cy="369332"/>
          </a:xfrm>
          <a:prstGeom prst="rect">
            <a:avLst/>
          </a:prstGeom>
          <a:noFill/>
        </p:spPr>
        <p:txBody>
          <a:bodyPr wrap="square" rtlCol="0">
            <a:spAutoFit/>
          </a:bodyPr>
          <a:lstStyle/>
          <a:p>
            <a:r>
              <a:rPr lang="de-DE" dirty="0"/>
              <a:t>Beispiel: </a:t>
            </a:r>
            <a:r>
              <a:rPr lang="de-DE" dirty="0" err="1"/>
              <a:t>Biplanare</a:t>
            </a:r>
            <a:r>
              <a:rPr lang="de-DE" dirty="0"/>
              <a:t> Angiografie des Gehirns</a:t>
            </a:r>
          </a:p>
        </p:txBody>
      </p:sp>
      <p:sp>
        <p:nvSpPr>
          <p:cNvPr id="13" name="Rechteck 12">
            <a:extLst>
              <a:ext uri="{FF2B5EF4-FFF2-40B4-BE49-F238E27FC236}">
                <a16:creationId xmlns:a16="http://schemas.microsoft.com/office/drawing/2014/main" id="{DA3FD9A2-E53C-479C-94C2-BFA755380574}"/>
              </a:ext>
            </a:extLst>
          </p:cNvPr>
          <p:cNvSpPr/>
          <p:nvPr/>
        </p:nvSpPr>
        <p:spPr>
          <a:xfrm>
            <a:off x="3879039" y="5251548"/>
            <a:ext cx="914397" cy="30777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078029F0-99EB-4C4E-804C-76D7A15BD850}"/>
              </a:ext>
            </a:extLst>
          </p:cNvPr>
          <p:cNvSpPr/>
          <p:nvPr/>
        </p:nvSpPr>
        <p:spPr>
          <a:xfrm>
            <a:off x="2049952" y="3987211"/>
            <a:ext cx="555171" cy="58206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Bogen 26">
            <a:extLst>
              <a:ext uri="{FF2B5EF4-FFF2-40B4-BE49-F238E27FC236}">
                <a16:creationId xmlns:a16="http://schemas.microsoft.com/office/drawing/2014/main" id="{4CCA528F-4C6B-49C7-88D4-E2340282EEB8}"/>
              </a:ext>
            </a:extLst>
          </p:cNvPr>
          <p:cNvSpPr/>
          <p:nvPr/>
        </p:nvSpPr>
        <p:spPr>
          <a:xfrm rot="18943193">
            <a:off x="2056130" y="3234557"/>
            <a:ext cx="3645818" cy="3385834"/>
          </a:xfrm>
          <a:prstGeom prst="arc">
            <a:avLst>
              <a:gd name="adj1" fmla="val 15539285"/>
              <a:gd name="adj2" fmla="val 20982875"/>
            </a:avLst>
          </a:prstGeom>
          <a:ln w="127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29" name="Grafik 28">
            <a:extLst>
              <a:ext uri="{FF2B5EF4-FFF2-40B4-BE49-F238E27FC236}">
                <a16:creationId xmlns:a16="http://schemas.microsoft.com/office/drawing/2014/main" id="{6A1B9DEB-5AA3-45C2-A89A-780A6560FDEB}"/>
              </a:ext>
            </a:extLst>
          </p:cNvPr>
          <p:cNvPicPr>
            <a:picLocks noChangeAspect="1"/>
          </p:cNvPicPr>
          <p:nvPr/>
        </p:nvPicPr>
        <p:blipFill>
          <a:blip r:embed="rId6"/>
          <a:stretch>
            <a:fillRect/>
          </a:stretch>
        </p:blipFill>
        <p:spPr>
          <a:xfrm>
            <a:off x="7833556" y="1351803"/>
            <a:ext cx="1554087" cy="1164582"/>
          </a:xfrm>
          <a:prstGeom prst="rect">
            <a:avLst/>
          </a:prstGeom>
        </p:spPr>
      </p:pic>
      <p:sp>
        <p:nvSpPr>
          <p:cNvPr id="30" name="Pfeil: nach unten 29">
            <a:extLst>
              <a:ext uri="{FF2B5EF4-FFF2-40B4-BE49-F238E27FC236}">
                <a16:creationId xmlns:a16="http://schemas.microsoft.com/office/drawing/2014/main" id="{A5AAD5CB-DE67-4C3F-92E0-34006A16C6FA}"/>
              </a:ext>
            </a:extLst>
          </p:cNvPr>
          <p:cNvSpPr/>
          <p:nvPr/>
        </p:nvSpPr>
        <p:spPr>
          <a:xfrm>
            <a:off x="8512630" y="2568054"/>
            <a:ext cx="261257" cy="358169"/>
          </a:xfrm>
          <a:prstGeom prst="downArrow">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5231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Biplanare</a:t>
            </a:r>
            <a:r>
              <a:rPr lang="en-GB" sz="3600" b="1" dirty="0">
                <a:solidFill>
                  <a:schemeClr val="tx1">
                    <a:lumMod val="75000"/>
                    <a:lumOff val="25000"/>
                  </a:schemeClr>
                </a:solidFill>
              </a:rPr>
              <a:t> </a:t>
            </a:r>
            <a:r>
              <a:rPr lang="en-GB" sz="3600" b="1" dirty="0" err="1">
                <a:solidFill>
                  <a:schemeClr val="tx1">
                    <a:lumMod val="75000"/>
                    <a:lumOff val="25000"/>
                  </a:schemeClr>
                </a:solidFill>
              </a:rPr>
              <a:t>Angiografie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150" name="Picture 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1211" y="4160424"/>
            <a:ext cx="2871280" cy="193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55785" y="102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10" name="Objekt 9"/>
          <p:cNvGraphicFramePr>
            <a:graphicFrameLocks noChangeAspect="1"/>
          </p:cNvGraphicFramePr>
          <p:nvPr/>
        </p:nvGraphicFramePr>
        <p:xfrm>
          <a:off x="468811" y="1867783"/>
          <a:ext cx="3371258" cy="2236154"/>
        </p:xfrm>
        <a:graphic>
          <a:graphicData uri="http://schemas.openxmlformats.org/presentationml/2006/ole">
            <mc:AlternateContent xmlns:mc="http://schemas.openxmlformats.org/markup-compatibility/2006">
              <mc:Choice xmlns:v="urn:schemas-microsoft-com:vml" Requires="v">
                <p:oleObj name="Picture" r:id="rId5" imgW="4191000" imgH="2781300" progId="Word.Picture.8">
                  <p:embed/>
                </p:oleObj>
              </mc:Choice>
              <mc:Fallback>
                <p:oleObj name="Picture" r:id="rId5" imgW="4191000" imgH="2781300" progId="Word.Picture.8">
                  <p:embed/>
                  <p:pic>
                    <p:nvPicPr>
                      <p:cNvPr id="10" name="Objek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811" y="1867783"/>
                        <a:ext cx="3371258" cy="2236154"/>
                      </a:xfrm>
                      <a:prstGeom prst="rect">
                        <a:avLst/>
                      </a:prstGeom>
                      <a:noFill/>
                    </p:spPr>
                  </p:pic>
                </p:oleObj>
              </mc:Fallback>
            </mc:AlternateContent>
          </a:graphicData>
        </a:graphic>
      </p:graphicFrame>
      <p:sp>
        <p:nvSpPr>
          <p:cNvPr id="11" name="Rechteck 10"/>
          <p:cNvSpPr/>
          <p:nvPr/>
        </p:nvSpPr>
        <p:spPr>
          <a:xfrm>
            <a:off x="570951" y="1405243"/>
            <a:ext cx="9600475" cy="369332"/>
          </a:xfrm>
          <a:prstGeom prst="rect">
            <a:avLst/>
          </a:prstGeom>
        </p:spPr>
        <p:txBody>
          <a:bodyPr wrap="square">
            <a:spAutoFit/>
          </a:bodyPr>
          <a:lstStyle/>
          <a:p>
            <a:r>
              <a:rPr lang="de-DE" b="1" dirty="0">
                <a:ea typeface="Times New Roman" panose="02020603050405020304" pitchFamily="18" charset="0"/>
              </a:rPr>
              <a:t>3D-Rekonstruktion der Gefäße aus </a:t>
            </a:r>
            <a:r>
              <a:rPr lang="de-DE" b="1" dirty="0" err="1">
                <a:ea typeface="Times New Roman" panose="02020603050405020304" pitchFamily="18" charset="0"/>
              </a:rPr>
              <a:t>biplanaren</a:t>
            </a:r>
            <a:r>
              <a:rPr lang="de-DE" b="1" dirty="0">
                <a:ea typeface="Times New Roman" panose="02020603050405020304" pitchFamily="18" charset="0"/>
              </a:rPr>
              <a:t> </a:t>
            </a:r>
            <a:r>
              <a:rPr lang="de-DE" b="1" dirty="0" err="1">
                <a:ea typeface="Times New Roman" panose="02020603050405020304" pitchFamily="18" charset="0"/>
              </a:rPr>
              <a:t>Angiographieaufnahmen</a:t>
            </a:r>
            <a:r>
              <a:rPr lang="de-DE" b="1" dirty="0">
                <a:ea typeface="Times New Roman" panose="02020603050405020304" pitchFamily="18" charset="0"/>
              </a:rPr>
              <a:t> durch Interpolation</a:t>
            </a:r>
            <a:endParaRPr lang="de-DE" b="1" dirty="0"/>
          </a:p>
        </p:txBody>
      </p:sp>
      <p:sp>
        <p:nvSpPr>
          <p:cNvPr id="8" name="Textfeld 7">
            <a:extLst>
              <a:ext uri="{FF2B5EF4-FFF2-40B4-BE49-F238E27FC236}">
                <a16:creationId xmlns:a16="http://schemas.microsoft.com/office/drawing/2014/main" id="{640D859D-C555-4461-8166-E315CF2D74AA}"/>
              </a:ext>
            </a:extLst>
          </p:cNvPr>
          <p:cNvSpPr txBox="1"/>
          <p:nvPr/>
        </p:nvSpPr>
        <p:spPr>
          <a:xfrm>
            <a:off x="4656364" y="6150897"/>
            <a:ext cx="4471694" cy="307777"/>
          </a:xfrm>
          <a:prstGeom prst="rect">
            <a:avLst/>
          </a:prstGeom>
          <a:noFill/>
        </p:spPr>
        <p:txBody>
          <a:bodyPr wrap="square" rtlCol="0">
            <a:spAutoFit/>
          </a:bodyPr>
          <a:lstStyle/>
          <a:p>
            <a:r>
              <a:rPr lang="en-US" sz="1400" b="0" i="0" dirty="0">
                <a:effectLst/>
                <a:latin typeface="Fira Sans"/>
              </a:rPr>
              <a:t>posterior cerebral artery (PCA), </a:t>
            </a:r>
            <a:r>
              <a:rPr lang="en-US" sz="1400" b="0" i="0" dirty="0" err="1">
                <a:effectLst/>
                <a:latin typeface="Fira Sans"/>
              </a:rPr>
              <a:t>Aneurysma</a:t>
            </a:r>
            <a:endParaRPr lang="de-DE" sz="1400" dirty="0"/>
          </a:p>
        </p:txBody>
      </p:sp>
      <p:sp>
        <p:nvSpPr>
          <p:cNvPr id="13" name="Textfeld 12">
            <a:extLst>
              <a:ext uri="{FF2B5EF4-FFF2-40B4-BE49-F238E27FC236}">
                <a16:creationId xmlns:a16="http://schemas.microsoft.com/office/drawing/2014/main" id="{E6E5C962-29FB-4723-8AB9-BF9DD3DD8F59}"/>
              </a:ext>
            </a:extLst>
          </p:cNvPr>
          <p:cNvSpPr txBox="1"/>
          <p:nvPr/>
        </p:nvSpPr>
        <p:spPr>
          <a:xfrm>
            <a:off x="6178561" y="2293043"/>
            <a:ext cx="2107298" cy="923330"/>
          </a:xfrm>
          <a:prstGeom prst="rect">
            <a:avLst/>
          </a:prstGeom>
          <a:noFill/>
        </p:spPr>
        <p:txBody>
          <a:bodyPr wrap="square" rtlCol="0">
            <a:spAutoFit/>
          </a:bodyPr>
          <a:lstStyle/>
          <a:p>
            <a:r>
              <a:rPr lang="de-DE" dirty="0"/>
              <a:t>Angiogramme:</a:t>
            </a:r>
          </a:p>
          <a:p>
            <a:r>
              <a:rPr lang="de-DE" dirty="0"/>
              <a:t>Aufnahmen aus </a:t>
            </a:r>
          </a:p>
          <a:p>
            <a:r>
              <a:rPr lang="de-DE" dirty="0"/>
              <a:t>2 Richtungen</a:t>
            </a:r>
          </a:p>
        </p:txBody>
      </p:sp>
      <p:sp>
        <p:nvSpPr>
          <p:cNvPr id="14" name="Textfeld 13">
            <a:extLst>
              <a:ext uri="{FF2B5EF4-FFF2-40B4-BE49-F238E27FC236}">
                <a16:creationId xmlns:a16="http://schemas.microsoft.com/office/drawing/2014/main" id="{32E16FC7-607D-459A-A64F-CF0282F58ED2}"/>
              </a:ext>
            </a:extLst>
          </p:cNvPr>
          <p:cNvSpPr txBox="1"/>
          <p:nvPr/>
        </p:nvSpPr>
        <p:spPr>
          <a:xfrm>
            <a:off x="9275355" y="2293043"/>
            <a:ext cx="1621971" cy="646331"/>
          </a:xfrm>
          <a:prstGeom prst="rect">
            <a:avLst/>
          </a:prstGeom>
          <a:noFill/>
        </p:spPr>
        <p:txBody>
          <a:bodyPr wrap="square" rtlCol="0">
            <a:spAutoFit/>
          </a:bodyPr>
          <a:lstStyle/>
          <a:p>
            <a:r>
              <a:rPr lang="de-DE" dirty="0"/>
              <a:t>3D-Rekonstruktion</a:t>
            </a:r>
          </a:p>
        </p:txBody>
      </p:sp>
      <p:pic>
        <p:nvPicPr>
          <p:cNvPr id="16" name="Grafik 15">
            <a:extLst>
              <a:ext uri="{FF2B5EF4-FFF2-40B4-BE49-F238E27FC236}">
                <a16:creationId xmlns:a16="http://schemas.microsoft.com/office/drawing/2014/main" id="{1A92379A-6F5B-4A82-9B3C-8F676FDAD45D}"/>
              </a:ext>
            </a:extLst>
          </p:cNvPr>
          <p:cNvPicPr>
            <a:picLocks noChangeAspect="1"/>
          </p:cNvPicPr>
          <p:nvPr/>
        </p:nvPicPr>
        <p:blipFill>
          <a:blip r:embed="rId7"/>
          <a:stretch>
            <a:fillRect/>
          </a:stretch>
        </p:blipFill>
        <p:spPr>
          <a:xfrm>
            <a:off x="4656364" y="3808994"/>
            <a:ext cx="6697436" cy="2316497"/>
          </a:xfrm>
          <a:prstGeom prst="rect">
            <a:avLst/>
          </a:prstGeom>
        </p:spPr>
      </p:pic>
      <p:sp>
        <p:nvSpPr>
          <p:cNvPr id="19" name="Textfeld 18">
            <a:extLst>
              <a:ext uri="{FF2B5EF4-FFF2-40B4-BE49-F238E27FC236}">
                <a16:creationId xmlns:a16="http://schemas.microsoft.com/office/drawing/2014/main" id="{1A5E54BF-7951-4D2F-AEE0-B0460D570678}"/>
              </a:ext>
            </a:extLst>
          </p:cNvPr>
          <p:cNvSpPr txBox="1"/>
          <p:nvPr/>
        </p:nvSpPr>
        <p:spPr>
          <a:xfrm>
            <a:off x="621211" y="6148537"/>
            <a:ext cx="4471694" cy="307777"/>
          </a:xfrm>
          <a:prstGeom prst="rect">
            <a:avLst/>
          </a:prstGeom>
          <a:noFill/>
        </p:spPr>
        <p:txBody>
          <a:bodyPr wrap="square" rtlCol="0">
            <a:spAutoFit/>
          </a:bodyPr>
          <a:lstStyle/>
          <a:p>
            <a:r>
              <a:rPr lang="en-US" sz="1400" b="0" i="0" dirty="0" err="1">
                <a:effectLst/>
                <a:latin typeface="Fira Sans"/>
              </a:rPr>
              <a:t>Prinzip</a:t>
            </a:r>
            <a:r>
              <a:rPr lang="en-US" sz="1400" b="0" i="0" dirty="0">
                <a:effectLst/>
                <a:latin typeface="Fira Sans"/>
              </a:rPr>
              <a:t> der 3D-Rekonstruktion</a:t>
            </a:r>
            <a:endParaRPr lang="de-DE" sz="1400" dirty="0"/>
          </a:p>
        </p:txBody>
      </p:sp>
      <p:cxnSp>
        <p:nvCxnSpPr>
          <p:cNvPr id="18" name="Gerade Verbindung mit Pfeil 17">
            <a:extLst>
              <a:ext uri="{FF2B5EF4-FFF2-40B4-BE49-F238E27FC236}">
                <a16:creationId xmlns:a16="http://schemas.microsoft.com/office/drawing/2014/main" id="{04438E19-9616-43A5-A593-A960E612B049}"/>
              </a:ext>
            </a:extLst>
          </p:cNvPr>
          <p:cNvCxnSpPr/>
          <p:nvPr/>
        </p:nvCxnSpPr>
        <p:spPr>
          <a:xfrm>
            <a:off x="10171426" y="3189518"/>
            <a:ext cx="0" cy="433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370CC5D-1DFA-47E4-AC52-B23BBB37A398}"/>
              </a:ext>
            </a:extLst>
          </p:cNvPr>
          <p:cNvCxnSpPr>
            <a:cxnSpLocks/>
          </p:cNvCxnSpPr>
          <p:nvPr/>
        </p:nvCxnSpPr>
        <p:spPr>
          <a:xfrm flipH="1">
            <a:off x="5812971" y="3216373"/>
            <a:ext cx="365590" cy="448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AD1FF627-5925-42AA-835F-31CE7C045719}"/>
              </a:ext>
            </a:extLst>
          </p:cNvPr>
          <p:cNvCxnSpPr>
            <a:cxnSpLocks/>
          </p:cNvCxnSpPr>
          <p:nvPr/>
        </p:nvCxnSpPr>
        <p:spPr>
          <a:xfrm>
            <a:off x="7576028" y="3216373"/>
            <a:ext cx="427056" cy="448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500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Kapitel</a:t>
            </a:r>
            <a:r>
              <a:rPr lang="en-GB" sz="3600" b="1" dirty="0">
                <a:solidFill>
                  <a:schemeClr val="tx1">
                    <a:lumMod val="75000"/>
                    <a:lumOff val="25000"/>
                  </a:schemeClr>
                </a:solidFill>
              </a:rPr>
              <a:t> 6.2 </a:t>
            </a:r>
            <a:r>
              <a:rPr lang="en-GB" sz="3600" b="1" dirty="0" err="1">
                <a:solidFill>
                  <a:schemeClr val="tx1">
                    <a:lumMod val="75000"/>
                    <a:lumOff val="25000"/>
                  </a:schemeClr>
                </a:solidFill>
              </a:rPr>
              <a:t>Computertomografie</a:t>
            </a:r>
            <a:endParaRPr lang="en-GB" sz="3600" b="1" dirty="0">
              <a:solidFill>
                <a:schemeClr val="tx1">
                  <a:lumMod val="75000"/>
                  <a:lumOff val="25000"/>
                </a:schemeClr>
              </a:solidFill>
            </a:endParaRP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8"/>
          <p:cNvSpPr>
            <a:spLocks noChangeArrowheads="1"/>
          </p:cNvSpPr>
          <p:nvPr/>
        </p:nvSpPr>
        <p:spPr bwMode="auto">
          <a:xfrm>
            <a:off x="755785" y="102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8"/>
          <p:cNvSpPr>
            <a:spLocks noChangeArrowheads="1"/>
          </p:cNvSpPr>
          <p:nvPr/>
        </p:nvSpPr>
        <p:spPr bwMode="auto">
          <a:xfrm>
            <a:off x="755785" y="15941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7175" name="Picture 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634703" y="3069463"/>
            <a:ext cx="1864655" cy="14425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755785" y="41658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de-DE" altLang="de-DE" sz="800" b="0" i="0" u="none" strike="noStrike" cap="none" normalizeH="0" baseline="0">
                <a:ln>
                  <a:noFill/>
                </a:ln>
                <a:solidFill>
                  <a:schemeClr val="tx1"/>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2" name="Rechteck 11"/>
          <p:cNvSpPr/>
          <p:nvPr/>
        </p:nvSpPr>
        <p:spPr>
          <a:xfrm>
            <a:off x="649008" y="5897159"/>
            <a:ext cx="6691631" cy="738664"/>
          </a:xfrm>
          <a:prstGeom prst="rect">
            <a:avLst/>
          </a:prstGeom>
        </p:spPr>
        <p:txBody>
          <a:bodyPr wrap="square">
            <a:spAutoFit/>
          </a:bodyPr>
          <a:lstStyle/>
          <a:p>
            <a:pPr>
              <a:spcBef>
                <a:spcPts val="300"/>
              </a:spcBef>
              <a:spcAft>
                <a:spcPts val="600"/>
              </a:spcAft>
            </a:pPr>
            <a:r>
              <a:rPr lang="de-DE" sz="1400" dirty="0">
                <a:ea typeface="Times New Roman" panose="02020603050405020304" pitchFamily="18" charset="0"/>
              </a:rPr>
              <a:t>Aufnahme Computertomografie:</a:t>
            </a:r>
            <a:br>
              <a:rPr lang="de-DE" sz="1400" dirty="0">
                <a:ea typeface="Times New Roman" panose="02020603050405020304" pitchFamily="18" charset="0"/>
              </a:rPr>
            </a:br>
            <a:r>
              <a:rPr lang="de-DE" sz="1400" dirty="0">
                <a:ea typeface="Times New Roman" panose="02020603050405020304" pitchFamily="18" charset="0"/>
              </a:rPr>
              <a:t>Eine Röntgenquelle und eine Röntgenzeile (Detektor) </a:t>
            </a:r>
            <a:br>
              <a:rPr lang="de-DE" sz="1400" dirty="0">
                <a:ea typeface="Times New Roman" panose="02020603050405020304" pitchFamily="18" charset="0"/>
              </a:rPr>
            </a:br>
            <a:r>
              <a:rPr lang="de-DE" sz="1400" dirty="0">
                <a:ea typeface="Times New Roman" panose="02020603050405020304" pitchFamily="18" charset="0"/>
              </a:rPr>
              <a:t>rotieren um den Patienten </a:t>
            </a:r>
            <a:endParaRPr lang="de-DE" sz="1400" i="1" dirty="0">
              <a:effectLst/>
              <a:ea typeface="Times New Roman" panose="02020603050405020304" pitchFamily="18" charset="0"/>
            </a:endParaRPr>
          </a:p>
        </p:txBody>
      </p:sp>
      <p:sp>
        <p:nvSpPr>
          <p:cNvPr id="11" name="Rechteck 10">
            <a:extLst>
              <a:ext uri="{FF2B5EF4-FFF2-40B4-BE49-F238E27FC236}">
                <a16:creationId xmlns:a16="http://schemas.microsoft.com/office/drawing/2014/main" id="{0DC37413-2288-4FC5-BA46-3C3620337EA2}"/>
              </a:ext>
            </a:extLst>
          </p:cNvPr>
          <p:cNvSpPr/>
          <p:nvPr/>
        </p:nvSpPr>
        <p:spPr>
          <a:xfrm>
            <a:off x="570951" y="1405243"/>
            <a:ext cx="10946135" cy="369332"/>
          </a:xfrm>
          <a:prstGeom prst="rect">
            <a:avLst/>
          </a:prstGeom>
        </p:spPr>
        <p:txBody>
          <a:bodyPr wrap="square">
            <a:spAutoFit/>
          </a:bodyPr>
          <a:lstStyle/>
          <a:p>
            <a:r>
              <a:rPr lang="de-DE" sz="1800" b="1" kern="1200" dirty="0">
                <a:solidFill>
                  <a:schemeClr val="tx1"/>
                </a:solidFill>
                <a:effectLst/>
                <a:latin typeface="+mn-lt"/>
                <a:ea typeface="+mn-ea"/>
                <a:cs typeface="+mn-cs"/>
              </a:rPr>
              <a:t>Röntgenverfahren, bei dem durch Software Schichtbilder zu einem 3D-Bild zusammengesetzt werden</a:t>
            </a:r>
            <a:endParaRPr lang="de-DE" b="1" dirty="0"/>
          </a:p>
        </p:txBody>
      </p:sp>
      <p:sp>
        <p:nvSpPr>
          <p:cNvPr id="15" name="Textfeld 14">
            <a:extLst>
              <a:ext uri="{FF2B5EF4-FFF2-40B4-BE49-F238E27FC236}">
                <a16:creationId xmlns:a16="http://schemas.microsoft.com/office/drawing/2014/main" id="{431C0134-333A-4733-A5A1-862695488E19}"/>
              </a:ext>
            </a:extLst>
          </p:cNvPr>
          <p:cNvSpPr txBox="1"/>
          <p:nvPr/>
        </p:nvSpPr>
        <p:spPr>
          <a:xfrm>
            <a:off x="8349342" y="2051327"/>
            <a:ext cx="2906487" cy="1477328"/>
          </a:xfrm>
          <a:prstGeom prst="rect">
            <a:avLst/>
          </a:prstGeom>
          <a:noFill/>
        </p:spPr>
        <p:txBody>
          <a:bodyPr wrap="square">
            <a:spAutoFit/>
          </a:bodyPr>
          <a:lstStyle/>
          <a:p>
            <a:pPr algn="l"/>
            <a:r>
              <a:rPr lang="de-DE" b="1" i="0" dirty="0">
                <a:solidFill>
                  <a:srgbClr val="1A1C1C"/>
                </a:solidFill>
                <a:effectLst/>
              </a:rPr>
              <a:t>Rotation: </a:t>
            </a:r>
            <a:br>
              <a:rPr lang="de-DE" b="1" i="0" dirty="0">
                <a:solidFill>
                  <a:srgbClr val="1A1C1C"/>
                </a:solidFill>
                <a:effectLst/>
              </a:rPr>
            </a:br>
            <a:r>
              <a:rPr lang="de-DE" i="0" dirty="0">
                <a:solidFill>
                  <a:srgbClr val="1A1C1C"/>
                </a:solidFill>
                <a:effectLst/>
              </a:rPr>
              <a:t>Schichtbilderzeugung, </a:t>
            </a:r>
            <a:r>
              <a:rPr lang="de-DE" b="0" i="0" dirty="0">
                <a:solidFill>
                  <a:srgbClr val="1A1C1C"/>
                </a:solidFill>
                <a:effectLst/>
              </a:rPr>
              <a:t>Strukturen werden aus </a:t>
            </a:r>
            <a:br>
              <a:rPr lang="de-DE" b="0" i="0" dirty="0">
                <a:solidFill>
                  <a:srgbClr val="1A1C1C"/>
                </a:solidFill>
                <a:effectLst/>
              </a:rPr>
            </a:br>
            <a:r>
              <a:rPr lang="de-DE" b="0" i="0" dirty="0">
                <a:solidFill>
                  <a:srgbClr val="1A1C1C"/>
                </a:solidFill>
                <a:effectLst/>
              </a:rPr>
              <a:t>unterschiedlichen Richtungen durchleuchtet</a:t>
            </a:r>
            <a:endParaRPr lang="de-DE" dirty="0">
              <a:solidFill>
                <a:srgbClr val="1A1C1C"/>
              </a:solidFill>
            </a:endParaRPr>
          </a:p>
        </p:txBody>
      </p:sp>
      <p:pic>
        <p:nvPicPr>
          <p:cNvPr id="6" name="Grafik 5">
            <a:extLst>
              <a:ext uri="{FF2B5EF4-FFF2-40B4-BE49-F238E27FC236}">
                <a16:creationId xmlns:a16="http://schemas.microsoft.com/office/drawing/2014/main" id="{FDB848F8-7435-4867-8097-2F4980F6F85E}"/>
              </a:ext>
            </a:extLst>
          </p:cNvPr>
          <p:cNvPicPr>
            <a:picLocks noChangeAspect="1"/>
          </p:cNvPicPr>
          <p:nvPr/>
        </p:nvPicPr>
        <p:blipFill rotWithShape="1">
          <a:blip r:embed="rId5"/>
          <a:srcRect t="7795" b="7482"/>
          <a:stretch/>
        </p:blipFill>
        <p:spPr>
          <a:xfrm>
            <a:off x="254889" y="2074912"/>
            <a:ext cx="4495963" cy="3809133"/>
          </a:xfrm>
          <a:prstGeom prst="rect">
            <a:avLst/>
          </a:prstGeom>
        </p:spPr>
      </p:pic>
      <p:pic>
        <p:nvPicPr>
          <p:cNvPr id="71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5451" y="3473943"/>
            <a:ext cx="3010378" cy="216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Neurochirurgie | SpringerLink">
            <a:extLst>
              <a:ext uri="{FF2B5EF4-FFF2-40B4-BE49-F238E27FC236}">
                <a16:creationId xmlns:a16="http://schemas.microsoft.com/office/drawing/2014/main" id="{CCFE8CEC-B582-4A75-9897-F69919B728A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060366" y="3598791"/>
            <a:ext cx="1700676" cy="20836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8D42A583-339A-4F11-A360-94436896A53A}"/>
              </a:ext>
            </a:extLst>
          </p:cNvPr>
          <p:cNvSpPr txBox="1"/>
          <p:nvPr/>
        </p:nvSpPr>
        <p:spPr>
          <a:xfrm>
            <a:off x="5866828" y="2058889"/>
            <a:ext cx="2582272" cy="1477328"/>
          </a:xfrm>
          <a:prstGeom prst="rect">
            <a:avLst/>
          </a:prstGeom>
          <a:noFill/>
        </p:spPr>
        <p:txBody>
          <a:bodyPr wrap="square" rtlCol="0">
            <a:spAutoFit/>
          </a:bodyPr>
          <a:lstStyle/>
          <a:p>
            <a:r>
              <a:rPr lang="de-DE" b="1" i="0" dirty="0">
                <a:solidFill>
                  <a:srgbClr val="1A1C1C"/>
                </a:solidFill>
                <a:effectLst/>
              </a:rPr>
              <a:t>(kontinuierlicher) Vorschub</a:t>
            </a:r>
            <a:r>
              <a:rPr lang="de-DE" b="0" i="0" dirty="0">
                <a:solidFill>
                  <a:srgbClr val="1A1C1C"/>
                </a:solidFill>
                <a:effectLst/>
              </a:rPr>
              <a:t>: </a:t>
            </a:r>
            <a:br>
              <a:rPr lang="de-DE" b="0" i="0" dirty="0">
                <a:solidFill>
                  <a:srgbClr val="1A1C1C"/>
                </a:solidFill>
                <a:effectLst/>
              </a:rPr>
            </a:br>
            <a:r>
              <a:rPr lang="de-DE" b="0" i="0" dirty="0">
                <a:solidFill>
                  <a:srgbClr val="1A1C1C"/>
                </a:solidFill>
                <a:effectLst/>
              </a:rPr>
              <a:t>Aufnahme mehrerer Schichten, 3D-Bilderzeugung möglich</a:t>
            </a:r>
            <a:endParaRPr lang="de-DE" dirty="0"/>
          </a:p>
        </p:txBody>
      </p:sp>
      <p:cxnSp>
        <p:nvCxnSpPr>
          <p:cNvPr id="16" name="Gerader Verbinder 15">
            <a:extLst>
              <a:ext uri="{FF2B5EF4-FFF2-40B4-BE49-F238E27FC236}">
                <a16:creationId xmlns:a16="http://schemas.microsoft.com/office/drawing/2014/main" id="{F5D0CA22-EA5C-4319-BCCC-CC15AC9091A5}"/>
              </a:ext>
            </a:extLst>
          </p:cNvPr>
          <p:cNvCxnSpPr/>
          <p:nvPr/>
        </p:nvCxnSpPr>
        <p:spPr>
          <a:xfrm>
            <a:off x="5279571" y="1960666"/>
            <a:ext cx="0" cy="4374820"/>
          </a:xfrm>
          <a:prstGeom prst="line">
            <a:avLst/>
          </a:prstGeom>
        </p:spPr>
        <p:style>
          <a:lnRef idx="1">
            <a:schemeClr val="dk1"/>
          </a:lnRef>
          <a:fillRef idx="0">
            <a:schemeClr val="dk1"/>
          </a:fillRef>
          <a:effectRef idx="0">
            <a:schemeClr val="dk1"/>
          </a:effectRef>
          <a:fontRef idx="minor">
            <a:schemeClr val="tx1"/>
          </a:fontRef>
        </p:style>
      </p:cxnSp>
      <p:sp>
        <p:nvSpPr>
          <p:cNvPr id="17" name="Textfeld 16">
            <a:extLst>
              <a:ext uri="{FF2B5EF4-FFF2-40B4-BE49-F238E27FC236}">
                <a16:creationId xmlns:a16="http://schemas.microsoft.com/office/drawing/2014/main" id="{1D105AFF-DD2E-4C7E-B065-EAAF06E592B4}"/>
              </a:ext>
            </a:extLst>
          </p:cNvPr>
          <p:cNvSpPr txBox="1"/>
          <p:nvPr/>
        </p:nvSpPr>
        <p:spPr>
          <a:xfrm>
            <a:off x="6380651" y="5897158"/>
            <a:ext cx="2128344" cy="307777"/>
          </a:xfrm>
          <a:prstGeom prst="rect">
            <a:avLst/>
          </a:prstGeom>
          <a:noFill/>
        </p:spPr>
        <p:txBody>
          <a:bodyPr wrap="square" rtlCol="0">
            <a:spAutoFit/>
          </a:bodyPr>
          <a:lstStyle/>
          <a:p>
            <a:r>
              <a:rPr lang="de-DE" sz="1400" dirty="0"/>
              <a:t>Schädel-CT</a:t>
            </a:r>
          </a:p>
        </p:txBody>
      </p:sp>
      <p:sp>
        <p:nvSpPr>
          <p:cNvPr id="18" name="Textfeld 17">
            <a:extLst>
              <a:ext uri="{FF2B5EF4-FFF2-40B4-BE49-F238E27FC236}">
                <a16:creationId xmlns:a16="http://schemas.microsoft.com/office/drawing/2014/main" id="{CE54D3C1-8143-4414-AAF4-CF606CE919A5}"/>
              </a:ext>
            </a:extLst>
          </p:cNvPr>
          <p:cNvSpPr txBox="1"/>
          <p:nvPr/>
        </p:nvSpPr>
        <p:spPr>
          <a:xfrm>
            <a:off x="8349342" y="5902917"/>
            <a:ext cx="2841163" cy="307777"/>
          </a:xfrm>
          <a:prstGeom prst="rect">
            <a:avLst/>
          </a:prstGeom>
          <a:noFill/>
        </p:spPr>
        <p:txBody>
          <a:bodyPr wrap="square" rtlCol="0">
            <a:spAutoFit/>
          </a:bodyPr>
          <a:lstStyle/>
          <a:p>
            <a:r>
              <a:rPr lang="de-DE" sz="1400" dirty="0"/>
              <a:t>Rotation Röntgen- Detektorsystem</a:t>
            </a:r>
          </a:p>
        </p:txBody>
      </p:sp>
    </p:spTree>
    <p:extLst>
      <p:ext uri="{BB962C8B-B14F-4D97-AF65-F5344CB8AC3E}">
        <p14:creationId xmlns:p14="http://schemas.microsoft.com/office/powerpoint/2010/main" val="4236365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Computertomografie</a:t>
            </a:r>
            <a:r>
              <a:rPr lang="en-GB" sz="3600" b="1" dirty="0">
                <a:solidFill>
                  <a:schemeClr val="tx1">
                    <a:lumMod val="75000"/>
                    <a:lumOff val="25000"/>
                  </a:schemeClr>
                </a:solidFill>
              </a:rPr>
              <a:t>: Z-Stack </a:t>
            </a: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8"/>
          <p:cNvSpPr>
            <a:spLocks noChangeArrowheads="1"/>
          </p:cNvSpPr>
          <p:nvPr/>
        </p:nvSpPr>
        <p:spPr bwMode="auto">
          <a:xfrm>
            <a:off x="755785" y="102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8"/>
          <p:cNvSpPr>
            <a:spLocks noChangeArrowheads="1"/>
          </p:cNvSpPr>
          <p:nvPr/>
        </p:nvSpPr>
        <p:spPr bwMode="auto">
          <a:xfrm>
            <a:off x="755785" y="15941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9"/>
          <p:cNvSpPr>
            <a:spLocks noChangeArrowheads="1"/>
          </p:cNvSpPr>
          <p:nvPr/>
        </p:nvSpPr>
        <p:spPr bwMode="auto">
          <a:xfrm>
            <a:off x="755785" y="41658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de-DE" altLang="de-DE" sz="800" b="0" i="0" u="none" strike="noStrike" cap="none" normalizeH="0" baseline="0">
                <a:ln>
                  <a:noFill/>
                </a:ln>
                <a:solidFill>
                  <a:schemeClr val="tx1"/>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0" name="Rechteck 19">
            <a:extLst>
              <a:ext uri="{FF2B5EF4-FFF2-40B4-BE49-F238E27FC236}">
                <a16:creationId xmlns:a16="http://schemas.microsoft.com/office/drawing/2014/main" id="{030A02E6-3942-41A4-8144-B9F31A314AFE}"/>
              </a:ext>
            </a:extLst>
          </p:cNvPr>
          <p:cNvSpPr/>
          <p:nvPr/>
        </p:nvSpPr>
        <p:spPr>
          <a:xfrm>
            <a:off x="622932" y="1355888"/>
            <a:ext cx="10946135" cy="369332"/>
          </a:xfrm>
          <a:prstGeom prst="rect">
            <a:avLst/>
          </a:prstGeom>
        </p:spPr>
        <p:txBody>
          <a:bodyPr wrap="square">
            <a:spAutoFit/>
          </a:bodyPr>
          <a:lstStyle/>
          <a:p>
            <a:r>
              <a:rPr lang="de-DE" dirty="0"/>
              <a:t>Video zeigt Z-Stack („Bild-Stapel“) durch Oberkörper in 4 Ansichten</a:t>
            </a:r>
          </a:p>
        </p:txBody>
      </p:sp>
      <p:sp>
        <p:nvSpPr>
          <p:cNvPr id="22" name="Foliennummernplatzhalter 2">
            <a:extLst>
              <a:ext uri="{FF2B5EF4-FFF2-40B4-BE49-F238E27FC236}">
                <a16:creationId xmlns:a16="http://schemas.microsoft.com/office/drawing/2014/main" id="{F141F033-EE3E-4B02-9E02-63102696C362}"/>
              </a:ext>
            </a:extLst>
          </p:cNvPr>
          <p:cNvSpPr>
            <a:spLocks noGrp="1"/>
          </p:cNvSpPr>
          <p:nvPr>
            <p:ph type="sldNum" sz="quarter" idx="12"/>
          </p:nvPr>
        </p:nvSpPr>
        <p:spPr>
          <a:xfrm>
            <a:off x="8610600" y="6356350"/>
            <a:ext cx="2743200" cy="365125"/>
          </a:xfrm>
        </p:spPr>
        <p:txBody>
          <a:bodyPr/>
          <a:lstStyle/>
          <a:p>
            <a:fld id="{C6E05448-C963-4910-96F2-13A1B15C893E}" type="slidenum">
              <a:rPr lang="en-GB" smtClean="0"/>
              <a:t>55</a:t>
            </a:fld>
            <a:endParaRPr lang="en-GB"/>
          </a:p>
        </p:txBody>
      </p:sp>
      <p:pic>
        <p:nvPicPr>
          <p:cNvPr id="3" name="z stack ct 4 richtungen">
            <a:hlinkClick r:id="" action="ppaction://media"/>
            <a:extLst>
              <a:ext uri="{FF2B5EF4-FFF2-40B4-BE49-F238E27FC236}">
                <a16:creationId xmlns:a16="http://schemas.microsoft.com/office/drawing/2014/main" id="{159436E4-6F30-4D75-8A00-E0C217CA40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45260" y="2051327"/>
            <a:ext cx="7139151" cy="4015772"/>
          </a:xfrm>
          <a:prstGeom prst="rect">
            <a:avLst/>
          </a:prstGeom>
        </p:spPr>
      </p:pic>
      <p:sp>
        <p:nvSpPr>
          <p:cNvPr id="6" name="Textfeld 5">
            <a:extLst>
              <a:ext uri="{FF2B5EF4-FFF2-40B4-BE49-F238E27FC236}">
                <a16:creationId xmlns:a16="http://schemas.microsoft.com/office/drawing/2014/main" id="{D3B81B40-131C-4A59-A9D1-AA6578716203}"/>
              </a:ext>
            </a:extLst>
          </p:cNvPr>
          <p:cNvSpPr txBox="1"/>
          <p:nvPr/>
        </p:nvSpPr>
        <p:spPr>
          <a:xfrm>
            <a:off x="622932" y="4614782"/>
            <a:ext cx="2740378" cy="646331"/>
          </a:xfrm>
          <a:prstGeom prst="rect">
            <a:avLst/>
          </a:prstGeom>
          <a:noFill/>
        </p:spPr>
        <p:txBody>
          <a:bodyPr wrap="square" rtlCol="0">
            <a:spAutoFit/>
          </a:bodyPr>
          <a:lstStyle/>
          <a:p>
            <a:r>
              <a:rPr lang="de-DE" dirty="0"/>
              <a:t>Beachten Sie die Verschiebung der Ebene</a:t>
            </a:r>
          </a:p>
        </p:txBody>
      </p:sp>
      <p:sp>
        <p:nvSpPr>
          <p:cNvPr id="10" name="Pfeil: nach rechts 9">
            <a:extLst>
              <a:ext uri="{FF2B5EF4-FFF2-40B4-BE49-F238E27FC236}">
                <a16:creationId xmlns:a16="http://schemas.microsoft.com/office/drawing/2014/main" id="{F0BAF1D2-46FE-4B74-A5FC-F5977F409675}"/>
              </a:ext>
            </a:extLst>
          </p:cNvPr>
          <p:cNvSpPr/>
          <p:nvPr/>
        </p:nvSpPr>
        <p:spPr>
          <a:xfrm>
            <a:off x="3203945" y="4850228"/>
            <a:ext cx="400339" cy="30330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8093A46C-F4F8-4FD2-8AAD-508563FEA6AE}"/>
              </a:ext>
            </a:extLst>
          </p:cNvPr>
          <p:cNvSpPr txBox="1"/>
          <p:nvPr/>
        </p:nvSpPr>
        <p:spPr>
          <a:xfrm>
            <a:off x="3845260" y="6153051"/>
            <a:ext cx="7420302" cy="276999"/>
          </a:xfrm>
          <a:prstGeom prst="rect">
            <a:avLst/>
          </a:prstGeom>
          <a:noFill/>
        </p:spPr>
        <p:txBody>
          <a:bodyPr wrap="square">
            <a:spAutoFit/>
          </a:bodyPr>
          <a:lstStyle/>
          <a:p>
            <a:r>
              <a:rPr lang="de-DE" sz="1200" dirty="0"/>
              <a:t>https://www.youtube.com/watch?v=OLJ4sqeaCbQz+stack+def</a:t>
            </a:r>
          </a:p>
        </p:txBody>
      </p:sp>
    </p:spTree>
    <p:extLst>
      <p:ext uri="{BB962C8B-B14F-4D97-AF65-F5344CB8AC3E}">
        <p14:creationId xmlns:p14="http://schemas.microsoft.com/office/powerpoint/2010/main" val="11206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Computertomografie</a:t>
            </a:r>
            <a:r>
              <a:rPr lang="en-GB" sz="3600" b="1" dirty="0">
                <a:solidFill>
                  <a:schemeClr val="tx1">
                    <a:lumMod val="75000"/>
                    <a:lumOff val="25000"/>
                  </a:schemeClr>
                </a:solidFill>
              </a:rPr>
              <a:t>: </a:t>
            </a:r>
            <a:r>
              <a:rPr lang="en-GB" sz="3600" b="1" dirty="0" err="1">
                <a:solidFill>
                  <a:schemeClr val="tx1">
                    <a:lumMod val="75000"/>
                    <a:lumOff val="25000"/>
                  </a:schemeClr>
                </a:solidFill>
              </a:rPr>
              <a:t>Rekonstruktion</a:t>
            </a:r>
            <a:endParaRPr lang="en-GB" sz="3600" b="1" dirty="0">
              <a:solidFill>
                <a:schemeClr val="tx1">
                  <a:lumMod val="75000"/>
                  <a:lumOff val="25000"/>
                </a:schemeClr>
              </a:solidFill>
            </a:endParaRP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8"/>
          <p:cNvSpPr>
            <a:spLocks noChangeArrowheads="1"/>
          </p:cNvSpPr>
          <p:nvPr/>
        </p:nvSpPr>
        <p:spPr bwMode="auto">
          <a:xfrm>
            <a:off x="755785" y="102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8"/>
          <p:cNvSpPr>
            <a:spLocks noChangeArrowheads="1"/>
          </p:cNvSpPr>
          <p:nvPr/>
        </p:nvSpPr>
        <p:spPr bwMode="auto">
          <a:xfrm>
            <a:off x="755785" y="15941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9"/>
          <p:cNvSpPr>
            <a:spLocks noChangeArrowheads="1"/>
          </p:cNvSpPr>
          <p:nvPr/>
        </p:nvSpPr>
        <p:spPr bwMode="auto">
          <a:xfrm>
            <a:off x="7573780" y="56974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de-DE" altLang="de-DE" sz="800" b="0" i="0" u="none" strike="noStrike" cap="none" normalizeH="0" baseline="0">
                <a:ln>
                  <a:noFill/>
                </a:ln>
                <a:solidFill>
                  <a:schemeClr val="tx1"/>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234440" y="2370876"/>
            <a:ext cx="260507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5" name="Objekt 4"/>
          <p:cNvGraphicFramePr>
            <a:graphicFrameLocks noChangeAspect="1"/>
          </p:cNvGraphicFramePr>
          <p:nvPr/>
        </p:nvGraphicFramePr>
        <p:xfrm>
          <a:off x="744038" y="3797419"/>
          <a:ext cx="4045086" cy="2901539"/>
        </p:xfrm>
        <a:graphic>
          <a:graphicData uri="http://schemas.openxmlformats.org/presentationml/2006/ole">
            <mc:AlternateContent xmlns:mc="http://schemas.openxmlformats.org/markup-compatibility/2006">
              <mc:Choice xmlns:v="urn:schemas-microsoft-com:vml" Requires="v">
                <p:oleObj name="Picture" r:id="rId4" imgW="2258568" imgH="1620012" progId="Word.Picture.8">
                  <p:embed/>
                </p:oleObj>
              </mc:Choice>
              <mc:Fallback>
                <p:oleObj name="Picture" r:id="rId4" imgW="2258568" imgH="1620012" progId="Word.Picture.8">
                  <p:embed/>
                  <p:pic>
                    <p:nvPicPr>
                      <p:cNvPr id="5" name="Objek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38" y="3797419"/>
                        <a:ext cx="4045086" cy="2901539"/>
                      </a:xfrm>
                      <a:prstGeom prst="rect">
                        <a:avLst/>
                      </a:prstGeom>
                      <a:noFill/>
                    </p:spPr>
                  </p:pic>
                </p:oleObj>
              </mc:Fallback>
            </mc:AlternateContent>
          </a:graphicData>
        </a:graphic>
      </p:graphicFrame>
      <p:graphicFrame>
        <p:nvGraphicFramePr>
          <p:cNvPr id="6" name="Tabelle 5"/>
          <p:cNvGraphicFramePr>
            <a:graphicFrameLocks noGrp="1"/>
          </p:cNvGraphicFramePr>
          <p:nvPr/>
        </p:nvGraphicFramePr>
        <p:xfrm>
          <a:off x="5324066" y="4298832"/>
          <a:ext cx="6193020" cy="1642236"/>
        </p:xfrm>
        <a:graphic>
          <a:graphicData uri="http://schemas.openxmlformats.org/drawingml/2006/table">
            <a:tbl>
              <a:tblPr>
                <a:tableStyleId>{5C22544A-7EE6-4342-B048-85BDC9FD1C3A}</a:tableStyleId>
              </a:tblPr>
              <a:tblGrid>
                <a:gridCol w="2064340">
                  <a:extLst>
                    <a:ext uri="{9D8B030D-6E8A-4147-A177-3AD203B41FA5}">
                      <a16:colId xmlns:a16="http://schemas.microsoft.com/office/drawing/2014/main" val="4067951426"/>
                    </a:ext>
                  </a:extLst>
                </a:gridCol>
                <a:gridCol w="2064340">
                  <a:extLst>
                    <a:ext uri="{9D8B030D-6E8A-4147-A177-3AD203B41FA5}">
                      <a16:colId xmlns:a16="http://schemas.microsoft.com/office/drawing/2014/main" val="609707207"/>
                    </a:ext>
                  </a:extLst>
                </a:gridCol>
                <a:gridCol w="2064340">
                  <a:extLst>
                    <a:ext uri="{9D8B030D-6E8A-4147-A177-3AD203B41FA5}">
                      <a16:colId xmlns:a16="http://schemas.microsoft.com/office/drawing/2014/main" val="704495209"/>
                    </a:ext>
                  </a:extLst>
                </a:gridCol>
              </a:tblGrid>
              <a:tr h="547412">
                <a:tc>
                  <a:txBody>
                    <a:bodyPr/>
                    <a:lstStyle/>
                    <a:p>
                      <a:pPr algn="just">
                        <a:spcBef>
                          <a:spcPts val="300"/>
                        </a:spcBef>
                        <a:spcAft>
                          <a:spcPts val="600"/>
                        </a:spcAft>
                        <a:tabLst>
                          <a:tab pos="449580" algn="l"/>
                        </a:tabLst>
                      </a:pPr>
                      <a:r>
                        <a:rPr lang="de-DE" sz="1400">
                          <a:effectLst/>
                          <a:sym typeface="Symbol" panose="05050102010706020507" pitchFamily="18" charset="2"/>
                        </a:rPr>
                        <a:t></a:t>
                      </a:r>
                      <a:r>
                        <a:rPr lang="de-DE" sz="1400">
                          <a:effectLst/>
                        </a:rPr>
                        <a:t>1</a:t>
                      </a:r>
                      <a:endParaRPr lang="de-DE"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Bef>
                          <a:spcPts val="300"/>
                        </a:spcBef>
                        <a:spcAft>
                          <a:spcPts val="600"/>
                        </a:spcAft>
                        <a:tabLst>
                          <a:tab pos="449580" algn="l"/>
                        </a:tabLst>
                      </a:pPr>
                      <a:r>
                        <a:rPr lang="de-DE" sz="1400">
                          <a:effectLst/>
                          <a:sym typeface="Symbol" panose="05050102010706020507" pitchFamily="18" charset="2"/>
                        </a:rPr>
                        <a:t></a:t>
                      </a:r>
                      <a:r>
                        <a:rPr lang="de-DE" sz="1400">
                          <a:effectLst/>
                        </a:rPr>
                        <a:t>2</a:t>
                      </a:r>
                      <a:endParaRPr lang="de-DE"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Bef>
                          <a:spcPts val="300"/>
                        </a:spcBef>
                        <a:spcAft>
                          <a:spcPts val="600"/>
                        </a:spcAft>
                        <a:tabLst>
                          <a:tab pos="449580" algn="l"/>
                        </a:tabLst>
                      </a:pPr>
                      <a:r>
                        <a:rPr lang="de-DE" sz="1400">
                          <a:effectLst/>
                        </a:rPr>
                        <a:t>S1=</a:t>
                      </a:r>
                      <a:r>
                        <a:rPr lang="de-DE" sz="1400">
                          <a:effectLst/>
                          <a:sym typeface="Symbol" panose="05050102010706020507" pitchFamily="18" charset="2"/>
                        </a:rPr>
                        <a:t></a:t>
                      </a:r>
                      <a:r>
                        <a:rPr lang="de-DE" sz="1400">
                          <a:effectLst/>
                        </a:rPr>
                        <a:t>1+</a:t>
                      </a:r>
                      <a:r>
                        <a:rPr lang="de-DE" sz="1400">
                          <a:effectLst/>
                          <a:sym typeface="Symbol" panose="05050102010706020507" pitchFamily="18" charset="2"/>
                        </a:rPr>
                        <a:t></a:t>
                      </a:r>
                      <a:r>
                        <a:rPr lang="de-DE" sz="1400">
                          <a:effectLst/>
                        </a:rPr>
                        <a:t>2</a:t>
                      </a:r>
                      <a:endParaRPr lang="de-DE" sz="12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919239457"/>
                  </a:ext>
                </a:extLst>
              </a:tr>
              <a:tr h="547412">
                <a:tc>
                  <a:txBody>
                    <a:bodyPr/>
                    <a:lstStyle/>
                    <a:p>
                      <a:pPr algn="just">
                        <a:spcBef>
                          <a:spcPts val="300"/>
                        </a:spcBef>
                        <a:spcAft>
                          <a:spcPts val="600"/>
                        </a:spcAft>
                        <a:tabLst>
                          <a:tab pos="449580" algn="l"/>
                        </a:tabLst>
                      </a:pPr>
                      <a:r>
                        <a:rPr lang="de-DE" sz="1400" dirty="0">
                          <a:effectLst/>
                          <a:sym typeface="Symbol" panose="05050102010706020507" pitchFamily="18" charset="2"/>
                        </a:rPr>
                        <a:t></a:t>
                      </a:r>
                      <a:r>
                        <a:rPr lang="de-DE" sz="1400" dirty="0">
                          <a:effectLst/>
                        </a:rPr>
                        <a:t>3</a:t>
                      </a:r>
                      <a:endParaRPr lang="de-DE"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Bef>
                          <a:spcPts val="300"/>
                        </a:spcBef>
                        <a:spcAft>
                          <a:spcPts val="600"/>
                        </a:spcAft>
                        <a:tabLst>
                          <a:tab pos="449580" algn="l"/>
                        </a:tabLst>
                      </a:pPr>
                      <a:r>
                        <a:rPr lang="de-DE" sz="1400" dirty="0">
                          <a:effectLst/>
                          <a:sym typeface="Symbol" panose="05050102010706020507" pitchFamily="18" charset="2"/>
                        </a:rPr>
                        <a:t></a:t>
                      </a:r>
                      <a:r>
                        <a:rPr lang="de-DE" sz="1400" dirty="0">
                          <a:effectLst/>
                        </a:rPr>
                        <a:t>4</a:t>
                      </a:r>
                      <a:endParaRPr lang="de-DE"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Bef>
                          <a:spcPts val="300"/>
                        </a:spcBef>
                        <a:spcAft>
                          <a:spcPts val="600"/>
                        </a:spcAft>
                        <a:tabLst>
                          <a:tab pos="449580" algn="l"/>
                        </a:tabLst>
                      </a:pPr>
                      <a:r>
                        <a:rPr lang="de-DE" sz="1400">
                          <a:effectLst/>
                        </a:rPr>
                        <a:t>S2=</a:t>
                      </a:r>
                      <a:r>
                        <a:rPr lang="de-DE" sz="1400">
                          <a:effectLst/>
                          <a:sym typeface="Symbol" panose="05050102010706020507" pitchFamily="18" charset="2"/>
                        </a:rPr>
                        <a:t></a:t>
                      </a:r>
                      <a:r>
                        <a:rPr lang="de-DE" sz="1400">
                          <a:effectLst/>
                        </a:rPr>
                        <a:t>3+</a:t>
                      </a:r>
                      <a:r>
                        <a:rPr lang="de-DE" sz="1400">
                          <a:effectLst/>
                          <a:sym typeface="Symbol" panose="05050102010706020507" pitchFamily="18" charset="2"/>
                        </a:rPr>
                        <a:t></a:t>
                      </a:r>
                      <a:r>
                        <a:rPr lang="de-DE" sz="1400">
                          <a:effectLst/>
                        </a:rPr>
                        <a:t>4</a:t>
                      </a:r>
                      <a:endParaRPr lang="de-DE" sz="12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809954754"/>
                  </a:ext>
                </a:extLst>
              </a:tr>
              <a:tr h="547412">
                <a:tc>
                  <a:txBody>
                    <a:bodyPr/>
                    <a:lstStyle/>
                    <a:p>
                      <a:pPr algn="just">
                        <a:spcBef>
                          <a:spcPts val="300"/>
                        </a:spcBef>
                        <a:spcAft>
                          <a:spcPts val="600"/>
                        </a:spcAft>
                        <a:tabLst>
                          <a:tab pos="449580" algn="l"/>
                        </a:tabLst>
                      </a:pPr>
                      <a:r>
                        <a:rPr lang="de-DE" sz="1400">
                          <a:effectLst/>
                        </a:rPr>
                        <a:t>T1=</a:t>
                      </a:r>
                      <a:r>
                        <a:rPr lang="de-DE" sz="1400">
                          <a:effectLst/>
                          <a:sym typeface="Symbol" panose="05050102010706020507" pitchFamily="18" charset="2"/>
                        </a:rPr>
                        <a:t></a:t>
                      </a:r>
                      <a:r>
                        <a:rPr lang="de-DE" sz="1400">
                          <a:effectLst/>
                        </a:rPr>
                        <a:t>1+</a:t>
                      </a:r>
                      <a:r>
                        <a:rPr lang="de-DE" sz="1400">
                          <a:effectLst/>
                          <a:sym typeface="Symbol" panose="05050102010706020507" pitchFamily="18" charset="2"/>
                        </a:rPr>
                        <a:t></a:t>
                      </a:r>
                      <a:r>
                        <a:rPr lang="de-DE" sz="1400">
                          <a:effectLst/>
                        </a:rPr>
                        <a:t>3</a:t>
                      </a:r>
                      <a:endParaRPr lang="de-DE"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Bef>
                          <a:spcPts val="300"/>
                        </a:spcBef>
                        <a:spcAft>
                          <a:spcPts val="600"/>
                        </a:spcAft>
                        <a:tabLst>
                          <a:tab pos="449580" algn="l"/>
                        </a:tabLst>
                      </a:pPr>
                      <a:r>
                        <a:rPr lang="de-DE" sz="1400" dirty="0">
                          <a:effectLst/>
                        </a:rPr>
                        <a:t>T2=</a:t>
                      </a:r>
                      <a:r>
                        <a:rPr lang="de-DE" sz="1400" dirty="0">
                          <a:effectLst/>
                          <a:sym typeface="Symbol" panose="05050102010706020507" pitchFamily="18" charset="2"/>
                        </a:rPr>
                        <a:t></a:t>
                      </a:r>
                      <a:r>
                        <a:rPr lang="de-DE" sz="1400" dirty="0">
                          <a:effectLst/>
                        </a:rPr>
                        <a:t>2+</a:t>
                      </a:r>
                      <a:r>
                        <a:rPr lang="de-DE" sz="1400" dirty="0">
                          <a:effectLst/>
                          <a:sym typeface="Symbol" panose="05050102010706020507" pitchFamily="18" charset="2"/>
                        </a:rPr>
                        <a:t></a:t>
                      </a:r>
                      <a:r>
                        <a:rPr lang="de-DE" sz="1400" dirty="0">
                          <a:effectLst/>
                        </a:rPr>
                        <a:t>4</a:t>
                      </a:r>
                      <a:endParaRPr lang="de-DE" sz="12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Bef>
                          <a:spcPts val="300"/>
                        </a:spcBef>
                        <a:spcAft>
                          <a:spcPts val="600"/>
                        </a:spcAft>
                        <a:tabLst>
                          <a:tab pos="449580" algn="l"/>
                        </a:tabLst>
                      </a:pPr>
                      <a:r>
                        <a:rPr lang="de-DE" sz="1400" dirty="0">
                          <a:effectLst/>
                        </a:rPr>
                        <a:t> </a:t>
                      </a:r>
                      <a:endParaRPr lang="de-DE" sz="12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4129267905"/>
                  </a:ext>
                </a:extLst>
              </a:tr>
            </a:tbl>
          </a:graphicData>
        </a:graphic>
      </p:graphicFrame>
      <p:sp>
        <p:nvSpPr>
          <p:cNvPr id="13" name="Rechteck 12">
            <a:extLst>
              <a:ext uri="{FF2B5EF4-FFF2-40B4-BE49-F238E27FC236}">
                <a16:creationId xmlns:a16="http://schemas.microsoft.com/office/drawing/2014/main" id="{8A08C502-4CFF-4CE9-8F00-6DA0C0F358D4}"/>
              </a:ext>
            </a:extLst>
          </p:cNvPr>
          <p:cNvSpPr/>
          <p:nvPr/>
        </p:nvSpPr>
        <p:spPr>
          <a:xfrm>
            <a:off x="570951" y="1141961"/>
            <a:ext cx="10946135" cy="2308324"/>
          </a:xfrm>
          <a:prstGeom prst="rect">
            <a:avLst/>
          </a:prstGeom>
        </p:spPr>
        <p:txBody>
          <a:bodyPr wrap="square">
            <a:spAutoFit/>
          </a:bodyPr>
          <a:lstStyle/>
          <a:p>
            <a:r>
              <a:rPr lang="de-DE" b="1" dirty="0">
                <a:solidFill>
                  <a:srgbClr val="1A1C1C"/>
                </a:solidFill>
              </a:rPr>
              <a:t>Voxel: </a:t>
            </a:r>
            <a:br>
              <a:rPr lang="de-DE" b="1" dirty="0">
                <a:solidFill>
                  <a:srgbClr val="1A1C1C"/>
                </a:solidFill>
              </a:rPr>
            </a:br>
            <a:r>
              <a:rPr lang="de-DE" b="0" i="0" dirty="0">
                <a:solidFill>
                  <a:srgbClr val="1A1C1C"/>
                </a:solidFill>
                <a:effectLst/>
              </a:rPr>
              <a:t>kleinstmögliche Einheit einer CT</a:t>
            </a:r>
          </a:p>
          <a:p>
            <a:r>
              <a:rPr lang="de-DE" b="0" i="0" dirty="0">
                <a:solidFill>
                  <a:srgbClr val="1A1C1C"/>
                </a:solidFill>
                <a:effectLst/>
              </a:rPr>
              <a:t>dreidimensional und quaderförmig → je </a:t>
            </a:r>
            <a:r>
              <a:rPr lang="de-DE" b="0" i="0" dirty="0">
                <a:effectLst/>
              </a:rPr>
              <a:t>kleiner der </a:t>
            </a:r>
            <a:r>
              <a:rPr lang="de-DE" b="0" i="0" strike="noStrike" dirty="0">
                <a:effectLst/>
              </a:rPr>
              <a:t>Voxel</a:t>
            </a:r>
            <a:r>
              <a:rPr lang="de-DE" b="0" i="0" dirty="0">
                <a:effectLst/>
              </a:rPr>
              <a:t>, </a:t>
            </a:r>
            <a:r>
              <a:rPr lang="de-DE" b="0" i="0" dirty="0">
                <a:solidFill>
                  <a:srgbClr val="1A1C1C"/>
                </a:solidFill>
                <a:effectLst/>
              </a:rPr>
              <a:t>desto schärfer das Bild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1A1C1C"/>
                </a:solidFill>
                <a:effectLst/>
              </a:rPr>
              <a:t>Gewebe mit hohem Absorptionskoeffizienten→ Voxel kommt hell zur Darstellung</a:t>
            </a:r>
            <a:br>
              <a:rPr kumimoji="0" lang="de-DE" altLang="de-DE" sz="1800" b="0" i="0" u="none" strike="noStrike" cap="none" normalizeH="0" baseline="0" dirty="0">
                <a:ln>
                  <a:noFill/>
                </a:ln>
                <a:solidFill>
                  <a:srgbClr val="1A1C1C"/>
                </a:solidFill>
                <a:effectLst/>
              </a:rPr>
            </a:br>
            <a:endParaRPr lang="de-DE" dirty="0">
              <a:solidFill>
                <a:srgbClr val="1A1C1C"/>
              </a:solidFill>
            </a:endParaRPr>
          </a:p>
          <a:p>
            <a:r>
              <a:rPr lang="de-DE" b="1" i="0" dirty="0">
                <a:solidFill>
                  <a:srgbClr val="1A1C1C"/>
                </a:solidFill>
                <a:effectLst/>
              </a:rPr>
              <a:t>Berechnungsprinzip 2D:</a:t>
            </a:r>
          </a:p>
          <a:p>
            <a:r>
              <a:rPr lang="de-DE" kern="1200" dirty="0">
                <a:solidFill>
                  <a:schemeClr val="tx1"/>
                </a:solidFill>
                <a:effectLst/>
                <a:ea typeface="+mn-ea"/>
                <a:cs typeface="+mn-cs"/>
              </a:rPr>
              <a:t>Untersuchungsobjekt wird beispielhaft in 4 Gebiete/ Pixel unterteilt </a:t>
            </a:r>
            <a:br>
              <a:rPr lang="de-DE" kern="1200" dirty="0">
                <a:solidFill>
                  <a:schemeClr val="tx1"/>
                </a:solidFill>
                <a:effectLst/>
                <a:ea typeface="+mn-ea"/>
                <a:cs typeface="+mn-cs"/>
              </a:rPr>
            </a:br>
            <a:r>
              <a:rPr lang="de-DE" kern="1200" dirty="0">
                <a:solidFill>
                  <a:schemeClr val="tx1"/>
                </a:solidFill>
                <a:effectLst/>
                <a:ea typeface="+mn-ea"/>
                <a:cs typeface="+mn-cs"/>
              </a:rPr>
              <a:t>Absorptionskoeffizienten </a:t>
            </a:r>
            <a:r>
              <a:rPr lang="de-DE" kern="1200" dirty="0">
                <a:solidFill>
                  <a:schemeClr val="tx1"/>
                </a:solidFill>
                <a:effectLst/>
                <a:ea typeface="+mn-ea"/>
                <a:cs typeface="+mn-cs"/>
                <a:sym typeface="Symbol" panose="05050102010706020507" pitchFamily="18" charset="2"/>
              </a:rPr>
              <a:t></a:t>
            </a:r>
            <a:r>
              <a:rPr lang="de-DE" kern="1200" dirty="0">
                <a:solidFill>
                  <a:schemeClr val="tx1"/>
                </a:solidFill>
                <a:effectLst/>
                <a:ea typeface="+mn-ea"/>
                <a:cs typeface="+mn-cs"/>
              </a:rPr>
              <a:t>1 bis </a:t>
            </a:r>
            <a:r>
              <a:rPr lang="de-DE" kern="1200" dirty="0">
                <a:solidFill>
                  <a:schemeClr val="tx1"/>
                </a:solidFill>
                <a:effectLst/>
                <a:ea typeface="+mn-ea"/>
                <a:cs typeface="+mn-cs"/>
                <a:sym typeface="Symbol" panose="05050102010706020507" pitchFamily="18" charset="2"/>
              </a:rPr>
              <a:t></a:t>
            </a:r>
            <a:r>
              <a:rPr lang="de-DE" kern="1200" dirty="0">
                <a:solidFill>
                  <a:schemeClr val="tx1"/>
                </a:solidFill>
                <a:effectLst/>
                <a:ea typeface="+mn-ea"/>
                <a:cs typeface="+mn-cs"/>
              </a:rPr>
              <a:t>4 bestimmen -&gt; 4 Gleichungen</a:t>
            </a:r>
            <a:endParaRPr lang="de-DE" b="1" i="0" dirty="0">
              <a:solidFill>
                <a:srgbClr val="1A1C1C"/>
              </a:solidFill>
              <a:effectLst/>
            </a:endParaRPr>
          </a:p>
        </p:txBody>
      </p:sp>
      <p:sp>
        <p:nvSpPr>
          <p:cNvPr id="14" name="Pfeil: nach rechts 13">
            <a:extLst>
              <a:ext uri="{FF2B5EF4-FFF2-40B4-BE49-F238E27FC236}">
                <a16:creationId xmlns:a16="http://schemas.microsoft.com/office/drawing/2014/main" id="{FDCDF912-5254-4A1F-805C-9D16C2F6B5E4}"/>
              </a:ext>
            </a:extLst>
          </p:cNvPr>
          <p:cNvSpPr/>
          <p:nvPr/>
        </p:nvSpPr>
        <p:spPr>
          <a:xfrm>
            <a:off x="4295849" y="4909709"/>
            <a:ext cx="601005" cy="413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mit Pfeil 16">
            <a:extLst>
              <a:ext uri="{FF2B5EF4-FFF2-40B4-BE49-F238E27FC236}">
                <a16:creationId xmlns:a16="http://schemas.microsoft.com/office/drawing/2014/main" id="{03934D57-EC36-4494-A06D-8DA22FF5DF63}"/>
              </a:ext>
            </a:extLst>
          </p:cNvPr>
          <p:cNvCxnSpPr>
            <a:cxnSpLocks/>
          </p:cNvCxnSpPr>
          <p:nvPr/>
        </p:nvCxnSpPr>
        <p:spPr>
          <a:xfrm flipV="1">
            <a:off x="2591338" y="4376488"/>
            <a:ext cx="0" cy="1564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6AEF8E50-F8AA-4809-8261-53CBAB4067E2}"/>
              </a:ext>
            </a:extLst>
          </p:cNvPr>
          <p:cNvCxnSpPr>
            <a:cxnSpLocks/>
          </p:cNvCxnSpPr>
          <p:nvPr/>
        </p:nvCxnSpPr>
        <p:spPr>
          <a:xfrm flipV="1">
            <a:off x="2960123" y="4365893"/>
            <a:ext cx="0" cy="1575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477905E0-44B0-4D46-B1EE-F21507C6F636}"/>
              </a:ext>
            </a:extLst>
          </p:cNvPr>
          <p:cNvCxnSpPr>
            <a:cxnSpLocks/>
          </p:cNvCxnSpPr>
          <p:nvPr/>
        </p:nvCxnSpPr>
        <p:spPr>
          <a:xfrm flipH="1">
            <a:off x="2002976" y="4948255"/>
            <a:ext cx="15319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BA883811-1CB6-443F-8180-F5543A501CA9}"/>
              </a:ext>
            </a:extLst>
          </p:cNvPr>
          <p:cNvCxnSpPr>
            <a:cxnSpLocks/>
          </p:cNvCxnSpPr>
          <p:nvPr/>
        </p:nvCxnSpPr>
        <p:spPr>
          <a:xfrm flipH="1">
            <a:off x="2002973" y="5316512"/>
            <a:ext cx="1531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32B8DA59-8904-4FB2-96A2-8E3931BA7FF2}"/>
              </a:ext>
            </a:extLst>
          </p:cNvPr>
          <p:cNvSpPr txBox="1"/>
          <p:nvPr/>
        </p:nvSpPr>
        <p:spPr>
          <a:xfrm>
            <a:off x="2355126" y="3822853"/>
            <a:ext cx="496072" cy="369332"/>
          </a:xfrm>
          <a:prstGeom prst="rect">
            <a:avLst/>
          </a:prstGeom>
          <a:noFill/>
        </p:spPr>
        <p:txBody>
          <a:bodyPr wrap="square" rtlCol="0">
            <a:spAutoFit/>
          </a:bodyPr>
          <a:lstStyle/>
          <a:p>
            <a:r>
              <a:rPr lang="de-DE" dirty="0">
                <a:solidFill>
                  <a:srgbClr val="0070C0"/>
                </a:solidFill>
              </a:rPr>
              <a:t>T1</a:t>
            </a:r>
          </a:p>
        </p:txBody>
      </p:sp>
      <p:sp>
        <p:nvSpPr>
          <p:cNvPr id="27" name="Textfeld 26">
            <a:extLst>
              <a:ext uri="{FF2B5EF4-FFF2-40B4-BE49-F238E27FC236}">
                <a16:creationId xmlns:a16="http://schemas.microsoft.com/office/drawing/2014/main" id="{6197F30E-BD9B-47CE-B8C6-283CE1D3C370}"/>
              </a:ext>
            </a:extLst>
          </p:cNvPr>
          <p:cNvSpPr txBox="1"/>
          <p:nvPr/>
        </p:nvSpPr>
        <p:spPr>
          <a:xfrm>
            <a:off x="2766581" y="3822853"/>
            <a:ext cx="496072" cy="369332"/>
          </a:xfrm>
          <a:prstGeom prst="rect">
            <a:avLst/>
          </a:prstGeom>
          <a:noFill/>
        </p:spPr>
        <p:txBody>
          <a:bodyPr wrap="square" rtlCol="0">
            <a:spAutoFit/>
          </a:bodyPr>
          <a:lstStyle/>
          <a:p>
            <a:r>
              <a:rPr lang="de-DE" dirty="0">
                <a:solidFill>
                  <a:srgbClr val="0070C0"/>
                </a:solidFill>
              </a:rPr>
              <a:t>T2</a:t>
            </a:r>
          </a:p>
        </p:txBody>
      </p:sp>
      <p:sp>
        <p:nvSpPr>
          <p:cNvPr id="28" name="Textfeld 27">
            <a:extLst>
              <a:ext uri="{FF2B5EF4-FFF2-40B4-BE49-F238E27FC236}">
                <a16:creationId xmlns:a16="http://schemas.microsoft.com/office/drawing/2014/main" id="{AC495A5E-4C69-4861-81F1-ADD9DCAFEF51}"/>
              </a:ext>
            </a:extLst>
          </p:cNvPr>
          <p:cNvSpPr txBox="1"/>
          <p:nvPr/>
        </p:nvSpPr>
        <p:spPr>
          <a:xfrm>
            <a:off x="1395016" y="4763589"/>
            <a:ext cx="496072" cy="369332"/>
          </a:xfrm>
          <a:prstGeom prst="rect">
            <a:avLst/>
          </a:prstGeom>
          <a:noFill/>
        </p:spPr>
        <p:txBody>
          <a:bodyPr wrap="square" rtlCol="0">
            <a:spAutoFit/>
          </a:bodyPr>
          <a:lstStyle/>
          <a:p>
            <a:r>
              <a:rPr lang="de-DE" dirty="0">
                <a:solidFill>
                  <a:srgbClr val="0070C0"/>
                </a:solidFill>
              </a:rPr>
              <a:t>S1</a:t>
            </a:r>
          </a:p>
        </p:txBody>
      </p:sp>
      <p:sp>
        <p:nvSpPr>
          <p:cNvPr id="29" name="Textfeld 28">
            <a:extLst>
              <a:ext uri="{FF2B5EF4-FFF2-40B4-BE49-F238E27FC236}">
                <a16:creationId xmlns:a16="http://schemas.microsoft.com/office/drawing/2014/main" id="{FB49D05A-CCCE-4B95-AE83-87BE1C8BD02D}"/>
              </a:ext>
            </a:extLst>
          </p:cNvPr>
          <p:cNvSpPr txBox="1"/>
          <p:nvPr/>
        </p:nvSpPr>
        <p:spPr>
          <a:xfrm>
            <a:off x="1395016" y="5197606"/>
            <a:ext cx="496072" cy="369332"/>
          </a:xfrm>
          <a:prstGeom prst="rect">
            <a:avLst/>
          </a:prstGeom>
          <a:noFill/>
        </p:spPr>
        <p:txBody>
          <a:bodyPr wrap="square" rtlCol="0">
            <a:spAutoFit/>
          </a:bodyPr>
          <a:lstStyle/>
          <a:p>
            <a:r>
              <a:rPr lang="de-DE" dirty="0">
                <a:solidFill>
                  <a:srgbClr val="0070C0"/>
                </a:solidFill>
              </a:rPr>
              <a:t>S2</a:t>
            </a:r>
          </a:p>
        </p:txBody>
      </p:sp>
      <p:sp>
        <p:nvSpPr>
          <p:cNvPr id="48" name="Rechteck 47">
            <a:extLst>
              <a:ext uri="{FF2B5EF4-FFF2-40B4-BE49-F238E27FC236}">
                <a16:creationId xmlns:a16="http://schemas.microsoft.com/office/drawing/2014/main" id="{5F770BF9-C412-4F7A-A46A-456A7BC1D607}"/>
              </a:ext>
            </a:extLst>
          </p:cNvPr>
          <p:cNvSpPr/>
          <p:nvPr/>
        </p:nvSpPr>
        <p:spPr>
          <a:xfrm rot="1048554">
            <a:off x="9247524" y="987691"/>
            <a:ext cx="977888" cy="327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a:extLst>
              <a:ext uri="{FF2B5EF4-FFF2-40B4-BE49-F238E27FC236}">
                <a16:creationId xmlns:a16="http://schemas.microsoft.com/office/drawing/2014/main" id="{2A24B9F7-D460-4F91-8282-B6E52359CDDA}"/>
              </a:ext>
            </a:extLst>
          </p:cNvPr>
          <p:cNvPicPr>
            <a:picLocks noChangeAspect="1"/>
          </p:cNvPicPr>
          <p:nvPr/>
        </p:nvPicPr>
        <p:blipFill>
          <a:blip r:embed="rId6"/>
          <a:stretch>
            <a:fillRect/>
          </a:stretch>
        </p:blipFill>
        <p:spPr>
          <a:xfrm>
            <a:off x="8648526" y="1193690"/>
            <a:ext cx="2135491" cy="2262604"/>
          </a:xfrm>
          <a:prstGeom prst="rect">
            <a:avLst/>
          </a:prstGeom>
        </p:spPr>
      </p:pic>
    </p:spTree>
    <p:extLst>
      <p:ext uri="{BB962C8B-B14F-4D97-AF65-F5344CB8AC3E}">
        <p14:creationId xmlns:p14="http://schemas.microsoft.com/office/powerpoint/2010/main" val="198479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Computertomografie</a:t>
            </a:r>
            <a:r>
              <a:rPr lang="en-GB" sz="3600" b="1" dirty="0">
                <a:solidFill>
                  <a:schemeClr val="tx1">
                    <a:lumMod val="75000"/>
                    <a:lumOff val="25000"/>
                  </a:schemeClr>
                </a:solidFill>
              </a:rPr>
              <a:t>: </a:t>
            </a:r>
            <a:r>
              <a:rPr lang="en-GB" sz="3600" b="1" dirty="0" err="1">
                <a:solidFill>
                  <a:schemeClr val="tx1">
                    <a:lumMod val="75000"/>
                    <a:lumOff val="25000"/>
                  </a:schemeClr>
                </a:solidFill>
              </a:rPr>
              <a:t>Beispiel</a:t>
            </a:r>
            <a:endParaRPr lang="en-GB" sz="3600" b="1" dirty="0">
              <a:solidFill>
                <a:schemeClr val="tx1">
                  <a:lumMod val="75000"/>
                  <a:lumOff val="25000"/>
                </a:schemeClr>
              </a:solidFill>
            </a:endParaRP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8"/>
          <p:cNvSpPr>
            <a:spLocks noChangeArrowheads="1"/>
          </p:cNvSpPr>
          <p:nvPr/>
        </p:nvSpPr>
        <p:spPr bwMode="auto">
          <a:xfrm>
            <a:off x="755785" y="102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8"/>
          <p:cNvSpPr>
            <a:spLocks noChangeArrowheads="1"/>
          </p:cNvSpPr>
          <p:nvPr/>
        </p:nvSpPr>
        <p:spPr bwMode="auto">
          <a:xfrm>
            <a:off x="633865" y="1539432"/>
            <a:ext cx="420057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de-DE" b="1" dirty="0"/>
              <a:t>Technische Eigenschaften:</a:t>
            </a:r>
          </a:p>
          <a:p>
            <a:r>
              <a:rPr lang="de-DE" dirty="0"/>
              <a:t>Ortsauflösung:	ab 0,24 mm</a:t>
            </a:r>
          </a:p>
          <a:p>
            <a:r>
              <a:rPr lang="de-DE" dirty="0"/>
              <a:t>Schichtdicke: 	</a:t>
            </a:r>
            <a:r>
              <a:rPr lang="de-DE" b="0" i="0" dirty="0">
                <a:solidFill>
                  <a:srgbClr val="333333"/>
                </a:solidFill>
                <a:effectLst/>
              </a:rPr>
              <a:t>0,5 - 10 mm</a:t>
            </a:r>
          </a:p>
          <a:p>
            <a:r>
              <a:rPr lang="de-DE" dirty="0">
                <a:solidFill>
                  <a:srgbClr val="333333"/>
                </a:solidFill>
              </a:rPr>
              <a:t>Aufnahmedauer: 	&gt;1 s bis einige Minuten</a:t>
            </a:r>
          </a:p>
          <a:p>
            <a:r>
              <a:rPr lang="de-DE" dirty="0">
                <a:solidFill>
                  <a:srgbClr val="333333"/>
                </a:solidFill>
              </a:rPr>
              <a:t>Umdrehungen:	max. 4/s</a:t>
            </a:r>
          </a:p>
          <a:p>
            <a:endParaRPr lang="de-DE" dirty="0">
              <a:solidFill>
                <a:srgbClr val="333333"/>
              </a:solidFill>
            </a:endParaRPr>
          </a:p>
        </p:txBody>
      </p:sp>
      <p:sp>
        <p:nvSpPr>
          <p:cNvPr id="8" name="Rectangle 9"/>
          <p:cNvSpPr>
            <a:spLocks noChangeArrowheads="1"/>
          </p:cNvSpPr>
          <p:nvPr/>
        </p:nvSpPr>
        <p:spPr bwMode="auto">
          <a:xfrm>
            <a:off x="7573780" y="56974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de-DE" altLang="de-DE" sz="800" b="0" i="0" u="none" strike="noStrike" cap="none" normalizeH="0" baseline="0">
                <a:ln>
                  <a:noFill/>
                </a:ln>
                <a:solidFill>
                  <a:schemeClr val="tx1"/>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813570" y="2264685"/>
            <a:ext cx="260507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11" y="3374606"/>
            <a:ext cx="28860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48"/>
          <a:stretch/>
        </p:blipFill>
        <p:spPr bwMode="auto">
          <a:xfrm rot="10800000">
            <a:off x="3457898" y="3516742"/>
            <a:ext cx="2461079"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755785" y="5896721"/>
            <a:ext cx="6096000" cy="307777"/>
          </a:xfrm>
          <a:prstGeom prst="rect">
            <a:avLst/>
          </a:prstGeom>
        </p:spPr>
        <p:txBody>
          <a:bodyPr>
            <a:spAutoFit/>
          </a:bodyPr>
          <a:lstStyle/>
          <a:p>
            <a:pPr algn="just">
              <a:spcBef>
                <a:spcPts val="300"/>
              </a:spcBef>
              <a:spcAft>
                <a:spcPts val="600"/>
              </a:spcAft>
            </a:pPr>
            <a:r>
              <a:rPr lang="de-DE" sz="1400" dirty="0">
                <a:ea typeface="Times New Roman" panose="02020603050405020304" pitchFamily="18" charset="0"/>
              </a:rPr>
              <a:t>CT-Aufnahme der Gefäße im Gehirn (links) und Aneurysma (rechts)</a:t>
            </a:r>
            <a:endParaRPr lang="de-DE" sz="1400" i="1" dirty="0">
              <a:effectLst/>
              <a:ea typeface="Times New Roman" panose="02020603050405020304" pitchFamily="18" charset="0"/>
            </a:endParaRPr>
          </a:p>
        </p:txBody>
      </p:sp>
      <p:pic>
        <p:nvPicPr>
          <p:cNvPr id="11" name="Grafik 10">
            <a:extLst>
              <a:ext uri="{FF2B5EF4-FFF2-40B4-BE49-F238E27FC236}">
                <a16:creationId xmlns:a16="http://schemas.microsoft.com/office/drawing/2014/main" id="{2AF6FE93-D59F-48BE-A0CB-D4092E89541C}"/>
              </a:ext>
            </a:extLst>
          </p:cNvPr>
          <p:cNvPicPr>
            <a:picLocks noChangeAspect="1"/>
          </p:cNvPicPr>
          <p:nvPr/>
        </p:nvPicPr>
        <p:blipFill>
          <a:blip r:embed="rId6"/>
          <a:stretch>
            <a:fillRect/>
          </a:stretch>
        </p:blipFill>
        <p:spPr>
          <a:xfrm>
            <a:off x="6975243" y="3155260"/>
            <a:ext cx="4381369" cy="2330166"/>
          </a:xfrm>
          <a:prstGeom prst="rect">
            <a:avLst/>
          </a:prstGeom>
        </p:spPr>
      </p:pic>
      <p:sp>
        <p:nvSpPr>
          <p:cNvPr id="13" name="Textfeld 12">
            <a:extLst>
              <a:ext uri="{FF2B5EF4-FFF2-40B4-BE49-F238E27FC236}">
                <a16:creationId xmlns:a16="http://schemas.microsoft.com/office/drawing/2014/main" id="{175FCABE-9F2D-4AF8-828B-55F985679456}"/>
              </a:ext>
            </a:extLst>
          </p:cNvPr>
          <p:cNvSpPr txBox="1"/>
          <p:nvPr/>
        </p:nvSpPr>
        <p:spPr>
          <a:xfrm>
            <a:off x="6975243" y="5895860"/>
            <a:ext cx="4295186" cy="307777"/>
          </a:xfrm>
          <a:prstGeom prst="rect">
            <a:avLst/>
          </a:prstGeom>
          <a:noFill/>
        </p:spPr>
        <p:txBody>
          <a:bodyPr wrap="square" rtlCol="0">
            <a:spAutoFit/>
          </a:bodyPr>
          <a:lstStyle/>
          <a:p>
            <a:r>
              <a:rPr lang="de-DE" sz="1400" dirty="0"/>
              <a:t>Herz-CT mit Kontrastmittel, Siemens </a:t>
            </a:r>
            <a:r>
              <a:rPr lang="de-DE" sz="1400" dirty="0" err="1"/>
              <a:t>Healthineers</a:t>
            </a:r>
            <a:endParaRPr lang="de-DE" sz="1400" dirty="0"/>
          </a:p>
        </p:txBody>
      </p:sp>
      <p:sp>
        <p:nvSpPr>
          <p:cNvPr id="14" name="Textfeld 13">
            <a:extLst>
              <a:ext uri="{FF2B5EF4-FFF2-40B4-BE49-F238E27FC236}">
                <a16:creationId xmlns:a16="http://schemas.microsoft.com/office/drawing/2014/main" id="{E174447B-F43B-434D-8F1F-4B1B3E66F104}"/>
              </a:ext>
            </a:extLst>
          </p:cNvPr>
          <p:cNvSpPr txBox="1"/>
          <p:nvPr/>
        </p:nvSpPr>
        <p:spPr>
          <a:xfrm>
            <a:off x="6885238" y="2231930"/>
            <a:ext cx="3859621" cy="923330"/>
          </a:xfrm>
          <a:prstGeom prst="rect">
            <a:avLst/>
          </a:prstGeom>
          <a:noFill/>
        </p:spPr>
        <p:txBody>
          <a:bodyPr wrap="square" rtlCol="0">
            <a:spAutoFit/>
          </a:bodyPr>
          <a:lstStyle/>
          <a:p>
            <a:r>
              <a:rPr lang="de-DE" b="1" dirty="0">
                <a:solidFill>
                  <a:srgbClr val="333333"/>
                </a:solidFill>
              </a:rPr>
              <a:t>Beispiel:</a:t>
            </a:r>
          </a:p>
          <a:p>
            <a:r>
              <a:rPr lang="de-DE" dirty="0">
                <a:solidFill>
                  <a:srgbClr val="333333"/>
                </a:solidFill>
              </a:rPr>
              <a:t>kompletter </a:t>
            </a:r>
            <a:r>
              <a:rPr lang="de-DE" dirty="0" err="1">
                <a:solidFill>
                  <a:srgbClr val="333333"/>
                </a:solidFill>
              </a:rPr>
              <a:t>Herzscan</a:t>
            </a:r>
            <a:r>
              <a:rPr lang="de-DE" dirty="0">
                <a:solidFill>
                  <a:srgbClr val="333333"/>
                </a:solidFill>
              </a:rPr>
              <a:t> in 150 </a:t>
            </a:r>
            <a:r>
              <a:rPr lang="de-DE" dirty="0" err="1">
                <a:solidFill>
                  <a:srgbClr val="333333"/>
                </a:solidFill>
              </a:rPr>
              <a:t>ms</a:t>
            </a:r>
            <a:endParaRPr lang="de-DE" dirty="0">
              <a:solidFill>
                <a:srgbClr val="333333"/>
              </a:solidFill>
            </a:endParaRPr>
          </a:p>
          <a:p>
            <a:endParaRPr lang="de-DE" dirty="0"/>
          </a:p>
        </p:txBody>
      </p:sp>
    </p:spTree>
    <p:extLst>
      <p:ext uri="{BB962C8B-B14F-4D97-AF65-F5344CB8AC3E}">
        <p14:creationId xmlns:p14="http://schemas.microsoft.com/office/powerpoint/2010/main" val="3051360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Computertomografie</a:t>
            </a:r>
            <a:r>
              <a:rPr lang="en-GB" sz="3600" b="1" dirty="0">
                <a:solidFill>
                  <a:schemeClr val="tx1">
                    <a:lumMod val="75000"/>
                    <a:lumOff val="25000"/>
                  </a:schemeClr>
                </a:solidFill>
              </a:rPr>
              <a:t>: </a:t>
            </a:r>
            <a:r>
              <a:rPr lang="en-GB" sz="3600" b="1" dirty="0" err="1">
                <a:solidFill>
                  <a:schemeClr val="tx1">
                    <a:lumMod val="75000"/>
                    <a:lumOff val="25000"/>
                  </a:schemeClr>
                </a:solidFill>
              </a:rPr>
              <a:t>Beispiel</a:t>
            </a:r>
            <a:endParaRPr lang="en-GB" sz="3600" b="1" dirty="0">
              <a:solidFill>
                <a:schemeClr val="tx1">
                  <a:lumMod val="75000"/>
                  <a:lumOff val="25000"/>
                </a:schemeClr>
              </a:solidFill>
            </a:endParaRP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8"/>
          <p:cNvSpPr>
            <a:spLocks noChangeArrowheads="1"/>
          </p:cNvSpPr>
          <p:nvPr/>
        </p:nvSpPr>
        <p:spPr bwMode="auto">
          <a:xfrm>
            <a:off x="755785" y="1022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8"/>
          <p:cNvSpPr>
            <a:spLocks noChangeArrowheads="1"/>
          </p:cNvSpPr>
          <p:nvPr/>
        </p:nvSpPr>
        <p:spPr bwMode="auto">
          <a:xfrm>
            <a:off x="1962552"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9"/>
          <p:cNvSpPr>
            <a:spLocks noChangeArrowheads="1"/>
          </p:cNvSpPr>
          <p:nvPr/>
        </p:nvSpPr>
        <p:spPr bwMode="auto">
          <a:xfrm>
            <a:off x="7573780" y="56974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de-DE" altLang="de-DE" sz="800" b="0" i="0" u="none" strike="noStrike" cap="none" normalizeH="0" baseline="0">
                <a:ln>
                  <a:noFill/>
                </a:ln>
                <a:solidFill>
                  <a:schemeClr val="tx1"/>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234440" y="2370876"/>
            <a:ext cx="260507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5" name="Rectangle 2"/>
          <p:cNvSpPr>
            <a:spLocks noChangeArrowheads="1"/>
          </p:cNvSpPr>
          <p:nvPr/>
        </p:nvSpPr>
        <p:spPr bwMode="auto">
          <a:xfrm>
            <a:off x="2529238" y="1862026"/>
            <a:ext cx="195075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6" name="Objekt 5"/>
          <p:cNvGraphicFramePr>
            <a:graphicFrameLocks noChangeAspect="1"/>
          </p:cNvGraphicFramePr>
          <p:nvPr/>
        </p:nvGraphicFramePr>
        <p:xfrm>
          <a:off x="829421" y="2619536"/>
          <a:ext cx="4161449" cy="3042509"/>
        </p:xfrm>
        <a:graphic>
          <a:graphicData uri="http://schemas.openxmlformats.org/presentationml/2006/ole">
            <mc:AlternateContent xmlns:mc="http://schemas.openxmlformats.org/markup-compatibility/2006">
              <mc:Choice xmlns:v="urn:schemas-microsoft-com:vml" Requires="v">
                <p:oleObj name="Picture" r:id="rId6" imgW="3429000" imgH="2505456" progId="Word.Picture.8">
                  <p:embed/>
                </p:oleObj>
              </mc:Choice>
              <mc:Fallback>
                <p:oleObj name="Picture" r:id="rId6" imgW="3429000" imgH="2505456" progId="Word.Picture.8">
                  <p:embed/>
                  <p:pic>
                    <p:nvPicPr>
                      <p:cNvPr id="6" name="Objek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421" y="2619536"/>
                        <a:ext cx="4161449" cy="3042509"/>
                      </a:xfrm>
                      <a:prstGeom prst="rect">
                        <a:avLst/>
                      </a:prstGeom>
                      <a:noFill/>
                    </p:spPr>
                  </p:pic>
                </p:oleObj>
              </mc:Fallback>
            </mc:AlternateContent>
          </a:graphicData>
        </a:graphic>
      </p:graphicFrame>
      <p:sp>
        <p:nvSpPr>
          <p:cNvPr id="10" name="Rechteck 9"/>
          <p:cNvSpPr/>
          <p:nvPr/>
        </p:nvSpPr>
        <p:spPr>
          <a:xfrm>
            <a:off x="1356842" y="5715845"/>
            <a:ext cx="3120726" cy="307777"/>
          </a:xfrm>
          <a:prstGeom prst="rect">
            <a:avLst/>
          </a:prstGeom>
        </p:spPr>
        <p:txBody>
          <a:bodyPr wrap="none">
            <a:spAutoFit/>
          </a:bodyPr>
          <a:lstStyle/>
          <a:p>
            <a:r>
              <a:rPr lang="de-DE" sz="1400" dirty="0">
                <a:ea typeface="Times New Roman" panose="02020603050405020304" pitchFamily="18" charset="0"/>
              </a:rPr>
              <a:t>Bahnlinien der Strömung im Aneurysma </a:t>
            </a:r>
            <a:endParaRPr lang="de-DE" sz="1400" dirty="0"/>
          </a:p>
        </p:txBody>
      </p:sp>
      <p:sp>
        <p:nvSpPr>
          <p:cNvPr id="11" name="Textfeld 10">
            <a:extLst>
              <a:ext uri="{FF2B5EF4-FFF2-40B4-BE49-F238E27FC236}">
                <a16:creationId xmlns:a16="http://schemas.microsoft.com/office/drawing/2014/main" id="{17B02308-87AE-4132-B3DB-0A394143BAAF}"/>
              </a:ext>
            </a:extLst>
          </p:cNvPr>
          <p:cNvSpPr txBox="1"/>
          <p:nvPr/>
        </p:nvSpPr>
        <p:spPr>
          <a:xfrm>
            <a:off x="6969512" y="5715845"/>
            <a:ext cx="4014899" cy="307777"/>
          </a:xfrm>
          <a:prstGeom prst="rect">
            <a:avLst/>
          </a:prstGeom>
          <a:noFill/>
        </p:spPr>
        <p:txBody>
          <a:bodyPr wrap="square" rtlCol="0">
            <a:spAutoFit/>
          </a:bodyPr>
          <a:lstStyle/>
          <a:p>
            <a:r>
              <a:rPr lang="de-DE" sz="1400" dirty="0"/>
              <a:t>Strömungssimulation Aneurysma, </a:t>
            </a:r>
            <a:r>
              <a:rPr lang="de-DE" sz="1400" dirty="0" err="1"/>
              <a:t>StarCCM</a:t>
            </a:r>
            <a:r>
              <a:rPr lang="de-DE" sz="1400" dirty="0"/>
              <a:t>+</a:t>
            </a:r>
          </a:p>
        </p:txBody>
      </p:sp>
      <p:pic>
        <p:nvPicPr>
          <p:cNvPr id="12" name="Pattern of blood platelets adhesion in an aneurysm - a simulation in StarCCM+ (60fps)">
            <a:hlinkClick r:id="" action="ppaction://media"/>
            <a:extLst>
              <a:ext uri="{FF2B5EF4-FFF2-40B4-BE49-F238E27FC236}">
                <a16:creationId xmlns:a16="http://schemas.microsoft.com/office/drawing/2014/main" id="{1C29A58A-6C6C-4B5B-9977-28ECDD5FF55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53673" y="2535791"/>
            <a:ext cx="5408906" cy="3042510"/>
          </a:xfrm>
          <a:prstGeom prst="rect">
            <a:avLst/>
          </a:prstGeom>
        </p:spPr>
      </p:pic>
      <p:sp>
        <p:nvSpPr>
          <p:cNvPr id="14" name="Rechteck 13">
            <a:extLst>
              <a:ext uri="{FF2B5EF4-FFF2-40B4-BE49-F238E27FC236}">
                <a16:creationId xmlns:a16="http://schemas.microsoft.com/office/drawing/2014/main" id="{D31698E9-2799-48E1-8BB5-8B814DE3407D}"/>
              </a:ext>
            </a:extLst>
          </p:cNvPr>
          <p:cNvSpPr/>
          <p:nvPr/>
        </p:nvSpPr>
        <p:spPr>
          <a:xfrm>
            <a:off x="570951" y="1405243"/>
            <a:ext cx="10946135" cy="369332"/>
          </a:xfrm>
          <a:prstGeom prst="rect">
            <a:avLst/>
          </a:prstGeom>
        </p:spPr>
        <p:txBody>
          <a:bodyPr wrap="square">
            <a:spAutoFit/>
          </a:bodyPr>
          <a:lstStyle/>
          <a:p>
            <a:r>
              <a:rPr lang="de-DE" b="1" dirty="0"/>
              <a:t>Strömungssimulation: </a:t>
            </a:r>
            <a:r>
              <a:rPr lang="de-DE" dirty="0"/>
              <a:t>geometrisches Modell aus CT-Aufnahme</a:t>
            </a:r>
          </a:p>
        </p:txBody>
      </p:sp>
    </p:spTree>
    <p:extLst>
      <p:ext uri="{BB962C8B-B14F-4D97-AF65-F5344CB8AC3E}">
        <p14:creationId xmlns:p14="http://schemas.microsoft.com/office/powerpoint/2010/main" val="285363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Beispiel</a:t>
            </a:r>
            <a:r>
              <a:rPr lang="en-GB" sz="3600" b="1" dirty="0">
                <a:solidFill>
                  <a:schemeClr val="tx1">
                    <a:lumMod val="75000"/>
                    <a:lumOff val="25000"/>
                  </a:schemeClr>
                </a:solidFill>
              </a:rPr>
              <a:t> </a:t>
            </a:r>
            <a:r>
              <a:rPr lang="en-GB" sz="3600" b="1" dirty="0" err="1">
                <a:solidFill>
                  <a:schemeClr val="tx1">
                    <a:lumMod val="75000"/>
                    <a:lumOff val="25000"/>
                  </a:schemeClr>
                </a:solidFill>
              </a:rPr>
              <a:t>für</a:t>
            </a:r>
            <a:r>
              <a:rPr lang="en-GB" sz="3600" b="1" dirty="0">
                <a:solidFill>
                  <a:schemeClr val="tx1">
                    <a:lumMod val="75000"/>
                    <a:lumOff val="25000"/>
                  </a:schemeClr>
                </a:solidFill>
              </a:rPr>
              <a:t> </a:t>
            </a:r>
            <a:r>
              <a:rPr lang="en-GB" sz="3600" b="1" dirty="0" err="1">
                <a:solidFill>
                  <a:schemeClr val="tx1">
                    <a:lumMod val="75000"/>
                    <a:lumOff val="25000"/>
                  </a:schemeClr>
                </a:solidFill>
              </a:rPr>
              <a:t>Röntgenaufnahme</a:t>
            </a:r>
            <a:r>
              <a:rPr lang="en-GB" sz="3600" b="1" dirty="0">
                <a:solidFill>
                  <a:schemeClr val="tx1">
                    <a:lumMod val="75000"/>
                    <a:lumOff val="25000"/>
                  </a:schemeClr>
                </a:solidFill>
              </a:rPr>
              <a:t> </a:t>
            </a: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672" y="1502687"/>
            <a:ext cx="486727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56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631371" y="-29717"/>
            <a:ext cx="10515600" cy="1325563"/>
          </a:xfrm>
        </p:spPr>
        <p:txBody>
          <a:bodyPr>
            <a:normAutofit/>
          </a:bodyPr>
          <a:lstStyle/>
          <a:p>
            <a:r>
              <a:rPr lang="en-GB" sz="3600" b="1" dirty="0" err="1">
                <a:solidFill>
                  <a:schemeClr val="tx1">
                    <a:lumMod val="75000"/>
                    <a:lumOff val="25000"/>
                  </a:schemeClr>
                </a:solidFill>
              </a:rPr>
              <a:t>Vom</a:t>
            </a:r>
            <a:r>
              <a:rPr lang="en-GB" sz="3600" b="1" dirty="0">
                <a:solidFill>
                  <a:schemeClr val="tx1">
                    <a:lumMod val="75000"/>
                    <a:lumOff val="25000"/>
                  </a:schemeClr>
                </a:solidFill>
              </a:rPr>
              <a:t> </a:t>
            </a:r>
            <a:r>
              <a:rPr lang="en-GB" sz="3600" b="1" dirty="0" err="1">
                <a:solidFill>
                  <a:schemeClr val="tx1">
                    <a:lumMod val="75000"/>
                    <a:lumOff val="25000"/>
                  </a:schemeClr>
                </a:solidFill>
              </a:rPr>
              <a:t>Druck</a:t>
            </a:r>
            <a:r>
              <a:rPr lang="en-GB" sz="3600" b="1" dirty="0">
                <a:solidFill>
                  <a:schemeClr val="tx1">
                    <a:lumMod val="75000"/>
                    <a:lumOff val="25000"/>
                  </a:schemeClr>
                </a:solidFill>
              </a:rPr>
              <a:t> </a:t>
            </a:r>
            <a:r>
              <a:rPr lang="en-GB" sz="3600" b="1" dirty="0" err="1">
                <a:solidFill>
                  <a:schemeClr val="tx1">
                    <a:lumMod val="75000"/>
                    <a:lumOff val="25000"/>
                  </a:schemeClr>
                </a:solidFill>
              </a:rPr>
              <a:t>abgeleitete</a:t>
            </a:r>
            <a:r>
              <a:rPr lang="en-GB" sz="3600" b="1" dirty="0">
                <a:solidFill>
                  <a:schemeClr val="tx1">
                    <a:lumMod val="75000"/>
                    <a:lumOff val="25000"/>
                  </a:schemeClr>
                </a:solidFill>
              </a:rPr>
              <a:t> </a:t>
            </a:r>
            <a:r>
              <a:rPr lang="en-GB" sz="3600" b="1" dirty="0" err="1">
                <a:solidFill>
                  <a:schemeClr val="tx1">
                    <a:lumMod val="75000"/>
                    <a:lumOff val="25000"/>
                  </a:schemeClr>
                </a:solidFill>
              </a:rPr>
              <a:t>Methoden</a:t>
            </a:r>
            <a:r>
              <a:rPr lang="en-GB" sz="3600" b="1" dirty="0">
                <a:solidFill>
                  <a:schemeClr val="tx1">
                    <a:lumMod val="75000"/>
                    <a:lumOff val="25000"/>
                  </a:schemeClr>
                </a:solidFill>
              </a:rPr>
              <a:t> </a:t>
            </a:r>
            <a:r>
              <a:rPr lang="en-GB" sz="3600" b="1" dirty="0" err="1">
                <a:solidFill>
                  <a:schemeClr val="tx1">
                    <a:lumMod val="75000"/>
                    <a:lumOff val="25000"/>
                  </a:schemeClr>
                </a:solidFill>
              </a:rPr>
              <a:t>zur</a:t>
            </a:r>
            <a:r>
              <a:rPr lang="en-GB" sz="3600" b="1" dirty="0">
                <a:solidFill>
                  <a:schemeClr val="tx1">
                    <a:lumMod val="75000"/>
                    <a:lumOff val="25000"/>
                  </a:schemeClr>
                </a:solidFill>
              </a:rPr>
              <a:t> </a:t>
            </a:r>
            <a:r>
              <a:rPr lang="en-GB" sz="3600" b="1" dirty="0" err="1">
                <a:solidFill>
                  <a:schemeClr val="tx1">
                    <a:lumMod val="75000"/>
                    <a:lumOff val="25000"/>
                  </a:schemeClr>
                </a:solidFill>
              </a:rPr>
              <a:t>Blutflussmessung</a:t>
            </a:r>
            <a:r>
              <a:rPr lang="en-GB" sz="3600" b="1" dirty="0">
                <a:solidFill>
                  <a:schemeClr val="tx1">
                    <a:lumMod val="75000"/>
                    <a:lumOff val="25000"/>
                  </a:schemeClr>
                </a:solidFill>
              </a:rPr>
              <a:t> (</a:t>
            </a:r>
            <a:r>
              <a:rPr lang="en-GB" sz="3600" b="1" dirty="0" err="1">
                <a:solidFill>
                  <a:schemeClr val="tx1">
                    <a:lumMod val="75000"/>
                    <a:lumOff val="25000"/>
                  </a:schemeClr>
                </a:solidFill>
              </a:rPr>
              <a:t>Kap</a:t>
            </a:r>
            <a:r>
              <a:rPr lang="en-GB" sz="3600" b="1" dirty="0">
                <a:solidFill>
                  <a:schemeClr val="tx1">
                    <a:lumMod val="75000"/>
                    <a:lumOff val="25000"/>
                  </a:schemeClr>
                </a:solidFill>
              </a:rPr>
              <a:t>. 3.6)</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06"/>
          <p:cNvSpPr>
            <a:spLocks noChangeArrowheads="1"/>
          </p:cNvSpPr>
          <p:nvPr/>
        </p:nvSpPr>
        <p:spPr bwMode="auto">
          <a:xfrm>
            <a:off x="2948829" y="1272986"/>
            <a:ext cx="177198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516D6331-5335-418B-A20E-A9AE7A84D103}"/>
                  </a:ext>
                </a:extLst>
              </p:cNvPr>
              <p:cNvSpPr txBox="1"/>
              <p:nvPr/>
            </p:nvSpPr>
            <p:spPr>
              <a:xfrm>
                <a:off x="924910" y="2448909"/>
                <a:ext cx="1514132" cy="601511"/>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𝑉</m:t>
                          </m:r>
                        </m:e>
                      </m:ac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4</m:t>
                              </m:r>
                            </m:sup>
                          </m:sSup>
                        </m:num>
                        <m:den>
                          <m:r>
                            <a:rPr lang="de-DE" b="0" i="1" smtClean="0">
                              <a:latin typeface="Cambria Math" panose="02040503050406030204" pitchFamily="18" charset="0"/>
                            </a:rPr>
                            <m:t>8</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𝜂</m:t>
                          </m:r>
                        </m:den>
                      </m:f>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𝑝</m:t>
                          </m:r>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den>
                      </m:f>
                    </m:oMath>
                  </m:oMathPara>
                </a14:m>
                <a:endParaRPr lang="de-DE" dirty="0"/>
              </a:p>
            </p:txBody>
          </p:sp>
        </mc:Choice>
        <mc:Fallback xmlns="">
          <p:sp>
            <p:nvSpPr>
              <p:cNvPr id="6" name="Textfeld 5">
                <a:extLst>
                  <a:ext uri="{FF2B5EF4-FFF2-40B4-BE49-F238E27FC236}">
                    <a16:creationId xmlns:a16="http://schemas.microsoft.com/office/drawing/2014/main" id="{516D6331-5335-418B-A20E-A9AE7A84D103}"/>
                  </a:ext>
                </a:extLst>
              </p:cNvPr>
              <p:cNvSpPr txBox="1">
                <a:spLocks noRot="1" noChangeAspect="1" noMove="1" noResize="1" noEditPoints="1" noAdjustHandles="1" noChangeArrowheads="1" noChangeShapeType="1" noTextEdit="1"/>
              </p:cNvSpPr>
              <p:nvPr/>
            </p:nvSpPr>
            <p:spPr>
              <a:xfrm>
                <a:off x="924910" y="2448909"/>
                <a:ext cx="1514132" cy="601511"/>
              </a:xfrm>
              <a:prstGeom prst="rect">
                <a:avLst/>
              </a:prstGeom>
              <a:blipFill>
                <a:blip r:embed="rId4"/>
                <a:stretch>
                  <a:fillRect/>
                </a:stretch>
              </a:blipFill>
              <a:ln>
                <a:solidFill>
                  <a:schemeClr val="tx1"/>
                </a:solidFill>
              </a:ln>
            </p:spPr>
            <p:txBody>
              <a:bodyPr/>
              <a:lstStyle/>
              <a:p>
                <a:r>
                  <a:rPr lang="de-DE">
                    <a:noFill/>
                  </a:rPr>
                  <a:t> </a:t>
                </a:r>
              </a:p>
            </p:txBody>
          </p:sp>
        </mc:Fallback>
      </mc:AlternateContent>
      <p:sp>
        <p:nvSpPr>
          <p:cNvPr id="7" name="Textfeld 6">
            <a:extLst>
              <a:ext uri="{FF2B5EF4-FFF2-40B4-BE49-F238E27FC236}">
                <a16:creationId xmlns:a16="http://schemas.microsoft.com/office/drawing/2014/main" id="{B9C4B9B4-46B3-4734-AB1F-BD71279F3868}"/>
              </a:ext>
            </a:extLst>
          </p:cNvPr>
          <p:cNvSpPr txBox="1"/>
          <p:nvPr/>
        </p:nvSpPr>
        <p:spPr>
          <a:xfrm>
            <a:off x="809296" y="1957062"/>
            <a:ext cx="3005959" cy="369332"/>
          </a:xfrm>
          <a:prstGeom prst="rect">
            <a:avLst/>
          </a:prstGeom>
          <a:noFill/>
        </p:spPr>
        <p:txBody>
          <a:bodyPr wrap="square" rtlCol="0">
            <a:spAutoFit/>
          </a:bodyPr>
          <a:lstStyle/>
          <a:p>
            <a:r>
              <a:rPr lang="de-DE" b="1" dirty="0"/>
              <a:t>Hagen-</a:t>
            </a:r>
            <a:r>
              <a:rPr lang="de-DE" b="1" i="0" dirty="0" err="1">
                <a:effectLst/>
              </a:rPr>
              <a:t>Poiseuille</a:t>
            </a:r>
            <a:r>
              <a:rPr lang="de-DE" b="1" dirty="0"/>
              <a:t>-Gesetz</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7B75B88C-9C79-4C4D-ACF1-382E41E52404}"/>
                  </a:ext>
                </a:extLst>
              </p:cNvPr>
              <p:cNvSpPr txBox="1"/>
              <p:nvPr/>
            </p:nvSpPr>
            <p:spPr>
              <a:xfrm>
                <a:off x="836214" y="3411350"/>
                <a:ext cx="3205655" cy="1485984"/>
              </a:xfrm>
              <a:prstGeom prst="rect">
                <a:avLst/>
              </a:prstGeom>
              <a:noFill/>
            </p:spPr>
            <p:txBody>
              <a:bodyPr wrap="square" rtlCol="0">
                <a:spAutoFit/>
              </a:bodyPr>
              <a:lstStyle/>
              <a:p>
                <a14:m>
                  <m:oMath xmlns:m="http://schemas.openxmlformats.org/officeDocument/2006/math">
                    <m:acc>
                      <m:accPr>
                        <m:chr m:val="̇"/>
                        <m:ctrlPr>
                          <a:rPr lang="de-DE" b="1" i="1" smtClean="0">
                            <a:latin typeface="Cambria Math" panose="02040503050406030204" pitchFamily="18" charset="0"/>
                          </a:rPr>
                        </m:ctrlPr>
                      </m:accPr>
                      <m:e>
                        <m:r>
                          <a:rPr lang="de-DE" b="1" i="1" smtClean="0">
                            <a:latin typeface="Cambria Math" panose="02040503050406030204" pitchFamily="18" charset="0"/>
                          </a:rPr>
                          <m:t>𝑽</m:t>
                        </m:r>
                      </m:e>
                    </m:acc>
                    <m:r>
                      <a:rPr lang="de-DE" b="1" i="1" smtClean="0">
                        <a:latin typeface="Cambria Math" panose="02040503050406030204" pitchFamily="18" charset="0"/>
                      </a:rPr>
                      <m:t>:</m:t>
                    </m:r>
                  </m:oMath>
                </a14:m>
                <a:r>
                  <a:rPr lang="de-DE" dirty="0"/>
                  <a:t>	Volumenstrom</a:t>
                </a:r>
              </a:p>
              <a:p>
                <a:r>
                  <a:rPr lang="de-DE" b="1" dirty="0"/>
                  <a:t>R:</a:t>
                </a:r>
                <a:r>
                  <a:rPr lang="de-DE" dirty="0"/>
                  <a:t>	Radius</a:t>
                </a:r>
              </a:p>
              <a:p>
                <a14:m>
                  <m:oMath xmlns:m="http://schemas.openxmlformats.org/officeDocument/2006/math">
                    <m:r>
                      <a:rPr lang="de-DE" b="1" i="1" smtClean="0">
                        <a:latin typeface="Cambria Math" panose="02040503050406030204" pitchFamily="18" charset="0"/>
                        <a:ea typeface="Cambria Math" panose="02040503050406030204" pitchFamily="18" charset="0"/>
                      </a:rPr>
                      <m:t>𝜼</m:t>
                    </m:r>
                  </m:oMath>
                </a14:m>
                <a:r>
                  <a:rPr lang="de-DE" b="1" dirty="0"/>
                  <a:t>:</a:t>
                </a:r>
                <a:r>
                  <a:rPr lang="de-DE" dirty="0"/>
                  <a:t>	Viskosität</a:t>
                </a:r>
              </a:p>
              <a:p>
                <a14:m>
                  <m:oMath xmlns:m="http://schemas.openxmlformats.org/officeDocument/2006/math">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𝒑</m:t>
                    </m:r>
                  </m:oMath>
                </a14:m>
                <a:r>
                  <a:rPr lang="de-DE" b="1" dirty="0"/>
                  <a:t>:</a:t>
                </a:r>
                <a:r>
                  <a:rPr lang="de-DE" dirty="0"/>
                  <a:t>	Druckdifferenz</a:t>
                </a:r>
              </a:p>
              <a:p>
                <a14:m>
                  <m:oMath xmlns:m="http://schemas.openxmlformats.org/officeDocument/2006/math">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oMath>
                </a14:m>
                <a:r>
                  <a:rPr lang="de-DE" b="1" dirty="0"/>
                  <a:t>:</a:t>
                </a:r>
                <a:r>
                  <a:rPr lang="de-DE" dirty="0"/>
                  <a:t>	Länge</a:t>
                </a:r>
              </a:p>
            </p:txBody>
          </p:sp>
        </mc:Choice>
        <mc:Fallback xmlns="">
          <p:sp>
            <p:nvSpPr>
              <p:cNvPr id="8" name="Textfeld 7">
                <a:extLst>
                  <a:ext uri="{FF2B5EF4-FFF2-40B4-BE49-F238E27FC236}">
                    <a16:creationId xmlns:a16="http://schemas.microsoft.com/office/drawing/2014/main" id="{7B75B88C-9C79-4C4D-ACF1-382E41E52404}"/>
                  </a:ext>
                </a:extLst>
              </p:cNvPr>
              <p:cNvSpPr txBox="1">
                <a:spLocks noRot="1" noChangeAspect="1" noMove="1" noResize="1" noEditPoints="1" noAdjustHandles="1" noChangeArrowheads="1" noChangeShapeType="1" noTextEdit="1"/>
              </p:cNvSpPr>
              <p:nvPr/>
            </p:nvSpPr>
            <p:spPr>
              <a:xfrm>
                <a:off x="836214" y="3411350"/>
                <a:ext cx="3205655" cy="1485984"/>
              </a:xfrm>
              <a:prstGeom prst="rect">
                <a:avLst/>
              </a:prstGeom>
              <a:blipFill>
                <a:blip r:embed="rId5"/>
                <a:stretch>
                  <a:fillRect l="-1521" t="-1646" b="-6173"/>
                </a:stretch>
              </a:blipFill>
            </p:spPr>
            <p:txBody>
              <a:bodyPr/>
              <a:lstStyle/>
              <a:p>
                <a:r>
                  <a:rPr lang="de-DE">
                    <a:noFill/>
                  </a:rPr>
                  <a:t> </a:t>
                </a:r>
              </a:p>
            </p:txBody>
          </p:sp>
        </mc:Fallback>
      </mc:AlternateContent>
      <p:sp>
        <p:nvSpPr>
          <p:cNvPr id="9" name="Textfeld 8">
            <a:extLst>
              <a:ext uri="{FF2B5EF4-FFF2-40B4-BE49-F238E27FC236}">
                <a16:creationId xmlns:a16="http://schemas.microsoft.com/office/drawing/2014/main" id="{D135DCB9-DF06-4ED3-ACBA-79CA877B932D}"/>
              </a:ext>
            </a:extLst>
          </p:cNvPr>
          <p:cNvSpPr txBox="1"/>
          <p:nvPr/>
        </p:nvSpPr>
        <p:spPr>
          <a:xfrm>
            <a:off x="809296" y="5124286"/>
            <a:ext cx="7525406" cy="1200329"/>
          </a:xfrm>
          <a:prstGeom prst="rect">
            <a:avLst/>
          </a:prstGeom>
          <a:noFill/>
        </p:spPr>
        <p:txBody>
          <a:bodyPr wrap="square" rtlCol="0">
            <a:spAutoFit/>
          </a:bodyPr>
          <a:lstStyle/>
          <a:p>
            <a:r>
              <a:rPr lang="de-DE" b="1" dirty="0">
                <a:latin typeface="Noto Sans"/>
              </a:rPr>
              <a:t>g</a:t>
            </a:r>
            <a:r>
              <a:rPr lang="de-DE" b="1" i="0" dirty="0">
                <a:effectLst/>
                <a:latin typeface="Noto Sans"/>
              </a:rPr>
              <a:t>ilt unter folgenden Voraussetzungen</a:t>
            </a:r>
            <a:r>
              <a:rPr lang="de-DE" b="1" dirty="0">
                <a:latin typeface="Noto Sans"/>
              </a:rPr>
              <a:t>:</a:t>
            </a:r>
            <a:endParaRPr lang="de-DE" b="1" i="0" dirty="0">
              <a:effectLst/>
              <a:latin typeface="Noto Sans"/>
            </a:endParaRPr>
          </a:p>
          <a:p>
            <a:pPr marL="285750" indent="-285750">
              <a:buFont typeface="Arial" panose="020B0604020202020204" pitchFamily="34" charset="0"/>
              <a:buChar char="•"/>
            </a:pPr>
            <a:r>
              <a:rPr lang="de-DE" dirty="0">
                <a:latin typeface="Noto Sans"/>
              </a:rPr>
              <a:t>gerade</a:t>
            </a:r>
            <a:r>
              <a:rPr lang="de-DE" i="0" dirty="0">
                <a:effectLst/>
                <a:latin typeface="Noto Sans"/>
              </a:rPr>
              <a:t>, kreisförmige Rohre mit starren Wänden</a:t>
            </a:r>
          </a:p>
          <a:p>
            <a:pPr marL="285750" indent="-285750">
              <a:buFont typeface="Arial" panose="020B0604020202020204" pitchFamily="34" charset="0"/>
              <a:buChar char="•"/>
            </a:pPr>
            <a:r>
              <a:rPr lang="de-DE" dirty="0">
                <a:latin typeface="Noto Sans"/>
              </a:rPr>
              <a:t>Vollentwickelte l</a:t>
            </a:r>
            <a:r>
              <a:rPr lang="de-DE" i="0" dirty="0">
                <a:effectLst/>
                <a:latin typeface="Noto Sans"/>
              </a:rPr>
              <a:t>aminare und stationäre Strömungen</a:t>
            </a:r>
          </a:p>
          <a:p>
            <a:pPr marL="285750" indent="-285750">
              <a:buFont typeface="Arial" panose="020B0604020202020204" pitchFamily="34" charset="0"/>
              <a:buChar char="•"/>
            </a:pPr>
            <a:r>
              <a:rPr lang="de-DE" i="0" dirty="0">
                <a:effectLst/>
                <a:latin typeface="Noto Sans"/>
              </a:rPr>
              <a:t>newtonsche Fluide</a:t>
            </a:r>
            <a:endParaRPr lang="de-DE" dirty="0"/>
          </a:p>
        </p:txBody>
      </p:sp>
      <p:sp>
        <p:nvSpPr>
          <p:cNvPr id="10" name="Textfeld 9">
            <a:extLst>
              <a:ext uri="{FF2B5EF4-FFF2-40B4-BE49-F238E27FC236}">
                <a16:creationId xmlns:a16="http://schemas.microsoft.com/office/drawing/2014/main" id="{25A87C5A-5B4E-4050-8D9D-E75C440B12F2}"/>
              </a:ext>
            </a:extLst>
          </p:cNvPr>
          <p:cNvSpPr txBox="1"/>
          <p:nvPr/>
        </p:nvSpPr>
        <p:spPr>
          <a:xfrm>
            <a:off x="6782007" y="6014231"/>
            <a:ext cx="5854262" cy="307777"/>
          </a:xfrm>
          <a:prstGeom prst="rect">
            <a:avLst/>
          </a:prstGeom>
          <a:noFill/>
        </p:spPr>
        <p:txBody>
          <a:bodyPr wrap="square" rtlCol="0">
            <a:spAutoFit/>
          </a:bodyPr>
          <a:lstStyle/>
          <a:p>
            <a:r>
              <a:rPr lang="de-DE" sz="1400" dirty="0"/>
              <a:t>Dualkatheter mit 2 seitlichen Öffnungen </a:t>
            </a:r>
          </a:p>
        </p:txBody>
      </p:sp>
      <p:pic>
        <p:nvPicPr>
          <p:cNvPr id="2050" name="Picture 2" descr="ReCross Dual Lumen OTW Micro Catheter - IMDS - Interventional Medical  Device Solutions">
            <a:extLst>
              <a:ext uri="{FF2B5EF4-FFF2-40B4-BE49-F238E27FC236}">
                <a16:creationId xmlns:a16="http://schemas.microsoft.com/office/drawing/2014/main" id="{255A7A49-EF7A-4ACD-884A-A6F108C83C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36" t="29806" b="28408"/>
          <a:stretch/>
        </p:blipFill>
        <p:spPr bwMode="auto">
          <a:xfrm rot="2195340">
            <a:off x="4259773" y="4030376"/>
            <a:ext cx="6679773" cy="6722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ross Dual Lumen OTW Micro Catheter - IMDS - Interventional Medical  Device Solutions">
            <a:extLst>
              <a:ext uri="{FF2B5EF4-FFF2-40B4-BE49-F238E27FC236}">
                <a16:creationId xmlns:a16="http://schemas.microsoft.com/office/drawing/2014/main" id="{6891C614-BA9E-4945-BB49-7F9D5274AF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70" t="46607" b="44121"/>
          <a:stretch/>
        </p:blipFill>
        <p:spPr bwMode="auto">
          <a:xfrm rot="2027050">
            <a:off x="7686414" y="3155937"/>
            <a:ext cx="2993614" cy="325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EFAE46E6-CB6A-48FF-8D71-3F6BE3BEB2F5}"/>
              </a:ext>
            </a:extLst>
          </p:cNvPr>
          <p:cNvSpPr/>
          <p:nvPr/>
        </p:nvSpPr>
        <p:spPr>
          <a:xfrm rot="2108609">
            <a:off x="7505285" y="2416982"/>
            <a:ext cx="409903" cy="245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65826AE3-AC2C-4549-9656-6F99EFF9560F}"/>
              </a:ext>
            </a:extLst>
          </p:cNvPr>
          <p:cNvSpPr/>
          <p:nvPr/>
        </p:nvSpPr>
        <p:spPr>
          <a:xfrm rot="2108609">
            <a:off x="7726009" y="2102709"/>
            <a:ext cx="409903" cy="245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75CBF79B-CAED-408C-AA33-3AD68DE660AD}"/>
              </a:ext>
            </a:extLst>
          </p:cNvPr>
          <p:cNvSpPr/>
          <p:nvPr/>
        </p:nvSpPr>
        <p:spPr>
          <a:xfrm>
            <a:off x="7692766" y="1719275"/>
            <a:ext cx="3178434" cy="30109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0D226DA-5359-487D-B2B9-8AE958BF1491}"/>
              </a:ext>
            </a:extLst>
          </p:cNvPr>
          <p:cNvSpPr/>
          <p:nvPr/>
        </p:nvSpPr>
        <p:spPr>
          <a:xfrm rot="2108609">
            <a:off x="4456108" y="2667924"/>
            <a:ext cx="1329241"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90EDE91-CEE7-4CA1-BAFA-AD24C7EFDED1}"/>
              </a:ext>
            </a:extLst>
          </p:cNvPr>
          <p:cNvSpPr/>
          <p:nvPr/>
        </p:nvSpPr>
        <p:spPr>
          <a:xfrm rot="2108609">
            <a:off x="5022844" y="2365361"/>
            <a:ext cx="1329241"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83112521-5589-425A-9249-4D7681F5BD14}"/>
              </a:ext>
            </a:extLst>
          </p:cNvPr>
          <p:cNvSpPr/>
          <p:nvPr/>
        </p:nvSpPr>
        <p:spPr>
          <a:xfrm rot="2108609">
            <a:off x="6750666" y="3424353"/>
            <a:ext cx="638537"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40CB847E-2B7A-4EBD-A0B4-6424A2199192}"/>
              </a:ext>
            </a:extLst>
          </p:cNvPr>
          <p:cNvSpPr/>
          <p:nvPr/>
        </p:nvSpPr>
        <p:spPr>
          <a:xfrm rot="2108609">
            <a:off x="5846338" y="3868693"/>
            <a:ext cx="1749996"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781E607-4E23-4A0D-83B5-094EAE2C9CD5}"/>
              </a:ext>
            </a:extLst>
          </p:cNvPr>
          <p:cNvSpPr/>
          <p:nvPr/>
        </p:nvSpPr>
        <p:spPr>
          <a:xfrm rot="2108609">
            <a:off x="8345257" y="5200765"/>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8E1E0E67-1350-4864-8BDA-8B3683E775B6}"/>
              </a:ext>
            </a:extLst>
          </p:cNvPr>
          <p:cNvSpPr/>
          <p:nvPr/>
        </p:nvSpPr>
        <p:spPr>
          <a:xfrm rot="2108609">
            <a:off x="9087169" y="4941917"/>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AA4B5AC-9682-43A3-8F25-A5EBE846F20E}"/>
              </a:ext>
            </a:extLst>
          </p:cNvPr>
          <p:cNvSpPr/>
          <p:nvPr/>
        </p:nvSpPr>
        <p:spPr>
          <a:xfrm rot="2108609">
            <a:off x="10236181" y="5686281"/>
            <a:ext cx="89196" cy="25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134FB3B-D035-461E-AEC1-2769587FEB28}"/>
              </a:ext>
            </a:extLst>
          </p:cNvPr>
          <p:cNvSpPr/>
          <p:nvPr/>
        </p:nvSpPr>
        <p:spPr>
          <a:xfrm>
            <a:off x="4843628" y="2206311"/>
            <a:ext cx="765434" cy="749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a:extLst>
              <a:ext uri="{FF2B5EF4-FFF2-40B4-BE49-F238E27FC236}">
                <a16:creationId xmlns:a16="http://schemas.microsoft.com/office/drawing/2014/main" id="{167B84DB-AC21-4804-968C-55CA895DE4DB}"/>
              </a:ext>
            </a:extLst>
          </p:cNvPr>
          <p:cNvCxnSpPr>
            <a:cxnSpLocks/>
            <a:stCxn id="17" idx="6"/>
          </p:cNvCxnSpPr>
          <p:nvPr/>
        </p:nvCxnSpPr>
        <p:spPr>
          <a:xfrm>
            <a:off x="5609062" y="2581177"/>
            <a:ext cx="2133320" cy="244452"/>
          </a:xfrm>
          <a:prstGeom prst="line">
            <a:avLst/>
          </a:prstGeom>
        </p:spPr>
        <p:style>
          <a:lnRef idx="1">
            <a:schemeClr val="accent1"/>
          </a:lnRef>
          <a:fillRef idx="0">
            <a:schemeClr val="accent1"/>
          </a:fillRef>
          <a:effectRef idx="0">
            <a:schemeClr val="accent1"/>
          </a:effectRef>
          <a:fontRef idx="minor">
            <a:schemeClr val="tx1"/>
          </a:fontRef>
        </p:style>
      </p:cxnSp>
      <p:sp>
        <p:nvSpPr>
          <p:cNvPr id="25" name="Pfeil: nach unten 24">
            <a:extLst>
              <a:ext uri="{FF2B5EF4-FFF2-40B4-BE49-F238E27FC236}">
                <a16:creationId xmlns:a16="http://schemas.microsoft.com/office/drawing/2014/main" id="{A5F98BE9-9C21-451A-8343-1A19625AA02B}"/>
              </a:ext>
            </a:extLst>
          </p:cNvPr>
          <p:cNvSpPr/>
          <p:nvPr/>
        </p:nvSpPr>
        <p:spPr>
          <a:xfrm rot="2042854">
            <a:off x="9208885" y="2869374"/>
            <a:ext cx="176530" cy="24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unten 28">
            <a:extLst>
              <a:ext uri="{FF2B5EF4-FFF2-40B4-BE49-F238E27FC236}">
                <a16:creationId xmlns:a16="http://schemas.microsoft.com/office/drawing/2014/main" id="{AE387691-72B1-4745-A943-C2B5BD912A7E}"/>
              </a:ext>
            </a:extLst>
          </p:cNvPr>
          <p:cNvSpPr/>
          <p:nvPr/>
        </p:nvSpPr>
        <p:spPr>
          <a:xfrm rot="12978257">
            <a:off x="9460826" y="3708928"/>
            <a:ext cx="176530" cy="244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732D05C0-B7C4-4D73-B324-0D50A7C79400}"/>
                  </a:ext>
                </a:extLst>
              </p:cNvPr>
              <p:cNvSpPr txBox="1"/>
              <p:nvPr/>
            </p:nvSpPr>
            <p:spPr>
              <a:xfrm>
                <a:off x="9491814" y="2673229"/>
                <a:ext cx="75247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0" i="0" smtClean="0">
                          <a:solidFill>
                            <a:schemeClr val="accent1"/>
                          </a:solidFill>
                          <a:latin typeface="Cambria Math" panose="02040503050406030204" pitchFamily="18" charset="0"/>
                          <a:ea typeface="Cambria Math" panose="02040503050406030204" pitchFamily="18" charset="0"/>
                        </a:rPr>
                        <m:t>∆</m:t>
                      </m:r>
                      <m:r>
                        <m:rPr>
                          <m:sty m:val="p"/>
                        </m:rPr>
                        <a:rPr lang="de-DE" sz="1400" b="0" i="0" smtClean="0">
                          <a:solidFill>
                            <a:schemeClr val="accent1"/>
                          </a:solidFill>
                          <a:latin typeface="Cambria Math" panose="02040503050406030204" pitchFamily="18" charset="0"/>
                          <a:ea typeface="Cambria Math" panose="02040503050406030204" pitchFamily="18" charset="0"/>
                        </a:rPr>
                        <m:t>x</m:t>
                      </m:r>
                    </m:oMath>
                  </m:oMathPara>
                </a14:m>
                <a:endParaRPr lang="de-DE" sz="1400" dirty="0">
                  <a:solidFill>
                    <a:schemeClr val="accent1"/>
                  </a:solidFill>
                </a:endParaRPr>
              </a:p>
            </p:txBody>
          </p:sp>
        </mc:Choice>
        <mc:Fallback xmlns="">
          <p:sp>
            <p:nvSpPr>
              <p:cNvPr id="27" name="Textfeld 26">
                <a:extLst>
                  <a:ext uri="{FF2B5EF4-FFF2-40B4-BE49-F238E27FC236}">
                    <a16:creationId xmlns:a16="http://schemas.microsoft.com/office/drawing/2014/main" id="{732D05C0-B7C4-4D73-B324-0D50A7C79400}"/>
                  </a:ext>
                </a:extLst>
              </p:cNvPr>
              <p:cNvSpPr txBox="1">
                <a:spLocks noRot="1" noChangeAspect="1" noMove="1" noResize="1" noEditPoints="1" noAdjustHandles="1" noChangeArrowheads="1" noChangeShapeType="1" noTextEdit="1"/>
              </p:cNvSpPr>
              <p:nvPr/>
            </p:nvSpPr>
            <p:spPr>
              <a:xfrm>
                <a:off x="9491814" y="2673229"/>
                <a:ext cx="752475" cy="307777"/>
              </a:xfrm>
              <a:prstGeom prst="rect">
                <a:avLst/>
              </a:prstGeom>
              <a:blipFill>
                <a:blip r:embed="rId8"/>
                <a:stretch>
                  <a:fillRect/>
                </a:stretch>
              </a:blipFill>
            </p:spPr>
            <p:txBody>
              <a:bodyPr/>
              <a:lstStyle/>
              <a:p>
                <a:r>
                  <a:rPr lang="de-DE">
                    <a:noFill/>
                  </a:rPr>
                  <a:t> </a:t>
                </a:r>
              </a:p>
            </p:txBody>
          </p:sp>
        </mc:Fallback>
      </mc:AlternateContent>
      <p:cxnSp>
        <p:nvCxnSpPr>
          <p:cNvPr id="30" name="Gerade Verbindung mit Pfeil 29">
            <a:extLst>
              <a:ext uri="{FF2B5EF4-FFF2-40B4-BE49-F238E27FC236}">
                <a16:creationId xmlns:a16="http://schemas.microsoft.com/office/drawing/2014/main" id="{41EC3B2A-5A08-4868-80B4-920DDB0FEAD0}"/>
              </a:ext>
            </a:extLst>
          </p:cNvPr>
          <p:cNvCxnSpPr>
            <a:cxnSpLocks/>
          </p:cNvCxnSpPr>
          <p:nvPr/>
        </p:nvCxnSpPr>
        <p:spPr>
          <a:xfrm>
            <a:off x="9436077" y="2777198"/>
            <a:ext cx="546123" cy="3740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8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12 2.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60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2212065188"/>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071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99E4BFD6-7061-4EA3-8EC0-CC2EB111C96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5A641DEA-F37A-4D37-AC31-A55CB420CDC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7740EC19-7CDF-4119-9727-E81DF8C553C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D9E0B40-8836-42CC-942A-84F75832E50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B2751C6A-A4DF-458B-8D7D-8FC2BAA51A4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7E82C91-6DCB-4EBD-8F8D-FA3FE0D4150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9C48D21B-7036-4DF2-B593-ACD3383E1CB6}"/>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99A9A19C-62C4-4CFE-B19F-8EE4175D62C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532726CE-999F-4D86-8099-FA028A821D1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C5BA9068-6E49-4C61-A1FD-DA60D59D9463}"/>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D82D5557-BE26-4178-9402-133ABA70FBC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Flussmessung versus Geschwindigkeitsmessung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p:cNvSpPr txBox="1"/>
          <p:nvPr/>
        </p:nvSpPr>
        <p:spPr>
          <a:xfrm>
            <a:off x="1003852" y="1739348"/>
            <a:ext cx="7504044" cy="2585323"/>
          </a:xfrm>
          <a:prstGeom prst="rect">
            <a:avLst/>
          </a:prstGeom>
          <a:noFill/>
        </p:spPr>
        <p:txBody>
          <a:bodyPr wrap="square" rtlCol="0">
            <a:spAutoFit/>
          </a:bodyPr>
          <a:lstStyle/>
          <a:p>
            <a:r>
              <a:rPr lang="de-DE" b="1" dirty="0"/>
              <a:t>Flussmessung: </a:t>
            </a:r>
            <a:br>
              <a:rPr lang="de-DE" b="1" dirty="0"/>
            </a:br>
            <a:r>
              <a:rPr lang="de-DE" dirty="0"/>
              <a:t>Ausgangssignal proportional zum Gesamtvolumen, das durch Gefäß in einer bestimmten Zeit fließt (unabhängig vom Geschwindigkeitsprofil) </a:t>
            </a:r>
          </a:p>
          <a:p>
            <a:endParaRPr lang="de-DE" dirty="0"/>
          </a:p>
          <a:p>
            <a:r>
              <a:rPr lang="de-DE" dirty="0"/>
              <a:t> </a:t>
            </a:r>
          </a:p>
          <a:p>
            <a:r>
              <a:rPr lang="de-DE" b="1" dirty="0"/>
              <a:t>Geschwindigkeitsmessung: </a:t>
            </a:r>
            <a:br>
              <a:rPr lang="de-DE" b="1" dirty="0"/>
            </a:br>
            <a:r>
              <a:rPr lang="de-DE" dirty="0"/>
              <a:t>Ausgangssignal proportional zur Geschwindigkeit, die gerade die Messsonde passiert (im idealen Fall an einem Punkt)</a:t>
            </a:r>
          </a:p>
          <a:p>
            <a:endParaRPr lang="de-DE" dirty="0"/>
          </a:p>
        </p:txBody>
      </p:sp>
    </p:spTree>
    <p:extLst>
      <p:ext uri="{BB962C8B-B14F-4D97-AF65-F5344CB8AC3E}">
        <p14:creationId xmlns:p14="http://schemas.microsoft.com/office/powerpoint/2010/main" val="247699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Thermische</a:t>
            </a:r>
            <a:r>
              <a:rPr lang="en-GB" sz="3600" b="1" dirty="0">
                <a:solidFill>
                  <a:schemeClr val="tx1">
                    <a:lumMod val="75000"/>
                    <a:lumOff val="25000"/>
                  </a:schemeClr>
                </a:solidFill>
              </a:rPr>
              <a:t> </a:t>
            </a:r>
            <a:r>
              <a:rPr lang="en-GB" sz="3600" b="1" dirty="0" err="1">
                <a:solidFill>
                  <a:schemeClr val="tx1">
                    <a:lumMod val="75000"/>
                    <a:lumOff val="25000"/>
                  </a:schemeClr>
                </a:solidFill>
              </a:rPr>
              <a:t>Geschwindigkeitssonden</a:t>
            </a:r>
            <a:r>
              <a:rPr lang="en-GB" sz="3600" b="1" dirty="0">
                <a:solidFill>
                  <a:schemeClr val="tx1">
                    <a:lumMod val="75000"/>
                    <a:lumOff val="25000"/>
                  </a:schemeClr>
                </a:solidFill>
              </a:rPr>
              <a:t> (</a:t>
            </a:r>
            <a:r>
              <a:rPr lang="en-GB" sz="3600" b="1" dirty="0" err="1">
                <a:solidFill>
                  <a:schemeClr val="tx1">
                    <a:lumMod val="75000"/>
                    <a:lumOff val="25000"/>
                  </a:schemeClr>
                </a:solidFill>
              </a:rPr>
              <a:t>Kap</a:t>
            </a:r>
            <a:r>
              <a:rPr lang="en-GB" sz="3600" b="1" dirty="0">
                <a:solidFill>
                  <a:schemeClr val="tx1">
                    <a:lumMod val="75000"/>
                    <a:lumOff val="25000"/>
                  </a:schemeClr>
                </a:solidFill>
              </a:rPr>
              <a:t>. 4.1)</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8</a:t>
            </a:fld>
            <a:endParaRPr lang="en-GB" dirty="0"/>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 name="Grafik 4">
            <a:extLst>
              <a:ext uri="{FF2B5EF4-FFF2-40B4-BE49-F238E27FC236}">
                <a16:creationId xmlns:a16="http://schemas.microsoft.com/office/drawing/2014/main" id="{F511A887-3DC6-4425-9C06-973B20017011}"/>
              </a:ext>
            </a:extLst>
          </p:cNvPr>
          <p:cNvPicPr>
            <a:picLocks noChangeAspect="1"/>
          </p:cNvPicPr>
          <p:nvPr/>
        </p:nvPicPr>
        <p:blipFill>
          <a:blip r:embed="rId4"/>
          <a:stretch>
            <a:fillRect/>
          </a:stretch>
        </p:blipFill>
        <p:spPr>
          <a:xfrm>
            <a:off x="7850936" y="1777442"/>
            <a:ext cx="3632802" cy="3632802"/>
          </a:xfrm>
          <a:prstGeom prst="rect">
            <a:avLst/>
          </a:prstGeom>
        </p:spPr>
      </p:pic>
      <p:pic>
        <p:nvPicPr>
          <p:cNvPr id="6" name="Grafik 5">
            <a:extLst>
              <a:ext uri="{FF2B5EF4-FFF2-40B4-BE49-F238E27FC236}">
                <a16:creationId xmlns:a16="http://schemas.microsoft.com/office/drawing/2014/main" id="{A78A2E3C-50D4-48AB-B9DE-AA732BFC179C}"/>
              </a:ext>
            </a:extLst>
          </p:cNvPr>
          <p:cNvPicPr>
            <a:picLocks noChangeAspect="1"/>
          </p:cNvPicPr>
          <p:nvPr/>
        </p:nvPicPr>
        <p:blipFill rotWithShape="1">
          <a:blip r:embed="rId5"/>
          <a:srcRect l="15202" t="24282" r="26636" b="57955"/>
          <a:stretch/>
        </p:blipFill>
        <p:spPr>
          <a:xfrm rot="16200000">
            <a:off x="4330099" y="3437363"/>
            <a:ext cx="3251414" cy="582928"/>
          </a:xfrm>
          <a:prstGeom prst="rect">
            <a:avLst/>
          </a:prstGeom>
        </p:spPr>
      </p:pic>
      <p:pic>
        <p:nvPicPr>
          <p:cNvPr id="7" name="Grafik 6">
            <a:extLst>
              <a:ext uri="{FF2B5EF4-FFF2-40B4-BE49-F238E27FC236}">
                <a16:creationId xmlns:a16="http://schemas.microsoft.com/office/drawing/2014/main" id="{55168F3C-8DA5-411D-BBCE-2200B39EE349}"/>
              </a:ext>
            </a:extLst>
          </p:cNvPr>
          <p:cNvPicPr>
            <a:picLocks noChangeAspect="1"/>
          </p:cNvPicPr>
          <p:nvPr/>
        </p:nvPicPr>
        <p:blipFill>
          <a:blip r:embed="rId6"/>
          <a:stretch>
            <a:fillRect/>
          </a:stretch>
        </p:blipFill>
        <p:spPr>
          <a:xfrm>
            <a:off x="12860024" y="2823713"/>
            <a:ext cx="1583561" cy="1540260"/>
          </a:xfrm>
          <a:prstGeom prst="rect">
            <a:avLst/>
          </a:prstGeom>
        </p:spPr>
      </p:pic>
      <p:sp>
        <p:nvSpPr>
          <p:cNvPr id="9" name="Textfeld 8">
            <a:extLst>
              <a:ext uri="{FF2B5EF4-FFF2-40B4-BE49-F238E27FC236}">
                <a16:creationId xmlns:a16="http://schemas.microsoft.com/office/drawing/2014/main" id="{343932E6-DA83-4734-86A1-41FD0757C4F0}"/>
              </a:ext>
            </a:extLst>
          </p:cNvPr>
          <p:cNvSpPr txBox="1"/>
          <p:nvPr/>
        </p:nvSpPr>
        <p:spPr>
          <a:xfrm>
            <a:off x="1618852" y="5639524"/>
            <a:ext cx="2760872" cy="369332"/>
          </a:xfrm>
          <a:prstGeom prst="rect">
            <a:avLst/>
          </a:prstGeom>
          <a:noFill/>
        </p:spPr>
        <p:txBody>
          <a:bodyPr wrap="square" rtlCol="0">
            <a:spAutoFit/>
          </a:bodyPr>
          <a:lstStyle/>
          <a:p>
            <a:r>
              <a:rPr lang="de-DE" dirty="0"/>
              <a:t>Thermistoren Beispiele</a:t>
            </a:r>
          </a:p>
        </p:txBody>
      </p:sp>
      <p:sp>
        <p:nvSpPr>
          <p:cNvPr id="10" name="Textfeld 9">
            <a:extLst>
              <a:ext uri="{FF2B5EF4-FFF2-40B4-BE49-F238E27FC236}">
                <a16:creationId xmlns:a16="http://schemas.microsoft.com/office/drawing/2014/main" id="{58FA31CD-14CC-48C3-A7A6-0134DCF29143}"/>
              </a:ext>
            </a:extLst>
          </p:cNvPr>
          <p:cNvSpPr txBox="1"/>
          <p:nvPr/>
        </p:nvSpPr>
        <p:spPr>
          <a:xfrm>
            <a:off x="5254942" y="5639525"/>
            <a:ext cx="1682115" cy="646331"/>
          </a:xfrm>
          <a:prstGeom prst="rect">
            <a:avLst/>
          </a:prstGeom>
          <a:noFill/>
        </p:spPr>
        <p:txBody>
          <a:bodyPr wrap="square" rtlCol="0">
            <a:spAutoFit/>
          </a:bodyPr>
          <a:lstStyle/>
          <a:p>
            <a:r>
              <a:rPr lang="de-DE" dirty="0"/>
              <a:t>Messsonde mit Thermistoren</a:t>
            </a:r>
          </a:p>
        </p:txBody>
      </p:sp>
      <p:sp>
        <p:nvSpPr>
          <p:cNvPr id="11" name="Textfeld 10">
            <a:extLst>
              <a:ext uri="{FF2B5EF4-FFF2-40B4-BE49-F238E27FC236}">
                <a16:creationId xmlns:a16="http://schemas.microsoft.com/office/drawing/2014/main" id="{2E23DB16-06F4-444A-80BF-60E1B88CB290}"/>
              </a:ext>
            </a:extLst>
          </p:cNvPr>
          <p:cNvSpPr txBox="1"/>
          <p:nvPr/>
        </p:nvSpPr>
        <p:spPr>
          <a:xfrm>
            <a:off x="8427720" y="5639524"/>
            <a:ext cx="2926080" cy="646331"/>
          </a:xfrm>
          <a:prstGeom prst="rect">
            <a:avLst/>
          </a:prstGeom>
          <a:noFill/>
        </p:spPr>
        <p:txBody>
          <a:bodyPr wrap="square" rtlCol="0">
            <a:spAutoFit/>
          </a:bodyPr>
          <a:lstStyle/>
          <a:p>
            <a:r>
              <a:rPr lang="de-DE" dirty="0"/>
              <a:t>Temperaturabhängigkeit des </a:t>
            </a:r>
            <a:br>
              <a:rPr lang="de-DE" dirty="0"/>
            </a:br>
            <a:r>
              <a:rPr lang="de-DE" dirty="0"/>
              <a:t>Widerstandes</a:t>
            </a:r>
          </a:p>
        </p:txBody>
      </p:sp>
      <p:sp>
        <p:nvSpPr>
          <p:cNvPr id="13" name="Rechteck 12">
            <a:extLst>
              <a:ext uri="{FF2B5EF4-FFF2-40B4-BE49-F238E27FC236}">
                <a16:creationId xmlns:a16="http://schemas.microsoft.com/office/drawing/2014/main" id="{21BEDF9C-D277-49AE-9176-04E0FC16DAEA}"/>
              </a:ext>
            </a:extLst>
          </p:cNvPr>
          <p:cNvSpPr/>
          <p:nvPr/>
        </p:nvSpPr>
        <p:spPr>
          <a:xfrm rot="2465034">
            <a:off x="5558317" y="1592599"/>
            <a:ext cx="342900" cy="83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65DB8664-0798-44DE-80EF-7E6BFE3DE979}"/>
              </a:ext>
            </a:extLst>
          </p:cNvPr>
          <p:cNvSpPr txBox="1"/>
          <p:nvPr/>
        </p:nvSpPr>
        <p:spPr>
          <a:xfrm>
            <a:off x="6289008" y="3523095"/>
            <a:ext cx="1520190" cy="276999"/>
          </a:xfrm>
          <a:prstGeom prst="rect">
            <a:avLst/>
          </a:prstGeom>
          <a:noFill/>
        </p:spPr>
        <p:txBody>
          <a:bodyPr wrap="square" rtlCol="0">
            <a:spAutoFit/>
          </a:bodyPr>
          <a:lstStyle/>
          <a:p>
            <a:r>
              <a:rPr lang="de-DE" sz="1200" dirty="0"/>
              <a:t>Thermistor</a:t>
            </a:r>
          </a:p>
        </p:txBody>
      </p:sp>
      <p:cxnSp>
        <p:nvCxnSpPr>
          <p:cNvPr id="17" name="Gerade Verbindung mit Pfeil 16">
            <a:extLst>
              <a:ext uri="{FF2B5EF4-FFF2-40B4-BE49-F238E27FC236}">
                <a16:creationId xmlns:a16="http://schemas.microsoft.com/office/drawing/2014/main" id="{9C3E69F4-6EAD-4D12-9160-FCA0EE2DBD6F}"/>
              </a:ext>
            </a:extLst>
          </p:cNvPr>
          <p:cNvCxnSpPr>
            <a:cxnSpLocks/>
          </p:cNvCxnSpPr>
          <p:nvPr/>
        </p:nvCxnSpPr>
        <p:spPr>
          <a:xfrm flipH="1" flipV="1">
            <a:off x="5981670" y="2561867"/>
            <a:ext cx="736841" cy="932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Gerade Verbindung mit Pfeil 18">
            <a:extLst>
              <a:ext uri="{FF2B5EF4-FFF2-40B4-BE49-F238E27FC236}">
                <a16:creationId xmlns:a16="http://schemas.microsoft.com/office/drawing/2014/main" id="{2988DB67-41BA-457E-8C6E-F39F846C6B43}"/>
              </a:ext>
            </a:extLst>
          </p:cNvPr>
          <p:cNvCxnSpPr>
            <a:cxnSpLocks/>
          </p:cNvCxnSpPr>
          <p:nvPr/>
        </p:nvCxnSpPr>
        <p:spPr>
          <a:xfrm flipH="1">
            <a:off x="5902994" y="3800094"/>
            <a:ext cx="804985" cy="3766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Grafik 27">
            <a:extLst>
              <a:ext uri="{FF2B5EF4-FFF2-40B4-BE49-F238E27FC236}">
                <a16:creationId xmlns:a16="http://schemas.microsoft.com/office/drawing/2014/main" id="{E3551558-DD44-406B-9900-B0BDB8F8F949}"/>
              </a:ext>
            </a:extLst>
          </p:cNvPr>
          <p:cNvPicPr>
            <a:picLocks noChangeAspect="1"/>
          </p:cNvPicPr>
          <p:nvPr/>
        </p:nvPicPr>
        <p:blipFill>
          <a:blip r:embed="rId7"/>
          <a:stretch>
            <a:fillRect/>
          </a:stretch>
        </p:blipFill>
        <p:spPr>
          <a:xfrm flipH="1">
            <a:off x="1301569" y="2082172"/>
            <a:ext cx="2892377" cy="2892377"/>
          </a:xfrm>
          <a:prstGeom prst="rect">
            <a:avLst/>
          </a:prstGeom>
        </p:spPr>
      </p:pic>
      <p:sp>
        <p:nvSpPr>
          <p:cNvPr id="12" name="Textfeld 11">
            <a:extLst>
              <a:ext uri="{FF2B5EF4-FFF2-40B4-BE49-F238E27FC236}">
                <a16:creationId xmlns:a16="http://schemas.microsoft.com/office/drawing/2014/main" id="{B8D9F5D9-AB8A-4C55-8AA0-C247D01A9046}"/>
              </a:ext>
            </a:extLst>
          </p:cNvPr>
          <p:cNvSpPr txBox="1"/>
          <p:nvPr/>
        </p:nvSpPr>
        <p:spPr>
          <a:xfrm>
            <a:off x="1207589" y="1276808"/>
            <a:ext cx="6686550" cy="369332"/>
          </a:xfrm>
          <a:prstGeom prst="rect">
            <a:avLst/>
          </a:prstGeom>
          <a:noFill/>
        </p:spPr>
        <p:txBody>
          <a:bodyPr wrap="square" rtlCol="0">
            <a:spAutoFit/>
          </a:bodyPr>
          <a:lstStyle/>
          <a:p>
            <a:r>
              <a:rPr lang="de-DE" sz="1800" b="1" kern="1200" dirty="0">
                <a:solidFill>
                  <a:schemeClr val="tx1"/>
                </a:solidFill>
                <a:effectLst/>
                <a:latin typeface="+mn-lt"/>
                <a:ea typeface="+mn-ea"/>
                <a:cs typeface="+mn-cs"/>
              </a:rPr>
              <a:t>Messung des konvektiven Kühlens eines erhitzten Sensors </a:t>
            </a:r>
            <a:endParaRPr lang="de-DE" b="1" dirty="0"/>
          </a:p>
        </p:txBody>
      </p:sp>
      <p:sp>
        <p:nvSpPr>
          <p:cNvPr id="14" name="Rechteck 13">
            <a:extLst>
              <a:ext uri="{FF2B5EF4-FFF2-40B4-BE49-F238E27FC236}">
                <a16:creationId xmlns:a16="http://schemas.microsoft.com/office/drawing/2014/main" id="{E66D0134-9A11-44F6-8C37-D72AF3A75A03}"/>
              </a:ext>
            </a:extLst>
          </p:cNvPr>
          <p:cNvSpPr/>
          <p:nvPr/>
        </p:nvSpPr>
        <p:spPr>
          <a:xfrm>
            <a:off x="5675205" y="4257843"/>
            <a:ext cx="72843" cy="171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3469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468811" y="177124"/>
            <a:ext cx="10515600" cy="1325563"/>
          </a:xfrm>
        </p:spPr>
        <p:txBody>
          <a:bodyPr>
            <a:normAutofit/>
          </a:bodyPr>
          <a:lstStyle/>
          <a:p>
            <a:r>
              <a:rPr lang="en-GB" sz="3600" b="1" dirty="0" err="1">
                <a:solidFill>
                  <a:schemeClr val="tx1">
                    <a:lumMod val="75000"/>
                    <a:lumOff val="25000"/>
                  </a:schemeClr>
                </a:solidFill>
              </a:rPr>
              <a:t>Thermische</a:t>
            </a:r>
            <a:r>
              <a:rPr lang="en-GB" sz="3600" b="1" dirty="0">
                <a:solidFill>
                  <a:schemeClr val="tx1">
                    <a:lumMod val="75000"/>
                    <a:lumOff val="25000"/>
                  </a:schemeClr>
                </a:solidFill>
              </a:rPr>
              <a:t> </a:t>
            </a:r>
            <a:r>
              <a:rPr lang="en-GB" sz="3600" b="1" dirty="0" err="1">
                <a:solidFill>
                  <a:schemeClr val="tx1">
                    <a:lumMod val="75000"/>
                    <a:lumOff val="25000"/>
                  </a:schemeClr>
                </a:solidFill>
              </a:rPr>
              <a:t>Geschwindigkeitssonden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6" name="Objekt 5"/>
          <p:cNvGraphicFramePr>
            <a:graphicFrameLocks noChangeAspect="1"/>
          </p:cNvGraphicFramePr>
          <p:nvPr/>
        </p:nvGraphicFramePr>
        <p:xfrm>
          <a:off x="536205" y="1515069"/>
          <a:ext cx="11119590" cy="2927177"/>
        </p:xfrm>
        <a:graphic>
          <a:graphicData uri="http://schemas.openxmlformats.org/presentationml/2006/ole">
            <mc:AlternateContent xmlns:mc="http://schemas.openxmlformats.org/markup-compatibility/2006">
              <mc:Choice xmlns:v="urn:schemas-microsoft-com:vml" Requires="v">
                <p:oleObj r:id="rId4" imgW="6688440" imgH="1652040" progId="CorelDRAW.Graphic.9">
                  <p:embed/>
                </p:oleObj>
              </mc:Choice>
              <mc:Fallback>
                <p:oleObj r:id="rId4" imgW="6688440" imgH="1652040" progId="CorelDRAW.Graphic.9">
                  <p:embed/>
                  <p:pic>
                    <p:nvPicPr>
                      <p:cNvPr id="6" name="Objek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05" y="1515069"/>
                        <a:ext cx="11119590" cy="2927177"/>
                      </a:xfrm>
                      <a:prstGeom prst="rect">
                        <a:avLst/>
                      </a:prstGeom>
                      <a:noFill/>
                    </p:spPr>
                  </p:pic>
                </p:oleObj>
              </mc:Fallback>
            </mc:AlternateContent>
          </a:graphicData>
        </a:graphic>
      </p:graphicFrame>
      <p:sp>
        <p:nvSpPr>
          <p:cNvPr id="7" name="Line 2"/>
          <p:cNvSpPr>
            <a:spLocks noChangeShapeType="1"/>
          </p:cNvSpPr>
          <p:nvPr/>
        </p:nvSpPr>
        <p:spPr bwMode="auto">
          <a:xfrm flipH="1">
            <a:off x="11166764" y="3334910"/>
            <a:ext cx="292249"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tangle 3"/>
          <p:cNvSpPr>
            <a:spLocks noChangeArrowheads="1"/>
          </p:cNvSpPr>
          <p:nvPr/>
        </p:nvSpPr>
        <p:spPr bwMode="auto">
          <a:xfrm>
            <a:off x="468813" y="792369"/>
            <a:ext cx="10391058" cy="9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9" name="Rectangle 4"/>
          <p:cNvSpPr>
            <a:spLocks noChangeArrowheads="1"/>
          </p:cNvSpPr>
          <p:nvPr/>
        </p:nvSpPr>
        <p:spPr bwMode="auto">
          <a:xfrm>
            <a:off x="468811" y="4442246"/>
            <a:ext cx="1118698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chemeClr val="tx1"/>
                </a:solidFill>
                <a:effectLst/>
                <a:ea typeface="Times New Roman" panose="02020603050405020304" pitchFamily="18" charset="0"/>
              </a:rPr>
              <a:t>Varianten </a:t>
            </a:r>
            <a:r>
              <a:rPr lang="de-DE" altLang="de-DE" b="1" dirty="0">
                <a:ea typeface="Times New Roman" panose="02020603050405020304" pitchFamily="18" charset="0"/>
              </a:rPr>
              <a:t>von t</a:t>
            </a:r>
            <a:r>
              <a:rPr kumimoji="0" lang="de-DE" altLang="de-DE" b="1" i="0" u="none" strike="noStrike" cap="none" normalizeH="0" baseline="0" dirty="0">
                <a:ln>
                  <a:noFill/>
                </a:ln>
                <a:solidFill>
                  <a:schemeClr val="tx1"/>
                </a:solidFill>
                <a:effectLst/>
                <a:ea typeface="Times New Roman" panose="02020603050405020304" pitchFamily="18" charset="0"/>
              </a:rPr>
              <a:t>hermischen Geschwindigkeitssonden </a:t>
            </a:r>
          </a:p>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b="0" i="0" u="none" strike="noStrike" cap="none" normalizeH="0" baseline="0" dirty="0">
                <a:ln>
                  <a:noFill/>
                </a:ln>
                <a:solidFill>
                  <a:schemeClr val="tx1"/>
                </a:solidFill>
                <a:effectLst/>
                <a:ea typeface="Times New Roman" panose="02020603050405020304" pitchFamily="18" charset="0"/>
              </a:rPr>
            </a:br>
            <a:r>
              <a:rPr kumimoji="0" lang="de-DE" altLang="de-DE" b="1" i="0" u="none" strike="noStrike" cap="none" normalizeH="0" baseline="0" dirty="0">
                <a:ln>
                  <a:noFill/>
                </a:ln>
                <a:solidFill>
                  <a:schemeClr val="tx1"/>
                </a:solidFill>
                <a:effectLst/>
                <a:ea typeface="Times New Roman" panose="02020603050405020304" pitchFamily="18" charset="0"/>
              </a:rPr>
              <a:t>(a) </a:t>
            </a:r>
            <a:r>
              <a:rPr kumimoji="0" lang="de-DE" altLang="de-DE" b="0" i="0" u="none" strike="noStrike" cap="none" normalizeH="0" baseline="0" dirty="0">
                <a:ln>
                  <a:noFill/>
                </a:ln>
                <a:solidFill>
                  <a:schemeClr val="tx1"/>
                </a:solidFill>
                <a:effectLst/>
                <a:ea typeface="Times New Roman" panose="02020603050405020304" pitchFamily="18" charset="0"/>
              </a:rPr>
              <a:t>Der geschwindigkeitsempfindliche Thermistor </a:t>
            </a:r>
            <a:r>
              <a:rPr kumimoji="0" lang="de-DE" altLang="de-DE" b="0" i="0" u="none" strike="noStrike" cap="none" normalizeH="0" baseline="0" dirty="0" err="1">
                <a:ln>
                  <a:noFill/>
                </a:ln>
                <a:solidFill>
                  <a:schemeClr val="tx1"/>
                </a:solidFill>
                <a:effectLst/>
                <a:ea typeface="Times New Roman" panose="02020603050405020304" pitchFamily="18" charset="0"/>
              </a:rPr>
              <a:t>R</a:t>
            </a:r>
            <a:r>
              <a:rPr kumimoji="0" lang="de-DE" altLang="de-DE" b="0" i="0" u="none" strike="noStrike" cap="none" normalizeH="0" baseline="-30000" dirty="0" err="1">
                <a:ln>
                  <a:noFill/>
                </a:ln>
                <a:solidFill>
                  <a:schemeClr val="tx1"/>
                </a:solidFill>
                <a:effectLst/>
                <a:ea typeface="Times New Roman" panose="02020603050405020304" pitchFamily="18" charset="0"/>
              </a:rPr>
              <a:t>u</a:t>
            </a:r>
            <a:r>
              <a:rPr kumimoji="0" lang="de-DE" altLang="de-DE" b="0" i="0" u="none" strike="noStrike" cap="none" normalizeH="0" baseline="0" dirty="0">
                <a:ln>
                  <a:noFill/>
                </a:ln>
                <a:solidFill>
                  <a:schemeClr val="tx1"/>
                </a:solidFill>
                <a:effectLst/>
                <a:ea typeface="Times New Roman" panose="02020603050405020304" pitchFamily="18" charset="0"/>
              </a:rPr>
              <a:t> ist der Strömung (von rechts nach links) ausgesetzt. Der temperaturkompensierende Thermistor </a:t>
            </a:r>
            <a:r>
              <a:rPr kumimoji="0" lang="de-DE" altLang="de-DE" b="0" i="0" u="none" strike="noStrike" cap="none" normalizeH="0" baseline="0" dirty="0" err="1">
                <a:ln>
                  <a:noFill/>
                </a:ln>
                <a:solidFill>
                  <a:schemeClr val="tx1"/>
                </a:solidFill>
                <a:effectLst/>
                <a:ea typeface="Times New Roman" panose="02020603050405020304" pitchFamily="18" charset="0"/>
              </a:rPr>
              <a:t>R</a:t>
            </a:r>
            <a:r>
              <a:rPr kumimoji="0" lang="de-DE" altLang="de-DE" b="0" i="0" u="none" strike="noStrike" cap="none" normalizeH="0" baseline="-30000" dirty="0" err="1">
                <a:ln>
                  <a:noFill/>
                </a:ln>
                <a:solidFill>
                  <a:schemeClr val="tx1"/>
                </a:solidFill>
                <a:effectLst/>
                <a:ea typeface="Times New Roman" panose="02020603050405020304" pitchFamily="18" charset="0"/>
              </a:rPr>
              <a:t>t</a:t>
            </a:r>
            <a:r>
              <a:rPr kumimoji="0" lang="de-DE" altLang="de-DE" b="0" i="0" u="none" strike="noStrike" cap="none" normalizeH="0" baseline="-30000" dirty="0">
                <a:ln>
                  <a:noFill/>
                </a:ln>
                <a:solidFill>
                  <a:schemeClr val="tx1"/>
                </a:solidFill>
                <a:effectLst/>
                <a:ea typeface="Times New Roman" panose="02020603050405020304" pitchFamily="18" charset="0"/>
              </a:rPr>
              <a:t> </a:t>
            </a:r>
            <a:r>
              <a:rPr kumimoji="0" lang="de-DE" altLang="de-DE" b="0" i="0" u="none" strike="noStrike" cap="none" normalizeH="0" baseline="0" dirty="0">
                <a:ln>
                  <a:noFill/>
                </a:ln>
                <a:solidFill>
                  <a:schemeClr val="tx1"/>
                </a:solidFill>
                <a:effectLst/>
                <a:ea typeface="Times New Roman" panose="02020603050405020304" pitchFamily="18" charset="0"/>
              </a:rPr>
              <a:t>befindet sich in der Sonde. </a:t>
            </a:r>
            <a:br>
              <a:rPr kumimoji="0" lang="de-DE" altLang="de-DE" b="0" i="0" u="none" strike="noStrike" cap="none" normalizeH="0" baseline="0" dirty="0">
                <a:ln>
                  <a:noFill/>
                </a:ln>
                <a:solidFill>
                  <a:schemeClr val="tx1"/>
                </a:solidFill>
                <a:effectLst/>
                <a:ea typeface="Times New Roman" panose="02020603050405020304" pitchFamily="18" charset="0"/>
              </a:rPr>
            </a:br>
            <a:r>
              <a:rPr kumimoji="0" lang="de-DE" altLang="de-DE" b="1" i="0" u="none" strike="noStrike" cap="none" normalizeH="0" baseline="0" dirty="0">
                <a:ln>
                  <a:noFill/>
                </a:ln>
                <a:solidFill>
                  <a:schemeClr val="tx1"/>
                </a:solidFill>
                <a:effectLst/>
                <a:ea typeface="Times New Roman" panose="02020603050405020304" pitchFamily="18" charset="0"/>
              </a:rPr>
              <a:t>(b) </a:t>
            </a:r>
            <a:r>
              <a:rPr kumimoji="0" lang="de-DE" altLang="de-DE" b="0" i="0" u="none" strike="noStrike" cap="none" normalizeH="0" baseline="0" dirty="0">
                <a:ln>
                  <a:noFill/>
                </a:ln>
                <a:solidFill>
                  <a:schemeClr val="tx1"/>
                </a:solidFill>
                <a:effectLst/>
                <a:ea typeface="Times New Roman" panose="02020603050405020304" pitchFamily="18" charset="0"/>
              </a:rPr>
              <a:t>Die vor und nach </a:t>
            </a:r>
            <a:r>
              <a:rPr kumimoji="0" lang="de-DE" altLang="de-DE" b="0" i="0" u="none" strike="noStrike" cap="none" normalizeH="0" baseline="0" dirty="0" err="1">
                <a:ln>
                  <a:noFill/>
                </a:ln>
                <a:solidFill>
                  <a:schemeClr val="tx1"/>
                </a:solidFill>
                <a:effectLst/>
                <a:ea typeface="Times New Roman" panose="02020603050405020304" pitchFamily="18" charset="0"/>
              </a:rPr>
              <a:t>R</a:t>
            </a:r>
            <a:r>
              <a:rPr kumimoji="0" lang="de-DE" altLang="de-DE" b="0" i="0" u="none" strike="noStrike" cap="none" normalizeH="0" baseline="-30000" dirty="0" err="1">
                <a:ln>
                  <a:noFill/>
                </a:ln>
                <a:solidFill>
                  <a:schemeClr val="tx1"/>
                </a:solidFill>
                <a:effectLst/>
                <a:ea typeface="Times New Roman" panose="02020603050405020304" pitchFamily="18" charset="0"/>
              </a:rPr>
              <a:t>u</a:t>
            </a:r>
            <a:r>
              <a:rPr kumimoji="0" lang="de-DE" altLang="de-DE" b="0" i="0" u="none" strike="noStrike" cap="none" normalizeH="0" baseline="0" dirty="0">
                <a:ln>
                  <a:noFill/>
                </a:ln>
                <a:solidFill>
                  <a:schemeClr val="tx1"/>
                </a:solidFill>
                <a:effectLst/>
                <a:ea typeface="Times New Roman" panose="02020603050405020304" pitchFamily="18" charset="0"/>
              </a:rPr>
              <a:t> befestigten Thermistoren werden von </a:t>
            </a:r>
            <a:r>
              <a:rPr kumimoji="0" lang="de-DE" altLang="de-DE" b="0" i="0" u="none" strike="noStrike" cap="none" normalizeH="0" baseline="0" dirty="0" err="1">
                <a:ln>
                  <a:noFill/>
                </a:ln>
                <a:solidFill>
                  <a:schemeClr val="tx1"/>
                </a:solidFill>
                <a:effectLst/>
                <a:ea typeface="Times New Roman" panose="02020603050405020304" pitchFamily="18" charset="0"/>
              </a:rPr>
              <a:t>R</a:t>
            </a:r>
            <a:r>
              <a:rPr kumimoji="0" lang="de-DE" altLang="de-DE" b="0" i="0" u="none" strike="noStrike" cap="none" normalizeH="0" baseline="-30000" dirty="0" err="1">
                <a:ln>
                  <a:noFill/>
                </a:ln>
                <a:solidFill>
                  <a:schemeClr val="tx1"/>
                </a:solidFill>
                <a:effectLst/>
                <a:ea typeface="Times New Roman" panose="02020603050405020304" pitchFamily="18" charset="0"/>
              </a:rPr>
              <a:t>u</a:t>
            </a:r>
            <a:r>
              <a:rPr kumimoji="0" lang="de-DE" altLang="de-DE" b="0" i="0" u="none" strike="noStrike" cap="none" normalizeH="0" baseline="0" dirty="0">
                <a:ln>
                  <a:noFill/>
                </a:ln>
                <a:solidFill>
                  <a:schemeClr val="tx1"/>
                </a:solidFill>
                <a:effectLst/>
                <a:ea typeface="Times New Roman" panose="02020603050405020304" pitchFamily="18" charset="0"/>
              </a:rPr>
              <a:t> erhitzt oder nicht erhitzt. Daraus ergibt sich die Strömungsrichtung. </a:t>
            </a:r>
            <a:br>
              <a:rPr kumimoji="0" lang="de-DE" altLang="de-DE" b="0" i="0" u="none" strike="noStrike" cap="none" normalizeH="0" baseline="0" dirty="0">
                <a:ln>
                  <a:noFill/>
                </a:ln>
                <a:solidFill>
                  <a:schemeClr val="tx1"/>
                </a:solidFill>
                <a:effectLst/>
                <a:ea typeface="Times New Roman" panose="02020603050405020304" pitchFamily="18" charset="0"/>
              </a:rPr>
            </a:br>
            <a:r>
              <a:rPr kumimoji="0" lang="de-DE" altLang="de-DE" b="1" i="0" u="none" strike="noStrike" cap="none" normalizeH="0" baseline="0" dirty="0">
                <a:ln>
                  <a:noFill/>
                </a:ln>
                <a:solidFill>
                  <a:schemeClr val="tx1"/>
                </a:solidFill>
                <a:effectLst/>
                <a:ea typeface="Times New Roman" panose="02020603050405020304" pitchFamily="18" charset="0"/>
              </a:rPr>
              <a:t>(c) </a:t>
            </a:r>
            <a:r>
              <a:rPr kumimoji="0" lang="de-DE" altLang="de-DE" b="0" i="0" u="none" strike="noStrike" cap="none" normalizeH="0" baseline="0" dirty="0">
                <a:ln>
                  <a:noFill/>
                </a:ln>
                <a:solidFill>
                  <a:schemeClr val="tx1"/>
                </a:solidFill>
                <a:effectLst/>
                <a:ea typeface="Times New Roman" panose="02020603050405020304" pitchFamily="18" charset="0"/>
              </a:rPr>
              <a:t>Anhand von R</a:t>
            </a:r>
            <a:r>
              <a:rPr kumimoji="0" lang="de-DE" altLang="de-DE" b="0" i="0" u="none" strike="noStrike" cap="none" normalizeH="0" baseline="-30000" dirty="0">
                <a:ln>
                  <a:noFill/>
                </a:ln>
                <a:solidFill>
                  <a:schemeClr val="tx1"/>
                </a:solidFill>
                <a:effectLst/>
                <a:ea typeface="Times New Roman" panose="02020603050405020304" pitchFamily="18" charset="0"/>
              </a:rPr>
              <a:t>u1</a:t>
            </a:r>
            <a:r>
              <a:rPr kumimoji="0" lang="de-DE" altLang="de-DE" b="0" i="0" u="none" strike="noStrike" cap="none" normalizeH="0" baseline="0" dirty="0">
                <a:ln>
                  <a:noFill/>
                </a:ln>
                <a:solidFill>
                  <a:schemeClr val="tx1"/>
                </a:solidFill>
                <a:effectLst/>
                <a:ea typeface="Times New Roman" panose="02020603050405020304" pitchFamily="18" charset="0"/>
              </a:rPr>
              <a:t> und R</a:t>
            </a:r>
            <a:r>
              <a:rPr kumimoji="0" lang="de-DE" altLang="de-DE" b="0" i="0" u="none" strike="noStrike" cap="none" normalizeH="0" baseline="-30000" dirty="0">
                <a:ln>
                  <a:noFill/>
                </a:ln>
                <a:solidFill>
                  <a:schemeClr val="tx1"/>
                </a:solidFill>
                <a:effectLst/>
                <a:ea typeface="Times New Roman" panose="02020603050405020304" pitchFamily="18" charset="0"/>
              </a:rPr>
              <a:t>u2 </a:t>
            </a:r>
            <a:r>
              <a:rPr kumimoji="0" lang="de-DE" altLang="de-DE" b="0" i="0" u="none" strike="noStrike" cap="none" normalizeH="0" baseline="0" dirty="0">
                <a:ln>
                  <a:noFill/>
                </a:ln>
                <a:solidFill>
                  <a:schemeClr val="tx1"/>
                </a:solidFill>
                <a:effectLst/>
                <a:ea typeface="Times New Roman" panose="02020603050405020304" pitchFamily="18" charset="0"/>
              </a:rPr>
              <a:t>kann auch die Strömungsrichtung bestimmt werden. </a:t>
            </a:r>
            <a:endParaRPr kumimoji="0" lang="de-DE" altLang="de-DE"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407845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2099</Words>
  <Application>Microsoft Office PowerPoint</Application>
  <PresentationFormat>Breitbild</PresentationFormat>
  <Paragraphs>521</Paragraphs>
  <Slides>60</Slides>
  <Notes>59</Notes>
  <HiddenSlides>0</HiddenSlides>
  <MMClips>23</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3</vt:i4>
      </vt:variant>
      <vt:variant>
        <vt:lpstr>Folientitel</vt:lpstr>
      </vt:variant>
      <vt:variant>
        <vt:i4>60</vt:i4>
      </vt:variant>
    </vt:vector>
  </HeadingPairs>
  <TitlesOfParts>
    <vt:vector size="76" baseType="lpstr">
      <vt:lpstr>Arial</vt:lpstr>
      <vt:lpstr>Calibri</vt:lpstr>
      <vt:lpstr>Calibri Light</vt:lpstr>
      <vt:lpstr>Cambria Math</vt:lpstr>
      <vt:lpstr>Fira Sans</vt:lpstr>
      <vt:lpstr>Georgia</vt:lpstr>
      <vt:lpstr>Noto Sans</vt:lpstr>
      <vt:lpstr>Segoe UI</vt:lpstr>
      <vt:lpstr>Symbol</vt:lpstr>
      <vt:lpstr>Times New Roman</vt:lpstr>
      <vt:lpstr>Verdana</vt:lpstr>
      <vt:lpstr>Wingdings</vt:lpstr>
      <vt:lpstr>Office</vt:lpstr>
      <vt:lpstr>CorelDRAW.Graphic.9</vt:lpstr>
      <vt:lpstr>Equation.3</vt:lpstr>
      <vt:lpstr>Picture</vt:lpstr>
      <vt:lpstr>Strömungsmechanik in der Medizin I/II</vt:lpstr>
      <vt:lpstr>Vorlesung 12</vt:lpstr>
      <vt:lpstr>Zusammenfassung VL 10</vt:lpstr>
      <vt:lpstr>Vom Druck abgeleitete Methoden zur Blutflussmessung (Kap. 3.6)</vt:lpstr>
      <vt:lpstr>Vom Druck abgeleitete Methoden zur Blutflussmessung (Kap. 3.6)</vt:lpstr>
      <vt:lpstr>Vom Druck abgeleitete Methoden zur Blutflussmessung (Kap. 3.6)</vt:lpstr>
      <vt:lpstr>Flussmessung versus Geschwindigkeitsmessung</vt:lpstr>
      <vt:lpstr>Thermische Geschwindigkeitssonden (Kap. 4.1)</vt:lpstr>
      <vt:lpstr>Thermische Geschwindigkeitssonden</vt:lpstr>
      <vt:lpstr>Thermische Geschwindigkeitssonden</vt:lpstr>
      <vt:lpstr>Thermische Geschwindigkeitssonden</vt:lpstr>
      <vt:lpstr>Thermische Geschwindigkeitssonden</vt:lpstr>
      <vt:lpstr>Elektromagnetische Methode zur Geschwindigkeitsmessung (Kap. 4.2)</vt:lpstr>
      <vt:lpstr>Elektromagnetische Methode zur Geschwindigkeitsmessung</vt:lpstr>
      <vt:lpstr>Ultraschallmethode zur Geschwindigkeitsmessung (Kap. 4.3)</vt:lpstr>
      <vt:lpstr>Ultraschallmethode zur Geschwindigkeitsmessung</vt:lpstr>
      <vt:lpstr>Zusammenfassung VL 12, 1. Teil</vt:lpstr>
      <vt:lpstr>Vorlesung 12</vt:lpstr>
      <vt:lpstr>PowerPoint-Präsentation</vt:lpstr>
      <vt:lpstr>PowerPoint-Präsentation</vt:lpstr>
      <vt:lpstr>PowerPoint-Präsentation</vt:lpstr>
      <vt:lpstr>Stethoskop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Kap. 6.1 Angiografie (Darstellung der Gefäßgeometrie mittels Röntgenverfahren)</vt:lpstr>
      <vt:lpstr>Röntgenstrahlung</vt:lpstr>
      <vt:lpstr>Röntgenstrahlung</vt:lpstr>
      <vt:lpstr>Röntgenstrahlung</vt:lpstr>
      <vt:lpstr>Erzeugung von Röntgenstrahlung</vt:lpstr>
      <vt:lpstr>Absorption von Röntgenstrahlung</vt:lpstr>
      <vt:lpstr>Absorption von Röntgenstrahlung</vt:lpstr>
      <vt:lpstr>Technik der Angiografie</vt:lpstr>
      <vt:lpstr>Technik der Angiografie</vt:lpstr>
      <vt:lpstr>Technik der Angiografie</vt:lpstr>
      <vt:lpstr>Technik der Angiografie: Arteriografie</vt:lpstr>
      <vt:lpstr>Technik der Angiografie: Venografie (Phlebografie)</vt:lpstr>
      <vt:lpstr>Technik der Angiografie: Lymphografie</vt:lpstr>
      <vt:lpstr>Technik der Angiografie: Darmröntgen</vt:lpstr>
      <vt:lpstr>Biplanare Angiografie</vt:lpstr>
      <vt:lpstr>Biplanare Angiografie</vt:lpstr>
      <vt:lpstr>Kapitel 6.2 Computertomografie</vt:lpstr>
      <vt:lpstr>Computertomografie: Z-Stack </vt:lpstr>
      <vt:lpstr>Computertomografie: Rekonstruktion</vt:lpstr>
      <vt:lpstr>Computertomografie: Beispiel</vt:lpstr>
      <vt:lpstr>Computertomografie: Beispiel</vt:lpstr>
      <vt:lpstr>Beispiel für Röntgenaufnahme </vt:lpstr>
      <vt:lpstr>Zusammenfassung VL 12 2. Teil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Strömungsmechanik in der Medizin II</dc:title>
  <dc:creator>Goubergrits, Leonid</dc:creator>
  <cp:lastModifiedBy>Goubergrits, Leonid</cp:lastModifiedBy>
  <cp:revision>103</cp:revision>
  <dcterms:created xsi:type="dcterms:W3CDTF">2020-11-09T08:40:32Z</dcterms:created>
  <dcterms:modified xsi:type="dcterms:W3CDTF">2025-07-08T08:15:52Z</dcterms:modified>
</cp:coreProperties>
</file>